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theme/themeOverride2.xml" ContentType="application/vnd.openxmlformats-officedocument.themeOverride+xml"/>
  <Override PartName="/ppt/drawings/drawing1.xml" ContentType="application/vnd.openxmlformats-officedocument.drawingml.chartshape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2.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3.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70"/>
  </p:notesMasterIdLst>
  <p:handoutMasterIdLst>
    <p:handoutMasterId r:id="rId71"/>
  </p:handoutMasterIdLst>
  <p:sldIdLst>
    <p:sldId id="256" r:id="rId2"/>
    <p:sldId id="349" r:id="rId3"/>
    <p:sldId id="597" r:id="rId4"/>
    <p:sldId id="575" r:id="rId5"/>
    <p:sldId id="594" r:id="rId6"/>
    <p:sldId id="576" r:id="rId7"/>
    <p:sldId id="577" r:id="rId8"/>
    <p:sldId id="578" r:id="rId9"/>
    <p:sldId id="579" r:id="rId10"/>
    <p:sldId id="559" r:id="rId11"/>
    <p:sldId id="580" r:id="rId12"/>
    <p:sldId id="567" r:id="rId13"/>
    <p:sldId id="591" r:id="rId14"/>
    <p:sldId id="562" r:id="rId15"/>
    <p:sldId id="563" r:id="rId16"/>
    <p:sldId id="564" r:id="rId17"/>
    <p:sldId id="565" r:id="rId18"/>
    <p:sldId id="566" r:id="rId19"/>
    <p:sldId id="568" r:id="rId20"/>
    <p:sldId id="569" r:id="rId21"/>
    <p:sldId id="570" r:id="rId22"/>
    <p:sldId id="571" r:id="rId23"/>
    <p:sldId id="572" r:id="rId24"/>
    <p:sldId id="573" r:id="rId25"/>
    <p:sldId id="574" r:id="rId26"/>
    <p:sldId id="382" r:id="rId27"/>
    <p:sldId id="473" r:id="rId28"/>
    <p:sldId id="519" r:id="rId29"/>
    <p:sldId id="479" r:id="rId30"/>
    <p:sldId id="480" r:id="rId31"/>
    <p:sldId id="481" r:id="rId32"/>
    <p:sldId id="536" r:id="rId33"/>
    <p:sldId id="516" r:id="rId34"/>
    <p:sldId id="598" r:id="rId35"/>
    <p:sldId id="596" r:id="rId36"/>
    <p:sldId id="590" r:id="rId37"/>
    <p:sldId id="542" r:id="rId38"/>
    <p:sldId id="595" r:id="rId39"/>
    <p:sldId id="496" r:id="rId40"/>
    <p:sldId id="541" r:id="rId41"/>
    <p:sldId id="588" r:id="rId42"/>
    <p:sldId id="581" r:id="rId43"/>
    <p:sldId id="583" r:id="rId44"/>
    <p:sldId id="584" r:id="rId45"/>
    <p:sldId id="585" r:id="rId46"/>
    <p:sldId id="589" r:id="rId47"/>
    <p:sldId id="586" r:id="rId48"/>
    <p:sldId id="587" r:id="rId49"/>
    <p:sldId id="543" r:id="rId50"/>
    <p:sldId id="499" r:id="rId51"/>
    <p:sldId id="500" r:id="rId52"/>
    <p:sldId id="370" r:id="rId53"/>
    <p:sldId id="410" r:id="rId54"/>
    <p:sldId id="411" r:id="rId55"/>
    <p:sldId id="510" r:id="rId56"/>
    <p:sldId id="511" r:id="rId57"/>
    <p:sldId id="406" r:id="rId58"/>
    <p:sldId id="373" r:id="rId59"/>
    <p:sldId id="374" r:id="rId60"/>
    <p:sldId id="375" r:id="rId61"/>
    <p:sldId id="544" r:id="rId62"/>
    <p:sldId id="545" r:id="rId63"/>
    <p:sldId id="546" r:id="rId64"/>
    <p:sldId id="376" r:id="rId65"/>
    <p:sldId id="547" r:id="rId66"/>
    <p:sldId id="592" r:id="rId67"/>
    <p:sldId id="593" r:id="rId68"/>
    <p:sldId id="552" r:id="rId69"/>
  </p:sldIdLst>
  <p:sldSz cx="9144000" cy="6858000" type="screen4x3"/>
  <p:notesSz cx="68580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00000"/>
    <a:srgbClr val="92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autoAdjust="0"/>
    <p:restoredTop sz="94615" autoAdjust="0"/>
  </p:normalViewPr>
  <p:slideViewPr>
    <p:cSldViewPr>
      <p:cViewPr>
        <p:scale>
          <a:sx n="90" d="100"/>
          <a:sy n="90" d="100"/>
        </p:scale>
        <p:origin x="-816" y="144"/>
      </p:cViewPr>
      <p:guideLst>
        <p:guide orient="horz" pos="2160"/>
        <p:guide pos="2880"/>
      </p:guideLst>
    </p:cSldViewPr>
  </p:slideViewPr>
  <p:outlineViewPr>
    <p:cViewPr>
      <p:scale>
        <a:sx n="33" d="100"/>
        <a:sy n="33" d="100"/>
      </p:scale>
      <p:origin x="0" y="12294"/>
    </p:cViewPr>
  </p:outlineViewPr>
  <p:notesTextViewPr>
    <p:cViewPr>
      <p:scale>
        <a:sx n="100" d="100"/>
        <a:sy n="100" d="100"/>
      </p:scale>
      <p:origin x="0" y="0"/>
    </p:cViewPr>
  </p:notesTextViewPr>
  <p:sorterViewPr>
    <p:cViewPr>
      <p:scale>
        <a:sx n="66" d="100"/>
        <a:sy n="66" d="100"/>
      </p:scale>
      <p:origin x="0" y="4116"/>
    </p:cViewPr>
  </p:sorterViewPr>
  <p:notesViewPr>
    <p:cSldViewPr>
      <p:cViewPr varScale="1">
        <p:scale>
          <a:sx n="55" d="100"/>
          <a:sy n="55" d="100"/>
        </p:scale>
        <p:origin x="-2856" y="-90"/>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C:\Users\123\Desktop\Final%20Report%20of%20SR\SR%20Synchronization%20Meeting%20Documents\SYnchronization\WR%20OMS%20EVENT%20engine%20results.xlsx" TargetMode="External"/><Relationship Id="rId1" Type="http://schemas.openxmlformats.org/officeDocument/2006/relationships/themeOverride" Target="../theme/themeOverride2.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I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6.6819444444444473E-2"/>
          <c:y val="2.0370370370370386E-2"/>
          <c:w val="0.84969444444444475"/>
          <c:h val="0.93518518518518523"/>
        </c:manualLayout>
      </c:layout>
      <c:scatterChart>
        <c:scatterStyle val="lineMarker"/>
        <c:varyColors val="0"/>
        <c:ser>
          <c:idx val="1"/>
          <c:order val="1"/>
          <c:tx>
            <c:strRef>
              <c:f>'[WR OMS EVENT engine results.xlsx]Sheet1'!$C$1</c:f>
              <c:strCache>
                <c:ptCount val="1"/>
                <c:pt idx="0">
                  <c:v>Damping</c:v>
                </c:pt>
              </c:strCache>
            </c:strRef>
          </c:tx>
          <c:spPr>
            <a:ln w="19050">
              <a:noFill/>
            </a:ln>
          </c:spPr>
          <c:marker>
            <c:spPr>
              <a:ln>
                <a:solidFill>
                  <a:srgbClr val="FF0000"/>
                </a:solidFill>
              </a:ln>
            </c:spPr>
          </c:marker>
          <c:xVal>
            <c:numRef>
              <c:f>'[WR OMS EVENT engine results.xlsx]Sheet1'!$A$2:$A$231</c:f>
              <c:numCache>
                <c:formatCode>dd/mm/yyyy\ hh:mm:ss.000</c:formatCode>
                <c:ptCount val="230"/>
                <c:pt idx="0">
                  <c:v>41641.861457870364</c:v>
                </c:pt>
                <c:pt idx="1">
                  <c:v>41641.861527314766</c:v>
                </c:pt>
                <c:pt idx="2">
                  <c:v>41641.863587499989</c:v>
                </c:pt>
                <c:pt idx="3">
                  <c:v>41641.875971759255</c:v>
                </c:pt>
                <c:pt idx="4">
                  <c:v>41641.881247685167</c:v>
                </c:pt>
                <c:pt idx="5">
                  <c:v>41641.884581018589</c:v>
                </c:pt>
                <c:pt idx="6">
                  <c:v>41641.884604166662</c:v>
                </c:pt>
                <c:pt idx="7">
                  <c:v>41641.884604166662</c:v>
                </c:pt>
                <c:pt idx="8">
                  <c:v>41641.884615740775</c:v>
                </c:pt>
                <c:pt idx="9">
                  <c:v>41641.884627314888</c:v>
                </c:pt>
                <c:pt idx="10">
                  <c:v>41641.884627314888</c:v>
                </c:pt>
                <c:pt idx="11">
                  <c:v>41641.884638888885</c:v>
                </c:pt>
                <c:pt idx="12">
                  <c:v>41641.884638888885</c:v>
                </c:pt>
                <c:pt idx="13">
                  <c:v>41641.884650462976</c:v>
                </c:pt>
                <c:pt idx="14">
                  <c:v>41641.884696759262</c:v>
                </c:pt>
                <c:pt idx="15">
                  <c:v>41641.884696759262</c:v>
                </c:pt>
                <c:pt idx="16">
                  <c:v>41641.884708333368</c:v>
                </c:pt>
                <c:pt idx="17">
                  <c:v>41641.884731481463</c:v>
                </c:pt>
                <c:pt idx="18">
                  <c:v>41641.884743055562</c:v>
                </c:pt>
                <c:pt idx="19">
                  <c:v>41641.884754629667</c:v>
                </c:pt>
                <c:pt idx="20">
                  <c:v>41641.968477777766</c:v>
                </c:pt>
                <c:pt idx="21">
                  <c:v>41641.96857037038</c:v>
                </c:pt>
                <c:pt idx="22">
                  <c:v>41641.983073611053</c:v>
                </c:pt>
                <c:pt idx="23">
                  <c:v>41641.986881481462</c:v>
                </c:pt>
                <c:pt idx="24">
                  <c:v>41642.138253240781</c:v>
                </c:pt>
                <c:pt idx="25">
                  <c:v>41642.138287962967</c:v>
                </c:pt>
                <c:pt idx="26">
                  <c:v>41642.138299537066</c:v>
                </c:pt>
                <c:pt idx="27">
                  <c:v>41642.16152268515</c:v>
                </c:pt>
                <c:pt idx="28">
                  <c:v>41642.191187037039</c:v>
                </c:pt>
                <c:pt idx="29">
                  <c:v>41642.208675462978</c:v>
                </c:pt>
                <c:pt idx="30">
                  <c:v>41642.244056944481</c:v>
                </c:pt>
                <c:pt idx="31">
                  <c:v>41642.272749074065</c:v>
                </c:pt>
                <c:pt idx="32">
                  <c:v>41642.272749074065</c:v>
                </c:pt>
                <c:pt idx="33">
                  <c:v>41642.272760648164</c:v>
                </c:pt>
                <c:pt idx="34">
                  <c:v>41642.283327777754</c:v>
                </c:pt>
                <c:pt idx="35">
                  <c:v>41642.283327777754</c:v>
                </c:pt>
                <c:pt idx="36">
                  <c:v>41642.283339351867</c:v>
                </c:pt>
                <c:pt idx="37">
                  <c:v>41642.283350925965</c:v>
                </c:pt>
                <c:pt idx="38">
                  <c:v>41642.287135648163</c:v>
                </c:pt>
                <c:pt idx="39">
                  <c:v>41642.403190740755</c:v>
                </c:pt>
                <c:pt idx="40">
                  <c:v>41642.403202314767</c:v>
                </c:pt>
                <c:pt idx="41">
                  <c:v>41642.405968518455</c:v>
                </c:pt>
                <c:pt idx="42">
                  <c:v>41642.407542592562</c:v>
                </c:pt>
                <c:pt idx="43">
                  <c:v>41642.414116666667</c:v>
                </c:pt>
                <c:pt idx="44">
                  <c:v>41642.428028703653</c:v>
                </c:pt>
                <c:pt idx="45">
                  <c:v>41642.428040277766</c:v>
                </c:pt>
                <c:pt idx="46">
                  <c:v>41642.428051851864</c:v>
                </c:pt>
                <c:pt idx="47">
                  <c:v>41642.429406018455</c:v>
                </c:pt>
                <c:pt idx="48">
                  <c:v>41642.429417592561</c:v>
                </c:pt>
                <c:pt idx="49">
                  <c:v>41642.429429166652</c:v>
                </c:pt>
                <c:pt idx="50">
                  <c:v>41642.432137499993</c:v>
                </c:pt>
                <c:pt idx="51">
                  <c:v>41642.432149074062</c:v>
                </c:pt>
                <c:pt idx="52">
                  <c:v>41642.432149074062</c:v>
                </c:pt>
                <c:pt idx="53">
                  <c:v>41642.432160648161</c:v>
                </c:pt>
                <c:pt idx="54">
                  <c:v>41642.433977777764</c:v>
                </c:pt>
                <c:pt idx="55">
                  <c:v>41642.434047222261</c:v>
                </c:pt>
                <c:pt idx="56">
                  <c:v>41642.43801712968</c:v>
                </c:pt>
                <c:pt idx="57">
                  <c:v>41642.441628240762</c:v>
                </c:pt>
                <c:pt idx="58">
                  <c:v>41642.446732407363</c:v>
                </c:pt>
                <c:pt idx="59">
                  <c:v>41642.450123611052</c:v>
                </c:pt>
                <c:pt idx="60">
                  <c:v>41642.452681481467</c:v>
                </c:pt>
                <c:pt idx="61">
                  <c:v>41642.453607407362</c:v>
                </c:pt>
                <c:pt idx="62">
                  <c:v>41642.453653703655</c:v>
                </c:pt>
                <c:pt idx="63">
                  <c:v>41642.453665277768</c:v>
                </c:pt>
                <c:pt idx="64">
                  <c:v>41642.453676851765</c:v>
                </c:pt>
                <c:pt idx="65">
                  <c:v>41642.45368842598</c:v>
                </c:pt>
                <c:pt idx="66">
                  <c:v>41642.457588888879</c:v>
                </c:pt>
                <c:pt idx="67">
                  <c:v>41642.457600462963</c:v>
                </c:pt>
                <c:pt idx="68">
                  <c:v>41642.457635185179</c:v>
                </c:pt>
                <c:pt idx="69">
                  <c:v>41642.458445370379</c:v>
                </c:pt>
                <c:pt idx="70">
                  <c:v>41642.458456944485</c:v>
                </c:pt>
                <c:pt idx="71">
                  <c:v>41642.46114212965</c:v>
                </c:pt>
                <c:pt idx="72">
                  <c:v>41642.461153703633</c:v>
                </c:pt>
                <c:pt idx="73">
                  <c:v>41642.461153703633</c:v>
                </c:pt>
                <c:pt idx="74">
                  <c:v>41642.464718518568</c:v>
                </c:pt>
                <c:pt idx="75">
                  <c:v>41642.465748611037</c:v>
                </c:pt>
                <c:pt idx="76">
                  <c:v>41642.46576018515</c:v>
                </c:pt>
                <c:pt idx="77">
                  <c:v>41642.46576018515</c:v>
                </c:pt>
                <c:pt idx="78">
                  <c:v>41642.465771759249</c:v>
                </c:pt>
                <c:pt idx="79">
                  <c:v>41642.465783333333</c:v>
                </c:pt>
                <c:pt idx="80">
                  <c:v>41642.465829629655</c:v>
                </c:pt>
                <c:pt idx="81">
                  <c:v>41642.467449999967</c:v>
                </c:pt>
                <c:pt idx="82">
                  <c:v>41642.467461574051</c:v>
                </c:pt>
                <c:pt idx="83">
                  <c:v>41642.479487037046</c:v>
                </c:pt>
                <c:pt idx="84">
                  <c:v>41642.479521759255</c:v>
                </c:pt>
                <c:pt idx="85">
                  <c:v>41642.479521759255</c:v>
                </c:pt>
                <c:pt idx="86">
                  <c:v>41642.479521759255</c:v>
                </c:pt>
                <c:pt idx="87">
                  <c:v>41642.479533333368</c:v>
                </c:pt>
                <c:pt idx="88">
                  <c:v>41642.479556481463</c:v>
                </c:pt>
                <c:pt idx="89">
                  <c:v>41642.479568055562</c:v>
                </c:pt>
                <c:pt idx="90">
                  <c:v>41642.479568055562</c:v>
                </c:pt>
                <c:pt idx="91">
                  <c:v>41642.479602777756</c:v>
                </c:pt>
                <c:pt idx="92">
                  <c:v>41642.481408333355</c:v>
                </c:pt>
                <c:pt idx="93">
                  <c:v>41642.494255555561</c:v>
                </c:pt>
                <c:pt idx="94">
                  <c:v>41642.495250925967</c:v>
                </c:pt>
                <c:pt idx="95">
                  <c:v>41642.504929629664</c:v>
                </c:pt>
                <c:pt idx="96">
                  <c:v>41642.505022222264</c:v>
                </c:pt>
                <c:pt idx="97">
                  <c:v>41642.505033796268</c:v>
                </c:pt>
                <c:pt idx="98">
                  <c:v>41642.505045370366</c:v>
                </c:pt>
                <c:pt idx="99">
                  <c:v>41642.506225925979</c:v>
                </c:pt>
                <c:pt idx="100">
                  <c:v>41642.513162037052</c:v>
                </c:pt>
                <c:pt idx="101">
                  <c:v>41642.513173611034</c:v>
                </c:pt>
                <c:pt idx="102">
                  <c:v>41642.513173611034</c:v>
                </c:pt>
                <c:pt idx="103">
                  <c:v>41642.513185185155</c:v>
                </c:pt>
                <c:pt idx="104">
                  <c:v>41642.513185185155</c:v>
                </c:pt>
                <c:pt idx="105">
                  <c:v>41642.52753564818</c:v>
                </c:pt>
                <c:pt idx="106">
                  <c:v>41642.529352777754</c:v>
                </c:pt>
                <c:pt idx="107">
                  <c:v>41642.531900925955</c:v>
                </c:pt>
                <c:pt idx="108">
                  <c:v>41642.534840740766</c:v>
                </c:pt>
                <c:pt idx="109">
                  <c:v>41642.534979629665</c:v>
                </c:pt>
                <c:pt idx="110">
                  <c:v>41642.534991203654</c:v>
                </c:pt>
                <c:pt idx="111">
                  <c:v>41642.535002777753</c:v>
                </c:pt>
                <c:pt idx="112">
                  <c:v>41642.538231944476</c:v>
                </c:pt>
                <c:pt idx="113">
                  <c:v>41642.538243518567</c:v>
                </c:pt>
                <c:pt idx="114">
                  <c:v>41642.538255092593</c:v>
                </c:pt>
                <c:pt idx="115">
                  <c:v>41642.538289814765</c:v>
                </c:pt>
                <c:pt idx="116">
                  <c:v>41642.538301388879</c:v>
                </c:pt>
                <c:pt idx="117">
                  <c:v>41642.552410185162</c:v>
                </c:pt>
                <c:pt idx="118">
                  <c:v>41642.552468055561</c:v>
                </c:pt>
                <c:pt idx="119">
                  <c:v>41642.561796759233</c:v>
                </c:pt>
                <c:pt idx="120">
                  <c:v>41642.570339814767</c:v>
                </c:pt>
                <c:pt idx="121">
                  <c:v>41642.572920833351</c:v>
                </c:pt>
                <c:pt idx="122">
                  <c:v>41642.572932407362</c:v>
                </c:pt>
                <c:pt idx="123">
                  <c:v>41642.572990277768</c:v>
                </c:pt>
                <c:pt idx="124">
                  <c:v>41642.580270370388</c:v>
                </c:pt>
                <c:pt idx="125">
                  <c:v>41642.582284259261</c:v>
                </c:pt>
                <c:pt idx="126">
                  <c:v>41642.582307407363</c:v>
                </c:pt>
                <c:pt idx="127">
                  <c:v>41642.583962499979</c:v>
                </c:pt>
                <c:pt idx="128">
                  <c:v>41642.585967592568</c:v>
                </c:pt>
                <c:pt idx="129">
                  <c:v>41642.586013888889</c:v>
                </c:pt>
                <c:pt idx="130">
                  <c:v>41642.586025462981</c:v>
                </c:pt>
                <c:pt idx="131">
                  <c:v>41642.586025462981</c:v>
                </c:pt>
                <c:pt idx="132">
                  <c:v>41642.586037037079</c:v>
                </c:pt>
                <c:pt idx="133">
                  <c:v>41642.586048611054</c:v>
                </c:pt>
                <c:pt idx="134">
                  <c:v>41642.589046296263</c:v>
                </c:pt>
                <c:pt idx="135">
                  <c:v>41642.589057870362</c:v>
                </c:pt>
                <c:pt idx="136">
                  <c:v>41642.592240740756</c:v>
                </c:pt>
                <c:pt idx="137">
                  <c:v>41642.602683796264</c:v>
                </c:pt>
                <c:pt idx="138">
                  <c:v>41642.604859722262</c:v>
                </c:pt>
                <c:pt idx="139">
                  <c:v>41642.604963888865</c:v>
                </c:pt>
                <c:pt idx="140">
                  <c:v>41642.605044907352</c:v>
                </c:pt>
                <c:pt idx="141">
                  <c:v>41642.605056481465</c:v>
                </c:pt>
                <c:pt idx="142">
                  <c:v>41642.605068055564</c:v>
                </c:pt>
                <c:pt idx="143">
                  <c:v>41642.628710185156</c:v>
                </c:pt>
                <c:pt idx="144">
                  <c:v>41642.628721759233</c:v>
                </c:pt>
                <c:pt idx="145">
                  <c:v>41642.628721759233</c:v>
                </c:pt>
                <c:pt idx="146">
                  <c:v>41642.631696296266</c:v>
                </c:pt>
                <c:pt idx="147">
                  <c:v>41642.631696296266</c:v>
                </c:pt>
                <c:pt idx="148">
                  <c:v>41642.63175416665</c:v>
                </c:pt>
                <c:pt idx="149">
                  <c:v>41642.631765740749</c:v>
                </c:pt>
                <c:pt idx="150">
                  <c:v>41642.635041203634</c:v>
                </c:pt>
                <c:pt idx="151">
                  <c:v>41642.635805092563</c:v>
                </c:pt>
                <c:pt idx="152">
                  <c:v>41642.660828240761</c:v>
                </c:pt>
                <c:pt idx="153">
                  <c:v>41642.660839814765</c:v>
                </c:pt>
                <c:pt idx="154">
                  <c:v>41642.660851388879</c:v>
                </c:pt>
                <c:pt idx="155">
                  <c:v>41642.660862962955</c:v>
                </c:pt>
                <c:pt idx="156">
                  <c:v>41642.660862962955</c:v>
                </c:pt>
                <c:pt idx="157">
                  <c:v>41642.690180092555</c:v>
                </c:pt>
                <c:pt idx="158">
                  <c:v>41642.693096759234</c:v>
                </c:pt>
                <c:pt idx="159">
                  <c:v>41642.693108333333</c:v>
                </c:pt>
                <c:pt idx="160">
                  <c:v>41642.693119907352</c:v>
                </c:pt>
                <c:pt idx="161">
                  <c:v>41642.709856018562</c:v>
                </c:pt>
                <c:pt idx="162">
                  <c:v>41642.710631481466</c:v>
                </c:pt>
                <c:pt idx="163">
                  <c:v>41642.710631481466</c:v>
                </c:pt>
                <c:pt idx="164">
                  <c:v>41642.710631481466</c:v>
                </c:pt>
                <c:pt idx="165">
                  <c:v>41642.710643055565</c:v>
                </c:pt>
                <c:pt idx="166">
                  <c:v>41642.722656944461</c:v>
                </c:pt>
                <c:pt idx="167">
                  <c:v>41642.742830555566</c:v>
                </c:pt>
                <c:pt idx="168">
                  <c:v>41642.763225925955</c:v>
                </c:pt>
                <c:pt idx="169">
                  <c:v>41642.763237499988</c:v>
                </c:pt>
                <c:pt idx="170">
                  <c:v>41642.763249074065</c:v>
                </c:pt>
                <c:pt idx="171">
                  <c:v>41642.763272222255</c:v>
                </c:pt>
                <c:pt idx="172">
                  <c:v>41642.763283796252</c:v>
                </c:pt>
                <c:pt idx="173">
                  <c:v>41642.766262962956</c:v>
                </c:pt>
                <c:pt idx="174">
                  <c:v>41642.766274537054</c:v>
                </c:pt>
                <c:pt idx="175">
                  <c:v>41642.795993518434</c:v>
                </c:pt>
                <c:pt idx="176">
                  <c:v>41642.798018981455</c:v>
                </c:pt>
                <c:pt idx="177">
                  <c:v>41642.543382407355</c:v>
                </c:pt>
                <c:pt idx="178">
                  <c:v>41642.543393981454</c:v>
                </c:pt>
                <c:pt idx="179">
                  <c:v>41642.546866203666</c:v>
                </c:pt>
                <c:pt idx="180">
                  <c:v>41642.551403240766</c:v>
                </c:pt>
                <c:pt idx="181">
                  <c:v>41642.551414814756</c:v>
                </c:pt>
                <c:pt idx="182">
                  <c:v>41642.551426388862</c:v>
                </c:pt>
                <c:pt idx="183">
                  <c:v>41642.551437962968</c:v>
                </c:pt>
                <c:pt idx="184">
                  <c:v>41642.552444907364</c:v>
                </c:pt>
                <c:pt idx="185">
                  <c:v>41642.552456481462</c:v>
                </c:pt>
                <c:pt idx="186">
                  <c:v>41642.561704166634</c:v>
                </c:pt>
                <c:pt idx="187">
                  <c:v>41642.561704166634</c:v>
                </c:pt>
                <c:pt idx="188">
                  <c:v>41642.561715740754</c:v>
                </c:pt>
                <c:pt idx="189">
                  <c:v>41642.561715740754</c:v>
                </c:pt>
                <c:pt idx="190">
                  <c:v>41642.568010185161</c:v>
                </c:pt>
                <c:pt idx="191">
                  <c:v>41642.568392129666</c:v>
                </c:pt>
                <c:pt idx="192">
                  <c:v>41642.570328240763</c:v>
                </c:pt>
                <c:pt idx="193">
                  <c:v>41642.573777314756</c:v>
                </c:pt>
                <c:pt idx="194">
                  <c:v>41642.586002314762</c:v>
                </c:pt>
                <c:pt idx="195">
                  <c:v>41642.587437499977</c:v>
                </c:pt>
                <c:pt idx="196">
                  <c:v>41642.587449074061</c:v>
                </c:pt>
                <c:pt idx="197">
                  <c:v>41642.587460648167</c:v>
                </c:pt>
                <c:pt idx="198">
                  <c:v>41642.590423611036</c:v>
                </c:pt>
                <c:pt idx="199">
                  <c:v>41642.590435185164</c:v>
                </c:pt>
                <c:pt idx="200">
                  <c:v>41642.590446759234</c:v>
                </c:pt>
                <c:pt idx="201">
                  <c:v>41642.593201388867</c:v>
                </c:pt>
                <c:pt idx="202">
                  <c:v>41642.597681944455</c:v>
                </c:pt>
                <c:pt idx="203">
                  <c:v>41642.597705092565</c:v>
                </c:pt>
                <c:pt idx="204">
                  <c:v>41642.597716666634</c:v>
                </c:pt>
                <c:pt idx="205">
                  <c:v>41642.597728240755</c:v>
                </c:pt>
                <c:pt idx="206">
                  <c:v>41642.600473148181</c:v>
                </c:pt>
                <c:pt idx="207">
                  <c:v>41642.600646759252</c:v>
                </c:pt>
                <c:pt idx="208">
                  <c:v>41642.600658333366</c:v>
                </c:pt>
                <c:pt idx="209">
                  <c:v>41642.600669907355</c:v>
                </c:pt>
                <c:pt idx="210">
                  <c:v>41642.603158333346</c:v>
                </c:pt>
                <c:pt idx="211">
                  <c:v>41642.604836574079</c:v>
                </c:pt>
                <c:pt idx="212">
                  <c:v>41642.612929166666</c:v>
                </c:pt>
                <c:pt idx="213">
                  <c:v>41642.617412499989</c:v>
                </c:pt>
                <c:pt idx="214">
                  <c:v>41642.621193055551</c:v>
                </c:pt>
                <c:pt idx="215">
                  <c:v>41642.62120462965</c:v>
                </c:pt>
                <c:pt idx="216">
                  <c:v>41642.621216203654</c:v>
                </c:pt>
                <c:pt idx="217">
                  <c:v>41642.622605092562</c:v>
                </c:pt>
                <c:pt idx="218">
                  <c:v>41642.627211574065</c:v>
                </c:pt>
                <c:pt idx="219">
                  <c:v>41642.627234722255</c:v>
                </c:pt>
                <c:pt idx="220">
                  <c:v>41642.627269444361</c:v>
                </c:pt>
                <c:pt idx="221">
                  <c:v>41642.633710185153</c:v>
                </c:pt>
                <c:pt idx="222">
                  <c:v>41642.634450925965</c:v>
                </c:pt>
                <c:pt idx="223">
                  <c:v>41642.634520370368</c:v>
                </c:pt>
                <c:pt idx="224">
                  <c:v>41642.634543518456</c:v>
                </c:pt>
                <c:pt idx="225">
                  <c:v>41642.635353703634</c:v>
                </c:pt>
                <c:pt idx="226">
                  <c:v>41642.635851388863</c:v>
                </c:pt>
                <c:pt idx="227">
                  <c:v>41642.756096296289</c:v>
                </c:pt>
                <c:pt idx="228">
                  <c:v>41642.768254629664</c:v>
                </c:pt>
                <c:pt idx="229">
                  <c:v>41642.797764351832</c:v>
                </c:pt>
              </c:numCache>
            </c:numRef>
          </c:xVal>
          <c:yVal>
            <c:numRef>
              <c:f>'[WR OMS EVENT engine results.xlsx]Sheet1'!$C$2:$C$231</c:f>
              <c:numCache>
                <c:formatCode>General</c:formatCode>
                <c:ptCount val="230"/>
                <c:pt idx="0">
                  <c:v>5.7272999999999996</c:v>
                </c:pt>
                <c:pt idx="1">
                  <c:v>-2.696499999999999</c:v>
                </c:pt>
                <c:pt idx="2">
                  <c:v>-2.9781</c:v>
                </c:pt>
                <c:pt idx="3">
                  <c:v>-6.0876999999999999</c:v>
                </c:pt>
                <c:pt idx="4">
                  <c:v>0.24220000000000005</c:v>
                </c:pt>
                <c:pt idx="5">
                  <c:v>-2.6965999999999997</c:v>
                </c:pt>
                <c:pt idx="6">
                  <c:v>0.19439999999999999</c:v>
                </c:pt>
                <c:pt idx="7">
                  <c:v>-1.349</c:v>
                </c:pt>
                <c:pt idx="8">
                  <c:v>-0.47650000000000009</c:v>
                </c:pt>
                <c:pt idx="9">
                  <c:v>-1.6778999999999995</c:v>
                </c:pt>
                <c:pt idx="10">
                  <c:v>-0.68589999999999995</c:v>
                </c:pt>
                <c:pt idx="11">
                  <c:v>-1.3593999999999995</c:v>
                </c:pt>
                <c:pt idx="12">
                  <c:v>-0.87960000000000038</c:v>
                </c:pt>
                <c:pt idx="13">
                  <c:v>-1.5500000000000005E-2</c:v>
                </c:pt>
                <c:pt idx="14">
                  <c:v>1.9233</c:v>
                </c:pt>
                <c:pt idx="15">
                  <c:v>3.3051999999999997</c:v>
                </c:pt>
                <c:pt idx="16">
                  <c:v>3.9193999999999991</c:v>
                </c:pt>
                <c:pt idx="17">
                  <c:v>6.1263999999999985</c:v>
                </c:pt>
                <c:pt idx="18">
                  <c:v>6.9766000000000021</c:v>
                </c:pt>
                <c:pt idx="19">
                  <c:v>7.0034000000000001</c:v>
                </c:pt>
                <c:pt idx="20">
                  <c:v>-1.1126</c:v>
                </c:pt>
                <c:pt idx="21">
                  <c:v>-0.40440000000000009</c:v>
                </c:pt>
                <c:pt idx="22">
                  <c:v>-0.68300000000000005</c:v>
                </c:pt>
                <c:pt idx="23">
                  <c:v>0.71210000000000018</c:v>
                </c:pt>
                <c:pt idx="24">
                  <c:v>-4.5767000000000015</c:v>
                </c:pt>
                <c:pt idx="25">
                  <c:v>-1.2516999999999996</c:v>
                </c:pt>
                <c:pt idx="26">
                  <c:v>-7.5000000000000032E-3</c:v>
                </c:pt>
                <c:pt idx="27">
                  <c:v>1.7424999999999995</c:v>
                </c:pt>
                <c:pt idx="28">
                  <c:v>5.3940999999999981</c:v>
                </c:pt>
                <c:pt idx="29">
                  <c:v>1.0648</c:v>
                </c:pt>
                <c:pt idx="30">
                  <c:v>10.1501</c:v>
                </c:pt>
                <c:pt idx="31">
                  <c:v>8.8751000000000051</c:v>
                </c:pt>
                <c:pt idx="32">
                  <c:v>8.6879000000000008</c:v>
                </c:pt>
                <c:pt idx="33">
                  <c:v>6.9821</c:v>
                </c:pt>
                <c:pt idx="34">
                  <c:v>7.3604999999999983</c:v>
                </c:pt>
                <c:pt idx="35">
                  <c:v>6.9955999999999996</c:v>
                </c:pt>
                <c:pt idx="36">
                  <c:v>7.2413000000000016</c:v>
                </c:pt>
                <c:pt idx="37">
                  <c:v>6.7838000000000003</c:v>
                </c:pt>
                <c:pt idx="38">
                  <c:v>-0.65180000000000038</c:v>
                </c:pt>
                <c:pt idx="39">
                  <c:v>-0.53920000000000001</c:v>
                </c:pt>
                <c:pt idx="40">
                  <c:v>0.3413000000000001</c:v>
                </c:pt>
                <c:pt idx="41">
                  <c:v>0.41640000000000016</c:v>
                </c:pt>
                <c:pt idx="42">
                  <c:v>11.505400000000003</c:v>
                </c:pt>
                <c:pt idx="43">
                  <c:v>-0.92859999999999998</c:v>
                </c:pt>
                <c:pt idx="44">
                  <c:v>-3.8100999999999989</c:v>
                </c:pt>
                <c:pt idx="45">
                  <c:v>-3.7538999999999998</c:v>
                </c:pt>
                <c:pt idx="46">
                  <c:v>-3.8405</c:v>
                </c:pt>
                <c:pt idx="47">
                  <c:v>1.3299999999999998E-2</c:v>
                </c:pt>
                <c:pt idx="48">
                  <c:v>0.23710000000000001</c:v>
                </c:pt>
                <c:pt idx="49">
                  <c:v>1.2535999999999996</c:v>
                </c:pt>
                <c:pt idx="50">
                  <c:v>-3.7498</c:v>
                </c:pt>
                <c:pt idx="51">
                  <c:v>-2.2867000000000002</c:v>
                </c:pt>
                <c:pt idx="52">
                  <c:v>-2.4661</c:v>
                </c:pt>
                <c:pt idx="53">
                  <c:v>-1.6647000000000001</c:v>
                </c:pt>
                <c:pt idx="54">
                  <c:v>0.95900000000000019</c:v>
                </c:pt>
                <c:pt idx="55">
                  <c:v>8.9454000000000029</c:v>
                </c:pt>
                <c:pt idx="56">
                  <c:v>-0.27490000000000009</c:v>
                </c:pt>
                <c:pt idx="57">
                  <c:v>6.9520999999999997</c:v>
                </c:pt>
                <c:pt idx="58">
                  <c:v>0.17570000000000005</c:v>
                </c:pt>
                <c:pt idx="59">
                  <c:v>0.13370000000000001</c:v>
                </c:pt>
                <c:pt idx="60">
                  <c:v>-0.22270000000000001</c:v>
                </c:pt>
                <c:pt idx="61">
                  <c:v>-3.7616000000000001</c:v>
                </c:pt>
                <c:pt idx="62">
                  <c:v>-0.94030000000000002</c:v>
                </c:pt>
                <c:pt idx="63">
                  <c:v>-0.6675000000000002</c:v>
                </c:pt>
                <c:pt idx="64">
                  <c:v>8.4100000000000022E-2</c:v>
                </c:pt>
                <c:pt idx="65">
                  <c:v>0.57640000000000002</c:v>
                </c:pt>
                <c:pt idx="66">
                  <c:v>-1.0872999999999995</c:v>
                </c:pt>
                <c:pt idx="67">
                  <c:v>0.9899</c:v>
                </c:pt>
                <c:pt idx="68">
                  <c:v>5.9040999999999997</c:v>
                </c:pt>
                <c:pt idx="69">
                  <c:v>7.0960999999999999</c:v>
                </c:pt>
                <c:pt idx="70">
                  <c:v>7.641</c:v>
                </c:pt>
                <c:pt idx="71">
                  <c:v>16.8184</c:v>
                </c:pt>
                <c:pt idx="72">
                  <c:v>16.434000000000001</c:v>
                </c:pt>
                <c:pt idx="73">
                  <c:v>17.010400000000001</c:v>
                </c:pt>
                <c:pt idx="74">
                  <c:v>-8.5900000000000004E-2</c:v>
                </c:pt>
                <c:pt idx="75">
                  <c:v>6.4414000000000016</c:v>
                </c:pt>
                <c:pt idx="76">
                  <c:v>7.0171999999999981</c:v>
                </c:pt>
                <c:pt idx="77">
                  <c:v>7.6176999999999984</c:v>
                </c:pt>
                <c:pt idx="78">
                  <c:v>8.3996000000000048</c:v>
                </c:pt>
                <c:pt idx="79">
                  <c:v>9.3203000000000014</c:v>
                </c:pt>
                <c:pt idx="80">
                  <c:v>10.8283</c:v>
                </c:pt>
                <c:pt idx="81">
                  <c:v>-1.2757999999999996</c:v>
                </c:pt>
                <c:pt idx="82">
                  <c:v>0.20390000000000005</c:v>
                </c:pt>
                <c:pt idx="83">
                  <c:v>11.792900000000001</c:v>
                </c:pt>
                <c:pt idx="84">
                  <c:v>7.6577999999999982</c:v>
                </c:pt>
                <c:pt idx="85">
                  <c:v>7.9114000000000004</c:v>
                </c:pt>
                <c:pt idx="86">
                  <c:v>7.8787000000000003</c:v>
                </c:pt>
                <c:pt idx="87">
                  <c:v>8.7134</c:v>
                </c:pt>
                <c:pt idx="88">
                  <c:v>12.877000000000002</c:v>
                </c:pt>
                <c:pt idx="89">
                  <c:v>13.114100000000001</c:v>
                </c:pt>
                <c:pt idx="90">
                  <c:v>12.3329</c:v>
                </c:pt>
                <c:pt idx="91">
                  <c:v>11.1396</c:v>
                </c:pt>
                <c:pt idx="92">
                  <c:v>-3.0044</c:v>
                </c:pt>
                <c:pt idx="93">
                  <c:v>4.8499999999999996</c:v>
                </c:pt>
                <c:pt idx="94">
                  <c:v>4.3083</c:v>
                </c:pt>
                <c:pt idx="95">
                  <c:v>-4.6322999999999999</c:v>
                </c:pt>
                <c:pt idx="96">
                  <c:v>-0.78749999999999998</c:v>
                </c:pt>
                <c:pt idx="97">
                  <c:v>-0.78749999999999998</c:v>
                </c:pt>
                <c:pt idx="98">
                  <c:v>-0.20610000000000001</c:v>
                </c:pt>
                <c:pt idx="99">
                  <c:v>1.1829000000000001</c:v>
                </c:pt>
                <c:pt idx="100">
                  <c:v>7.8632</c:v>
                </c:pt>
                <c:pt idx="101">
                  <c:v>8.1330000000000009</c:v>
                </c:pt>
                <c:pt idx="102">
                  <c:v>7.7008000000000001</c:v>
                </c:pt>
                <c:pt idx="103">
                  <c:v>8.1560000000000006</c:v>
                </c:pt>
                <c:pt idx="104">
                  <c:v>8.2715000000000014</c:v>
                </c:pt>
                <c:pt idx="105">
                  <c:v>5.7629999999999981</c:v>
                </c:pt>
                <c:pt idx="106">
                  <c:v>0.67810000000000026</c:v>
                </c:pt>
                <c:pt idx="107">
                  <c:v>7.1196999999999999</c:v>
                </c:pt>
                <c:pt idx="108">
                  <c:v>-0.7391000000000002</c:v>
                </c:pt>
                <c:pt idx="109">
                  <c:v>0.7401000000000002</c:v>
                </c:pt>
                <c:pt idx="110">
                  <c:v>-0.37590000000000012</c:v>
                </c:pt>
                <c:pt idx="111">
                  <c:v>-0.43650000000000011</c:v>
                </c:pt>
                <c:pt idx="112">
                  <c:v>-0.60229999999999995</c:v>
                </c:pt>
                <c:pt idx="113">
                  <c:v>0.85929999999999995</c:v>
                </c:pt>
                <c:pt idx="114">
                  <c:v>0.44720000000000004</c:v>
                </c:pt>
                <c:pt idx="115">
                  <c:v>4.6094999999999997</c:v>
                </c:pt>
                <c:pt idx="116">
                  <c:v>4.7359999999999998</c:v>
                </c:pt>
                <c:pt idx="117">
                  <c:v>-0.74630000000000019</c:v>
                </c:pt>
                <c:pt idx="118">
                  <c:v>-1.9234</c:v>
                </c:pt>
                <c:pt idx="119">
                  <c:v>7.0290999999999997</c:v>
                </c:pt>
                <c:pt idx="120">
                  <c:v>-0.48660000000000009</c:v>
                </c:pt>
                <c:pt idx="121">
                  <c:v>-3.9900000000000005E-2</c:v>
                </c:pt>
                <c:pt idx="122">
                  <c:v>-0.2738000000000001</c:v>
                </c:pt>
                <c:pt idx="123">
                  <c:v>0.31280000000000013</c:v>
                </c:pt>
                <c:pt idx="124">
                  <c:v>-0.27950000000000008</c:v>
                </c:pt>
                <c:pt idx="125">
                  <c:v>0.79200000000000004</c:v>
                </c:pt>
                <c:pt idx="126">
                  <c:v>0.60460000000000025</c:v>
                </c:pt>
                <c:pt idx="127">
                  <c:v>-5.5000000000000014E-2</c:v>
                </c:pt>
                <c:pt idx="128">
                  <c:v>0.38420000000000015</c:v>
                </c:pt>
                <c:pt idx="129">
                  <c:v>5.8870999999999984</c:v>
                </c:pt>
                <c:pt idx="130">
                  <c:v>5.819</c:v>
                </c:pt>
                <c:pt idx="131">
                  <c:v>5.9988999999999999</c:v>
                </c:pt>
                <c:pt idx="132">
                  <c:v>6.2494000000000014</c:v>
                </c:pt>
                <c:pt idx="133">
                  <c:v>6.4358000000000004</c:v>
                </c:pt>
                <c:pt idx="134">
                  <c:v>0.40910000000000002</c:v>
                </c:pt>
                <c:pt idx="135">
                  <c:v>0.77270000000000039</c:v>
                </c:pt>
                <c:pt idx="136">
                  <c:v>3.6328999999999989</c:v>
                </c:pt>
                <c:pt idx="137">
                  <c:v>0.95030000000000003</c:v>
                </c:pt>
                <c:pt idx="138">
                  <c:v>-0.67590000000000028</c:v>
                </c:pt>
                <c:pt idx="139">
                  <c:v>-7.0878999999999985</c:v>
                </c:pt>
                <c:pt idx="140">
                  <c:v>14.4872</c:v>
                </c:pt>
                <c:pt idx="141">
                  <c:v>15.352500000000006</c:v>
                </c:pt>
                <c:pt idx="142">
                  <c:v>15.5177</c:v>
                </c:pt>
                <c:pt idx="143">
                  <c:v>15.1233</c:v>
                </c:pt>
                <c:pt idx="144">
                  <c:v>16.696000000000005</c:v>
                </c:pt>
                <c:pt idx="145">
                  <c:v>15.2217</c:v>
                </c:pt>
                <c:pt idx="146">
                  <c:v>1.4866999999999995</c:v>
                </c:pt>
                <c:pt idx="147">
                  <c:v>0.17780000000000001</c:v>
                </c:pt>
                <c:pt idx="148">
                  <c:v>6.6121999999999979</c:v>
                </c:pt>
                <c:pt idx="149">
                  <c:v>6.7462000000000018</c:v>
                </c:pt>
                <c:pt idx="150">
                  <c:v>0.41860000000000008</c:v>
                </c:pt>
                <c:pt idx="151">
                  <c:v>1.5989</c:v>
                </c:pt>
                <c:pt idx="152">
                  <c:v>3.9823999999999997</c:v>
                </c:pt>
                <c:pt idx="153">
                  <c:v>4.0954999999999995</c:v>
                </c:pt>
                <c:pt idx="154">
                  <c:v>4.0569999999999995</c:v>
                </c:pt>
                <c:pt idx="155">
                  <c:v>4.4539</c:v>
                </c:pt>
                <c:pt idx="156">
                  <c:v>3.4915999999999991</c:v>
                </c:pt>
                <c:pt idx="157">
                  <c:v>-9.0373000000000001</c:v>
                </c:pt>
                <c:pt idx="158">
                  <c:v>-1.5076999999999996</c:v>
                </c:pt>
                <c:pt idx="159">
                  <c:v>-0.67200000000000026</c:v>
                </c:pt>
                <c:pt idx="160">
                  <c:v>-0.38560000000000011</c:v>
                </c:pt>
                <c:pt idx="161">
                  <c:v>-8.8213000000000008</c:v>
                </c:pt>
                <c:pt idx="162">
                  <c:v>8.8167000000000026</c:v>
                </c:pt>
                <c:pt idx="163">
                  <c:v>8.9262000000000015</c:v>
                </c:pt>
                <c:pt idx="164">
                  <c:v>8.8003</c:v>
                </c:pt>
                <c:pt idx="165">
                  <c:v>8.9782000000000011</c:v>
                </c:pt>
                <c:pt idx="166">
                  <c:v>-1.5344</c:v>
                </c:pt>
                <c:pt idx="167">
                  <c:v>0.19950000000000001</c:v>
                </c:pt>
                <c:pt idx="168">
                  <c:v>-0.5544</c:v>
                </c:pt>
                <c:pt idx="169">
                  <c:v>0.7794000000000002</c:v>
                </c:pt>
                <c:pt idx="170">
                  <c:v>0.7794000000000002</c:v>
                </c:pt>
                <c:pt idx="171">
                  <c:v>2.1265999999999998</c:v>
                </c:pt>
                <c:pt idx="172">
                  <c:v>3.4407000000000001</c:v>
                </c:pt>
                <c:pt idx="173">
                  <c:v>0.15330000000000005</c:v>
                </c:pt>
                <c:pt idx="174">
                  <c:v>0.15330000000000005</c:v>
                </c:pt>
                <c:pt idx="175">
                  <c:v>-0.14580000000000001</c:v>
                </c:pt>
                <c:pt idx="176">
                  <c:v>-0.17519999999999999</c:v>
                </c:pt>
                <c:pt idx="177">
                  <c:v>0.28650000000000009</c:v>
                </c:pt>
                <c:pt idx="178">
                  <c:v>0.44310000000000005</c:v>
                </c:pt>
                <c:pt idx="179">
                  <c:v>1.8748</c:v>
                </c:pt>
                <c:pt idx="180">
                  <c:v>-3.2834000000000008</c:v>
                </c:pt>
                <c:pt idx="181">
                  <c:v>-3.2834000000000008</c:v>
                </c:pt>
                <c:pt idx="182">
                  <c:v>-3.3918999999999992</c:v>
                </c:pt>
                <c:pt idx="183">
                  <c:v>-3.2240000000000002</c:v>
                </c:pt>
                <c:pt idx="184">
                  <c:v>-3.3489</c:v>
                </c:pt>
                <c:pt idx="185">
                  <c:v>-3.1070000000000002</c:v>
                </c:pt>
                <c:pt idx="186">
                  <c:v>7.1552999999999995</c:v>
                </c:pt>
                <c:pt idx="187">
                  <c:v>7.3456999999999999</c:v>
                </c:pt>
                <c:pt idx="188">
                  <c:v>6.3467000000000002</c:v>
                </c:pt>
                <c:pt idx="189">
                  <c:v>6.6132</c:v>
                </c:pt>
                <c:pt idx="190">
                  <c:v>-1.2200000000000001E-2</c:v>
                </c:pt>
                <c:pt idx="191">
                  <c:v>-3.7501000000000002</c:v>
                </c:pt>
                <c:pt idx="192">
                  <c:v>-1.4157999999999991</c:v>
                </c:pt>
                <c:pt idx="193">
                  <c:v>4.8442999999999996</c:v>
                </c:pt>
                <c:pt idx="194">
                  <c:v>5.8160999999999996</c:v>
                </c:pt>
                <c:pt idx="195">
                  <c:v>6.7773000000000003</c:v>
                </c:pt>
                <c:pt idx="196">
                  <c:v>6.8491</c:v>
                </c:pt>
                <c:pt idx="197">
                  <c:v>6.8250999999999982</c:v>
                </c:pt>
                <c:pt idx="198">
                  <c:v>1.1722999999999999</c:v>
                </c:pt>
                <c:pt idx="199">
                  <c:v>0.53610000000000002</c:v>
                </c:pt>
                <c:pt idx="200">
                  <c:v>0.86330000000000018</c:v>
                </c:pt>
                <c:pt idx="201">
                  <c:v>13.364600000000005</c:v>
                </c:pt>
                <c:pt idx="202">
                  <c:v>4.1412000000000004</c:v>
                </c:pt>
                <c:pt idx="203">
                  <c:v>-0.79980000000000018</c:v>
                </c:pt>
                <c:pt idx="204">
                  <c:v>-0.88439999999999996</c:v>
                </c:pt>
                <c:pt idx="205">
                  <c:v>0.35970000000000002</c:v>
                </c:pt>
                <c:pt idx="206">
                  <c:v>0.2253</c:v>
                </c:pt>
                <c:pt idx="207">
                  <c:v>-1.8549</c:v>
                </c:pt>
                <c:pt idx="208">
                  <c:v>-0.67400000000000027</c:v>
                </c:pt>
                <c:pt idx="209">
                  <c:v>-0.48070000000000002</c:v>
                </c:pt>
                <c:pt idx="210">
                  <c:v>4.7476000000000003</c:v>
                </c:pt>
                <c:pt idx="211">
                  <c:v>-2.6351999999999998</c:v>
                </c:pt>
                <c:pt idx="212">
                  <c:v>-4.4553000000000003</c:v>
                </c:pt>
                <c:pt idx="213">
                  <c:v>-9.7676000000000016</c:v>
                </c:pt>
                <c:pt idx="214">
                  <c:v>1.5201</c:v>
                </c:pt>
                <c:pt idx="215">
                  <c:v>-5.7300000000000011E-2</c:v>
                </c:pt>
                <c:pt idx="216">
                  <c:v>0.16719999999999999</c:v>
                </c:pt>
                <c:pt idx="217">
                  <c:v>-0.39020000000000016</c:v>
                </c:pt>
                <c:pt idx="218">
                  <c:v>3.2397999999999998</c:v>
                </c:pt>
                <c:pt idx="219">
                  <c:v>5.9931000000000001</c:v>
                </c:pt>
                <c:pt idx="220">
                  <c:v>-8.5300000000000001E-2</c:v>
                </c:pt>
                <c:pt idx="221">
                  <c:v>0.40260000000000001</c:v>
                </c:pt>
                <c:pt idx="222">
                  <c:v>7.4170999999999996</c:v>
                </c:pt>
                <c:pt idx="223">
                  <c:v>2.2610000000000001</c:v>
                </c:pt>
                <c:pt idx="224">
                  <c:v>-5.0236000000000001</c:v>
                </c:pt>
                <c:pt idx="225">
                  <c:v>-9.3217000000000034</c:v>
                </c:pt>
                <c:pt idx="226">
                  <c:v>4.2713000000000019</c:v>
                </c:pt>
                <c:pt idx="227">
                  <c:v>3.7793000000000001</c:v>
                </c:pt>
                <c:pt idx="228">
                  <c:v>-9.2904</c:v>
                </c:pt>
                <c:pt idx="229">
                  <c:v>1.859</c:v>
                </c:pt>
              </c:numCache>
            </c:numRef>
          </c:yVal>
          <c:smooth val="0"/>
        </c:ser>
        <c:dLbls>
          <c:showLegendKey val="0"/>
          <c:showVal val="0"/>
          <c:showCatName val="0"/>
          <c:showSerName val="0"/>
          <c:showPercent val="0"/>
          <c:showBubbleSize val="0"/>
        </c:dLbls>
        <c:axId val="84764160"/>
        <c:axId val="84766080"/>
      </c:scatterChart>
      <c:scatterChart>
        <c:scatterStyle val="lineMarker"/>
        <c:varyColors val="0"/>
        <c:ser>
          <c:idx val="0"/>
          <c:order val="0"/>
          <c:tx>
            <c:strRef>
              <c:f>'[WR OMS EVENT engine results.xlsx]Sheet1'!$B$1</c:f>
              <c:strCache>
                <c:ptCount val="1"/>
                <c:pt idx="0">
                  <c:v>Frequency</c:v>
                </c:pt>
              </c:strCache>
            </c:strRef>
          </c:tx>
          <c:spPr>
            <a:ln>
              <a:noFill/>
            </a:ln>
          </c:spPr>
          <c:marker>
            <c:spPr>
              <a:ln>
                <a:solidFill>
                  <a:srgbClr val="00B050"/>
                </a:solidFill>
              </a:ln>
            </c:spPr>
          </c:marker>
          <c:xVal>
            <c:numRef>
              <c:f>'[WR OMS EVENT engine results.xlsx]Sheet1'!$A$2:$A$231</c:f>
              <c:numCache>
                <c:formatCode>dd/mm/yyyy\ hh:mm:ss.000</c:formatCode>
                <c:ptCount val="230"/>
                <c:pt idx="0">
                  <c:v>41641.861457870364</c:v>
                </c:pt>
                <c:pt idx="1">
                  <c:v>41641.861527314766</c:v>
                </c:pt>
                <c:pt idx="2">
                  <c:v>41641.863587499989</c:v>
                </c:pt>
                <c:pt idx="3">
                  <c:v>41641.875971759255</c:v>
                </c:pt>
                <c:pt idx="4">
                  <c:v>41641.881247685167</c:v>
                </c:pt>
                <c:pt idx="5">
                  <c:v>41641.884581018589</c:v>
                </c:pt>
                <c:pt idx="6">
                  <c:v>41641.884604166662</c:v>
                </c:pt>
                <c:pt idx="7">
                  <c:v>41641.884604166662</c:v>
                </c:pt>
                <c:pt idx="8">
                  <c:v>41641.884615740775</c:v>
                </c:pt>
                <c:pt idx="9">
                  <c:v>41641.884627314888</c:v>
                </c:pt>
                <c:pt idx="10">
                  <c:v>41641.884627314888</c:v>
                </c:pt>
                <c:pt idx="11">
                  <c:v>41641.884638888885</c:v>
                </c:pt>
                <c:pt idx="12">
                  <c:v>41641.884638888885</c:v>
                </c:pt>
                <c:pt idx="13">
                  <c:v>41641.884650462976</c:v>
                </c:pt>
                <c:pt idx="14">
                  <c:v>41641.884696759262</c:v>
                </c:pt>
                <c:pt idx="15">
                  <c:v>41641.884696759262</c:v>
                </c:pt>
                <c:pt idx="16">
                  <c:v>41641.884708333368</c:v>
                </c:pt>
                <c:pt idx="17">
                  <c:v>41641.884731481463</c:v>
                </c:pt>
                <c:pt idx="18">
                  <c:v>41641.884743055562</c:v>
                </c:pt>
                <c:pt idx="19">
                  <c:v>41641.884754629667</c:v>
                </c:pt>
                <c:pt idx="20">
                  <c:v>41641.968477777766</c:v>
                </c:pt>
                <c:pt idx="21">
                  <c:v>41641.96857037038</c:v>
                </c:pt>
                <c:pt idx="22">
                  <c:v>41641.983073611053</c:v>
                </c:pt>
                <c:pt idx="23">
                  <c:v>41641.986881481462</c:v>
                </c:pt>
                <c:pt idx="24">
                  <c:v>41642.138253240781</c:v>
                </c:pt>
                <c:pt idx="25">
                  <c:v>41642.138287962967</c:v>
                </c:pt>
                <c:pt idx="26">
                  <c:v>41642.138299537066</c:v>
                </c:pt>
                <c:pt idx="27">
                  <c:v>41642.16152268515</c:v>
                </c:pt>
                <c:pt idx="28">
                  <c:v>41642.191187037039</c:v>
                </c:pt>
                <c:pt idx="29">
                  <c:v>41642.208675462978</c:v>
                </c:pt>
                <c:pt idx="30">
                  <c:v>41642.244056944481</c:v>
                </c:pt>
                <c:pt idx="31">
                  <c:v>41642.272749074065</c:v>
                </c:pt>
                <c:pt idx="32">
                  <c:v>41642.272749074065</c:v>
                </c:pt>
                <c:pt idx="33">
                  <c:v>41642.272760648164</c:v>
                </c:pt>
                <c:pt idx="34">
                  <c:v>41642.283327777754</c:v>
                </c:pt>
                <c:pt idx="35">
                  <c:v>41642.283327777754</c:v>
                </c:pt>
                <c:pt idx="36">
                  <c:v>41642.283339351867</c:v>
                </c:pt>
                <c:pt idx="37">
                  <c:v>41642.283350925965</c:v>
                </c:pt>
                <c:pt idx="38">
                  <c:v>41642.287135648163</c:v>
                </c:pt>
                <c:pt idx="39">
                  <c:v>41642.403190740755</c:v>
                </c:pt>
                <c:pt idx="40">
                  <c:v>41642.403202314767</c:v>
                </c:pt>
                <c:pt idx="41">
                  <c:v>41642.405968518455</c:v>
                </c:pt>
                <c:pt idx="42">
                  <c:v>41642.407542592562</c:v>
                </c:pt>
                <c:pt idx="43">
                  <c:v>41642.414116666667</c:v>
                </c:pt>
                <c:pt idx="44">
                  <c:v>41642.428028703653</c:v>
                </c:pt>
                <c:pt idx="45">
                  <c:v>41642.428040277766</c:v>
                </c:pt>
                <c:pt idx="46">
                  <c:v>41642.428051851864</c:v>
                </c:pt>
                <c:pt idx="47">
                  <c:v>41642.429406018455</c:v>
                </c:pt>
                <c:pt idx="48">
                  <c:v>41642.429417592561</c:v>
                </c:pt>
                <c:pt idx="49">
                  <c:v>41642.429429166652</c:v>
                </c:pt>
                <c:pt idx="50">
                  <c:v>41642.432137499993</c:v>
                </c:pt>
                <c:pt idx="51">
                  <c:v>41642.432149074062</c:v>
                </c:pt>
                <c:pt idx="52">
                  <c:v>41642.432149074062</c:v>
                </c:pt>
                <c:pt idx="53">
                  <c:v>41642.432160648161</c:v>
                </c:pt>
                <c:pt idx="54">
                  <c:v>41642.433977777764</c:v>
                </c:pt>
                <c:pt idx="55">
                  <c:v>41642.434047222261</c:v>
                </c:pt>
                <c:pt idx="56">
                  <c:v>41642.43801712968</c:v>
                </c:pt>
                <c:pt idx="57">
                  <c:v>41642.441628240762</c:v>
                </c:pt>
                <c:pt idx="58">
                  <c:v>41642.446732407363</c:v>
                </c:pt>
                <c:pt idx="59">
                  <c:v>41642.450123611052</c:v>
                </c:pt>
                <c:pt idx="60">
                  <c:v>41642.452681481467</c:v>
                </c:pt>
                <c:pt idx="61">
                  <c:v>41642.453607407362</c:v>
                </c:pt>
                <c:pt idx="62">
                  <c:v>41642.453653703655</c:v>
                </c:pt>
                <c:pt idx="63">
                  <c:v>41642.453665277768</c:v>
                </c:pt>
                <c:pt idx="64">
                  <c:v>41642.453676851765</c:v>
                </c:pt>
                <c:pt idx="65">
                  <c:v>41642.45368842598</c:v>
                </c:pt>
                <c:pt idx="66">
                  <c:v>41642.457588888879</c:v>
                </c:pt>
                <c:pt idx="67">
                  <c:v>41642.457600462963</c:v>
                </c:pt>
                <c:pt idx="68">
                  <c:v>41642.457635185179</c:v>
                </c:pt>
                <c:pt idx="69">
                  <c:v>41642.458445370379</c:v>
                </c:pt>
                <c:pt idx="70">
                  <c:v>41642.458456944485</c:v>
                </c:pt>
                <c:pt idx="71">
                  <c:v>41642.46114212965</c:v>
                </c:pt>
                <c:pt idx="72">
                  <c:v>41642.461153703633</c:v>
                </c:pt>
                <c:pt idx="73">
                  <c:v>41642.461153703633</c:v>
                </c:pt>
                <c:pt idx="74">
                  <c:v>41642.464718518568</c:v>
                </c:pt>
                <c:pt idx="75">
                  <c:v>41642.465748611037</c:v>
                </c:pt>
                <c:pt idx="76">
                  <c:v>41642.46576018515</c:v>
                </c:pt>
                <c:pt idx="77">
                  <c:v>41642.46576018515</c:v>
                </c:pt>
                <c:pt idx="78">
                  <c:v>41642.465771759249</c:v>
                </c:pt>
                <c:pt idx="79">
                  <c:v>41642.465783333333</c:v>
                </c:pt>
                <c:pt idx="80">
                  <c:v>41642.465829629655</c:v>
                </c:pt>
                <c:pt idx="81">
                  <c:v>41642.467449999967</c:v>
                </c:pt>
                <c:pt idx="82">
                  <c:v>41642.467461574051</c:v>
                </c:pt>
                <c:pt idx="83">
                  <c:v>41642.479487037046</c:v>
                </c:pt>
                <c:pt idx="84">
                  <c:v>41642.479521759255</c:v>
                </c:pt>
                <c:pt idx="85">
                  <c:v>41642.479521759255</c:v>
                </c:pt>
                <c:pt idx="86">
                  <c:v>41642.479521759255</c:v>
                </c:pt>
                <c:pt idx="87">
                  <c:v>41642.479533333368</c:v>
                </c:pt>
                <c:pt idx="88">
                  <c:v>41642.479556481463</c:v>
                </c:pt>
                <c:pt idx="89">
                  <c:v>41642.479568055562</c:v>
                </c:pt>
                <c:pt idx="90">
                  <c:v>41642.479568055562</c:v>
                </c:pt>
                <c:pt idx="91">
                  <c:v>41642.479602777756</c:v>
                </c:pt>
                <c:pt idx="92">
                  <c:v>41642.481408333355</c:v>
                </c:pt>
                <c:pt idx="93">
                  <c:v>41642.494255555561</c:v>
                </c:pt>
                <c:pt idx="94">
                  <c:v>41642.495250925967</c:v>
                </c:pt>
                <c:pt idx="95">
                  <c:v>41642.504929629664</c:v>
                </c:pt>
                <c:pt idx="96">
                  <c:v>41642.505022222264</c:v>
                </c:pt>
                <c:pt idx="97">
                  <c:v>41642.505033796268</c:v>
                </c:pt>
                <c:pt idx="98">
                  <c:v>41642.505045370366</c:v>
                </c:pt>
                <c:pt idx="99">
                  <c:v>41642.506225925979</c:v>
                </c:pt>
                <c:pt idx="100">
                  <c:v>41642.513162037052</c:v>
                </c:pt>
                <c:pt idx="101">
                  <c:v>41642.513173611034</c:v>
                </c:pt>
                <c:pt idx="102">
                  <c:v>41642.513173611034</c:v>
                </c:pt>
                <c:pt idx="103">
                  <c:v>41642.513185185155</c:v>
                </c:pt>
                <c:pt idx="104">
                  <c:v>41642.513185185155</c:v>
                </c:pt>
                <c:pt idx="105">
                  <c:v>41642.52753564818</c:v>
                </c:pt>
                <c:pt idx="106">
                  <c:v>41642.529352777754</c:v>
                </c:pt>
                <c:pt idx="107">
                  <c:v>41642.531900925955</c:v>
                </c:pt>
                <c:pt idx="108">
                  <c:v>41642.534840740766</c:v>
                </c:pt>
                <c:pt idx="109">
                  <c:v>41642.534979629665</c:v>
                </c:pt>
                <c:pt idx="110">
                  <c:v>41642.534991203654</c:v>
                </c:pt>
                <c:pt idx="111">
                  <c:v>41642.535002777753</c:v>
                </c:pt>
                <c:pt idx="112">
                  <c:v>41642.538231944476</c:v>
                </c:pt>
                <c:pt idx="113">
                  <c:v>41642.538243518567</c:v>
                </c:pt>
                <c:pt idx="114">
                  <c:v>41642.538255092593</c:v>
                </c:pt>
                <c:pt idx="115">
                  <c:v>41642.538289814765</c:v>
                </c:pt>
                <c:pt idx="116">
                  <c:v>41642.538301388879</c:v>
                </c:pt>
                <c:pt idx="117">
                  <c:v>41642.552410185162</c:v>
                </c:pt>
                <c:pt idx="118">
                  <c:v>41642.552468055561</c:v>
                </c:pt>
                <c:pt idx="119">
                  <c:v>41642.561796759233</c:v>
                </c:pt>
                <c:pt idx="120">
                  <c:v>41642.570339814767</c:v>
                </c:pt>
                <c:pt idx="121">
                  <c:v>41642.572920833351</c:v>
                </c:pt>
                <c:pt idx="122">
                  <c:v>41642.572932407362</c:v>
                </c:pt>
                <c:pt idx="123">
                  <c:v>41642.572990277768</c:v>
                </c:pt>
                <c:pt idx="124">
                  <c:v>41642.580270370388</c:v>
                </c:pt>
                <c:pt idx="125">
                  <c:v>41642.582284259261</c:v>
                </c:pt>
                <c:pt idx="126">
                  <c:v>41642.582307407363</c:v>
                </c:pt>
                <c:pt idx="127">
                  <c:v>41642.583962499979</c:v>
                </c:pt>
                <c:pt idx="128">
                  <c:v>41642.585967592568</c:v>
                </c:pt>
                <c:pt idx="129">
                  <c:v>41642.586013888889</c:v>
                </c:pt>
                <c:pt idx="130">
                  <c:v>41642.586025462981</c:v>
                </c:pt>
                <c:pt idx="131">
                  <c:v>41642.586025462981</c:v>
                </c:pt>
                <c:pt idx="132">
                  <c:v>41642.586037037079</c:v>
                </c:pt>
                <c:pt idx="133">
                  <c:v>41642.586048611054</c:v>
                </c:pt>
                <c:pt idx="134">
                  <c:v>41642.589046296263</c:v>
                </c:pt>
                <c:pt idx="135">
                  <c:v>41642.589057870362</c:v>
                </c:pt>
                <c:pt idx="136">
                  <c:v>41642.592240740756</c:v>
                </c:pt>
                <c:pt idx="137">
                  <c:v>41642.602683796264</c:v>
                </c:pt>
                <c:pt idx="138">
                  <c:v>41642.604859722262</c:v>
                </c:pt>
                <c:pt idx="139">
                  <c:v>41642.604963888865</c:v>
                </c:pt>
                <c:pt idx="140">
                  <c:v>41642.605044907352</c:v>
                </c:pt>
                <c:pt idx="141">
                  <c:v>41642.605056481465</c:v>
                </c:pt>
                <c:pt idx="142">
                  <c:v>41642.605068055564</c:v>
                </c:pt>
                <c:pt idx="143">
                  <c:v>41642.628710185156</c:v>
                </c:pt>
                <c:pt idx="144">
                  <c:v>41642.628721759233</c:v>
                </c:pt>
                <c:pt idx="145">
                  <c:v>41642.628721759233</c:v>
                </c:pt>
                <c:pt idx="146">
                  <c:v>41642.631696296266</c:v>
                </c:pt>
                <c:pt idx="147">
                  <c:v>41642.631696296266</c:v>
                </c:pt>
                <c:pt idx="148">
                  <c:v>41642.63175416665</c:v>
                </c:pt>
                <c:pt idx="149">
                  <c:v>41642.631765740749</c:v>
                </c:pt>
                <c:pt idx="150">
                  <c:v>41642.635041203634</c:v>
                </c:pt>
                <c:pt idx="151">
                  <c:v>41642.635805092563</c:v>
                </c:pt>
                <c:pt idx="152">
                  <c:v>41642.660828240761</c:v>
                </c:pt>
                <c:pt idx="153">
                  <c:v>41642.660839814765</c:v>
                </c:pt>
                <c:pt idx="154">
                  <c:v>41642.660851388879</c:v>
                </c:pt>
                <c:pt idx="155">
                  <c:v>41642.660862962955</c:v>
                </c:pt>
                <c:pt idx="156">
                  <c:v>41642.660862962955</c:v>
                </c:pt>
                <c:pt idx="157">
                  <c:v>41642.690180092555</c:v>
                </c:pt>
                <c:pt idx="158">
                  <c:v>41642.693096759234</c:v>
                </c:pt>
                <c:pt idx="159">
                  <c:v>41642.693108333333</c:v>
                </c:pt>
                <c:pt idx="160">
                  <c:v>41642.693119907352</c:v>
                </c:pt>
                <c:pt idx="161">
                  <c:v>41642.709856018562</c:v>
                </c:pt>
                <c:pt idx="162">
                  <c:v>41642.710631481466</c:v>
                </c:pt>
                <c:pt idx="163">
                  <c:v>41642.710631481466</c:v>
                </c:pt>
                <c:pt idx="164">
                  <c:v>41642.710631481466</c:v>
                </c:pt>
                <c:pt idx="165">
                  <c:v>41642.710643055565</c:v>
                </c:pt>
                <c:pt idx="166">
                  <c:v>41642.722656944461</c:v>
                </c:pt>
                <c:pt idx="167">
                  <c:v>41642.742830555566</c:v>
                </c:pt>
                <c:pt idx="168">
                  <c:v>41642.763225925955</c:v>
                </c:pt>
                <c:pt idx="169">
                  <c:v>41642.763237499988</c:v>
                </c:pt>
                <c:pt idx="170">
                  <c:v>41642.763249074065</c:v>
                </c:pt>
                <c:pt idx="171">
                  <c:v>41642.763272222255</c:v>
                </c:pt>
                <c:pt idx="172">
                  <c:v>41642.763283796252</c:v>
                </c:pt>
                <c:pt idx="173">
                  <c:v>41642.766262962956</c:v>
                </c:pt>
                <c:pt idx="174">
                  <c:v>41642.766274537054</c:v>
                </c:pt>
                <c:pt idx="175">
                  <c:v>41642.795993518434</c:v>
                </c:pt>
                <c:pt idx="176">
                  <c:v>41642.798018981455</c:v>
                </c:pt>
                <c:pt idx="177">
                  <c:v>41642.543382407355</c:v>
                </c:pt>
                <c:pt idx="178">
                  <c:v>41642.543393981454</c:v>
                </c:pt>
                <c:pt idx="179">
                  <c:v>41642.546866203666</c:v>
                </c:pt>
                <c:pt idx="180">
                  <c:v>41642.551403240766</c:v>
                </c:pt>
                <c:pt idx="181">
                  <c:v>41642.551414814756</c:v>
                </c:pt>
                <c:pt idx="182">
                  <c:v>41642.551426388862</c:v>
                </c:pt>
                <c:pt idx="183">
                  <c:v>41642.551437962968</c:v>
                </c:pt>
                <c:pt idx="184">
                  <c:v>41642.552444907364</c:v>
                </c:pt>
                <c:pt idx="185">
                  <c:v>41642.552456481462</c:v>
                </c:pt>
                <c:pt idx="186">
                  <c:v>41642.561704166634</c:v>
                </c:pt>
                <c:pt idx="187">
                  <c:v>41642.561704166634</c:v>
                </c:pt>
                <c:pt idx="188">
                  <c:v>41642.561715740754</c:v>
                </c:pt>
                <c:pt idx="189">
                  <c:v>41642.561715740754</c:v>
                </c:pt>
                <c:pt idx="190">
                  <c:v>41642.568010185161</c:v>
                </c:pt>
                <c:pt idx="191">
                  <c:v>41642.568392129666</c:v>
                </c:pt>
                <c:pt idx="192">
                  <c:v>41642.570328240763</c:v>
                </c:pt>
                <c:pt idx="193">
                  <c:v>41642.573777314756</c:v>
                </c:pt>
                <c:pt idx="194">
                  <c:v>41642.586002314762</c:v>
                </c:pt>
                <c:pt idx="195">
                  <c:v>41642.587437499977</c:v>
                </c:pt>
                <c:pt idx="196">
                  <c:v>41642.587449074061</c:v>
                </c:pt>
                <c:pt idx="197">
                  <c:v>41642.587460648167</c:v>
                </c:pt>
                <c:pt idx="198">
                  <c:v>41642.590423611036</c:v>
                </c:pt>
                <c:pt idx="199">
                  <c:v>41642.590435185164</c:v>
                </c:pt>
                <c:pt idx="200">
                  <c:v>41642.590446759234</c:v>
                </c:pt>
                <c:pt idx="201">
                  <c:v>41642.593201388867</c:v>
                </c:pt>
                <c:pt idx="202">
                  <c:v>41642.597681944455</c:v>
                </c:pt>
                <c:pt idx="203">
                  <c:v>41642.597705092565</c:v>
                </c:pt>
                <c:pt idx="204">
                  <c:v>41642.597716666634</c:v>
                </c:pt>
                <c:pt idx="205">
                  <c:v>41642.597728240755</c:v>
                </c:pt>
                <c:pt idx="206">
                  <c:v>41642.600473148181</c:v>
                </c:pt>
                <c:pt idx="207">
                  <c:v>41642.600646759252</c:v>
                </c:pt>
                <c:pt idx="208">
                  <c:v>41642.600658333366</c:v>
                </c:pt>
                <c:pt idx="209">
                  <c:v>41642.600669907355</c:v>
                </c:pt>
                <c:pt idx="210">
                  <c:v>41642.603158333346</c:v>
                </c:pt>
                <c:pt idx="211">
                  <c:v>41642.604836574079</c:v>
                </c:pt>
                <c:pt idx="212">
                  <c:v>41642.612929166666</c:v>
                </c:pt>
                <c:pt idx="213">
                  <c:v>41642.617412499989</c:v>
                </c:pt>
                <c:pt idx="214">
                  <c:v>41642.621193055551</c:v>
                </c:pt>
                <c:pt idx="215">
                  <c:v>41642.62120462965</c:v>
                </c:pt>
                <c:pt idx="216">
                  <c:v>41642.621216203654</c:v>
                </c:pt>
                <c:pt idx="217">
                  <c:v>41642.622605092562</c:v>
                </c:pt>
                <c:pt idx="218">
                  <c:v>41642.627211574065</c:v>
                </c:pt>
                <c:pt idx="219">
                  <c:v>41642.627234722255</c:v>
                </c:pt>
                <c:pt idx="220">
                  <c:v>41642.627269444361</c:v>
                </c:pt>
                <c:pt idx="221">
                  <c:v>41642.633710185153</c:v>
                </c:pt>
                <c:pt idx="222">
                  <c:v>41642.634450925965</c:v>
                </c:pt>
                <c:pt idx="223">
                  <c:v>41642.634520370368</c:v>
                </c:pt>
                <c:pt idx="224">
                  <c:v>41642.634543518456</c:v>
                </c:pt>
                <c:pt idx="225">
                  <c:v>41642.635353703634</c:v>
                </c:pt>
                <c:pt idx="226">
                  <c:v>41642.635851388863</c:v>
                </c:pt>
                <c:pt idx="227">
                  <c:v>41642.756096296289</c:v>
                </c:pt>
                <c:pt idx="228">
                  <c:v>41642.768254629664</c:v>
                </c:pt>
                <c:pt idx="229">
                  <c:v>41642.797764351832</c:v>
                </c:pt>
              </c:numCache>
            </c:numRef>
          </c:xVal>
          <c:yVal>
            <c:numRef>
              <c:f>'[WR OMS EVENT engine results.xlsx]Sheet1'!$B$2:$B$231</c:f>
              <c:numCache>
                <c:formatCode>General</c:formatCode>
                <c:ptCount val="230"/>
                <c:pt idx="0">
                  <c:v>0.20140000000000005</c:v>
                </c:pt>
                <c:pt idx="1">
                  <c:v>0.20710000000000001</c:v>
                </c:pt>
                <c:pt idx="2">
                  <c:v>0.18130000000000004</c:v>
                </c:pt>
                <c:pt idx="3">
                  <c:v>0.21240000000000006</c:v>
                </c:pt>
                <c:pt idx="4">
                  <c:v>0.18230000000000005</c:v>
                </c:pt>
                <c:pt idx="5">
                  <c:v>0.20960000000000001</c:v>
                </c:pt>
                <c:pt idx="6">
                  <c:v>0.19850000000000001</c:v>
                </c:pt>
                <c:pt idx="7">
                  <c:v>0.19919999999999999</c:v>
                </c:pt>
                <c:pt idx="8">
                  <c:v>0.19719999999999999</c:v>
                </c:pt>
                <c:pt idx="9">
                  <c:v>0.1925</c:v>
                </c:pt>
                <c:pt idx="10">
                  <c:v>0.19450000000000001</c:v>
                </c:pt>
                <c:pt idx="11">
                  <c:v>0.18620000000000006</c:v>
                </c:pt>
                <c:pt idx="12">
                  <c:v>0.18770000000000006</c:v>
                </c:pt>
                <c:pt idx="13">
                  <c:v>0.18280000000000005</c:v>
                </c:pt>
                <c:pt idx="14">
                  <c:v>0.17319999999999999</c:v>
                </c:pt>
                <c:pt idx="15">
                  <c:v>0.17580000000000001</c:v>
                </c:pt>
                <c:pt idx="16">
                  <c:v>0.17380000000000001</c:v>
                </c:pt>
                <c:pt idx="17">
                  <c:v>0.17150000000000001</c:v>
                </c:pt>
                <c:pt idx="18">
                  <c:v>0.17150000000000001</c:v>
                </c:pt>
                <c:pt idx="19">
                  <c:v>0.17130000000000001</c:v>
                </c:pt>
                <c:pt idx="20">
                  <c:v>0.21660000000000001</c:v>
                </c:pt>
                <c:pt idx="21">
                  <c:v>0.22439999999999999</c:v>
                </c:pt>
                <c:pt idx="22">
                  <c:v>0.21480000000000005</c:v>
                </c:pt>
                <c:pt idx="23">
                  <c:v>0.19320000000000001</c:v>
                </c:pt>
                <c:pt idx="24">
                  <c:v>0.18330000000000005</c:v>
                </c:pt>
                <c:pt idx="25">
                  <c:v>0.18220000000000006</c:v>
                </c:pt>
                <c:pt idx="26">
                  <c:v>0.18350000000000005</c:v>
                </c:pt>
                <c:pt idx="27">
                  <c:v>0.19769999999999999</c:v>
                </c:pt>
                <c:pt idx="28">
                  <c:v>0.20740000000000006</c:v>
                </c:pt>
                <c:pt idx="29">
                  <c:v>0.21030000000000001</c:v>
                </c:pt>
                <c:pt idx="30">
                  <c:v>0.21400000000000005</c:v>
                </c:pt>
                <c:pt idx="31">
                  <c:v>0.20480000000000001</c:v>
                </c:pt>
                <c:pt idx="32">
                  <c:v>0.20519999999999999</c:v>
                </c:pt>
                <c:pt idx="33">
                  <c:v>0.20910000000000001</c:v>
                </c:pt>
                <c:pt idx="34">
                  <c:v>0.21090000000000006</c:v>
                </c:pt>
                <c:pt idx="35">
                  <c:v>0.20710000000000001</c:v>
                </c:pt>
                <c:pt idx="36">
                  <c:v>0.20870000000000005</c:v>
                </c:pt>
                <c:pt idx="37">
                  <c:v>0.20870000000000005</c:v>
                </c:pt>
                <c:pt idx="38">
                  <c:v>0.2261</c:v>
                </c:pt>
                <c:pt idx="39">
                  <c:v>0.18870000000000006</c:v>
                </c:pt>
                <c:pt idx="40">
                  <c:v>0.18800000000000006</c:v>
                </c:pt>
                <c:pt idx="41">
                  <c:v>0.18500000000000005</c:v>
                </c:pt>
                <c:pt idx="42">
                  <c:v>0.21680000000000005</c:v>
                </c:pt>
                <c:pt idx="43">
                  <c:v>0.21190000000000006</c:v>
                </c:pt>
                <c:pt idx="44">
                  <c:v>0.20290000000000005</c:v>
                </c:pt>
                <c:pt idx="45">
                  <c:v>0.20450000000000004</c:v>
                </c:pt>
                <c:pt idx="46">
                  <c:v>0.20290000000000005</c:v>
                </c:pt>
                <c:pt idx="47">
                  <c:v>0.223</c:v>
                </c:pt>
                <c:pt idx="48">
                  <c:v>0.2258</c:v>
                </c:pt>
                <c:pt idx="49">
                  <c:v>0.2281</c:v>
                </c:pt>
                <c:pt idx="50">
                  <c:v>0.23139999999999999</c:v>
                </c:pt>
                <c:pt idx="51">
                  <c:v>0.2341</c:v>
                </c:pt>
                <c:pt idx="52">
                  <c:v>0.2326</c:v>
                </c:pt>
                <c:pt idx="53">
                  <c:v>0.2316</c:v>
                </c:pt>
                <c:pt idx="54">
                  <c:v>0.23650000000000004</c:v>
                </c:pt>
                <c:pt idx="55">
                  <c:v>0.19120000000000001</c:v>
                </c:pt>
                <c:pt idx="56">
                  <c:v>0.19500000000000001</c:v>
                </c:pt>
                <c:pt idx="57">
                  <c:v>0.19889999999999999</c:v>
                </c:pt>
                <c:pt idx="58">
                  <c:v>0.22270000000000001</c:v>
                </c:pt>
                <c:pt idx="59">
                  <c:v>0.16769999999999999</c:v>
                </c:pt>
                <c:pt idx="60">
                  <c:v>0.1603</c:v>
                </c:pt>
                <c:pt idx="61">
                  <c:v>0.2006</c:v>
                </c:pt>
                <c:pt idx="62">
                  <c:v>0.19919999999999999</c:v>
                </c:pt>
                <c:pt idx="63">
                  <c:v>0.19750000000000001</c:v>
                </c:pt>
                <c:pt idx="64">
                  <c:v>0.19339999999999999</c:v>
                </c:pt>
                <c:pt idx="65">
                  <c:v>0.18800000000000006</c:v>
                </c:pt>
                <c:pt idx="66">
                  <c:v>0.19639999999999999</c:v>
                </c:pt>
                <c:pt idx="67">
                  <c:v>0.1903</c:v>
                </c:pt>
                <c:pt idx="68">
                  <c:v>0.18720000000000006</c:v>
                </c:pt>
                <c:pt idx="69">
                  <c:v>0.18450000000000005</c:v>
                </c:pt>
                <c:pt idx="70">
                  <c:v>0.18610000000000004</c:v>
                </c:pt>
                <c:pt idx="71">
                  <c:v>0.19819999999999999</c:v>
                </c:pt>
                <c:pt idx="72">
                  <c:v>0.19539999999999999</c:v>
                </c:pt>
                <c:pt idx="73">
                  <c:v>0.1983</c:v>
                </c:pt>
                <c:pt idx="74">
                  <c:v>0.21190000000000006</c:v>
                </c:pt>
                <c:pt idx="75">
                  <c:v>0.18760000000000004</c:v>
                </c:pt>
                <c:pt idx="76">
                  <c:v>0.18890000000000007</c:v>
                </c:pt>
                <c:pt idx="77">
                  <c:v>0.18780000000000005</c:v>
                </c:pt>
                <c:pt idx="78">
                  <c:v>0.18790000000000007</c:v>
                </c:pt>
                <c:pt idx="79">
                  <c:v>0.18890000000000007</c:v>
                </c:pt>
                <c:pt idx="80">
                  <c:v>0.19750000000000001</c:v>
                </c:pt>
                <c:pt idx="81">
                  <c:v>0.20050000000000001</c:v>
                </c:pt>
                <c:pt idx="82">
                  <c:v>0.20200000000000001</c:v>
                </c:pt>
                <c:pt idx="83">
                  <c:v>0.19600000000000001</c:v>
                </c:pt>
                <c:pt idx="84">
                  <c:v>0.19739999999999999</c:v>
                </c:pt>
                <c:pt idx="85">
                  <c:v>0.19869999999999999</c:v>
                </c:pt>
                <c:pt idx="86">
                  <c:v>0.19750000000000001</c:v>
                </c:pt>
                <c:pt idx="87">
                  <c:v>0.19919999999999999</c:v>
                </c:pt>
                <c:pt idx="88">
                  <c:v>0.20619999999999999</c:v>
                </c:pt>
                <c:pt idx="89">
                  <c:v>0.21050000000000005</c:v>
                </c:pt>
                <c:pt idx="90">
                  <c:v>0.21140000000000006</c:v>
                </c:pt>
                <c:pt idx="91">
                  <c:v>0.20950000000000005</c:v>
                </c:pt>
                <c:pt idx="92">
                  <c:v>0.20990000000000006</c:v>
                </c:pt>
                <c:pt idx="93">
                  <c:v>0.20330000000000001</c:v>
                </c:pt>
                <c:pt idx="94">
                  <c:v>0.20330000000000001</c:v>
                </c:pt>
                <c:pt idx="95">
                  <c:v>0.21330000000000005</c:v>
                </c:pt>
                <c:pt idx="96">
                  <c:v>0.22359999999999999</c:v>
                </c:pt>
                <c:pt idx="97">
                  <c:v>0.22539999999999999</c:v>
                </c:pt>
                <c:pt idx="98">
                  <c:v>0.2233</c:v>
                </c:pt>
                <c:pt idx="99">
                  <c:v>0.2225</c:v>
                </c:pt>
                <c:pt idx="100">
                  <c:v>0.21430000000000005</c:v>
                </c:pt>
                <c:pt idx="101">
                  <c:v>0.21560000000000001</c:v>
                </c:pt>
                <c:pt idx="102">
                  <c:v>0.21490000000000006</c:v>
                </c:pt>
                <c:pt idx="103">
                  <c:v>0.21720000000000006</c:v>
                </c:pt>
                <c:pt idx="104">
                  <c:v>0.21810000000000004</c:v>
                </c:pt>
                <c:pt idx="105">
                  <c:v>0.2056</c:v>
                </c:pt>
                <c:pt idx="106">
                  <c:v>0.20530000000000001</c:v>
                </c:pt>
                <c:pt idx="107">
                  <c:v>0.21980000000000005</c:v>
                </c:pt>
                <c:pt idx="108">
                  <c:v>0.2266</c:v>
                </c:pt>
                <c:pt idx="109">
                  <c:v>0.22950000000000001</c:v>
                </c:pt>
                <c:pt idx="110">
                  <c:v>0.2296</c:v>
                </c:pt>
                <c:pt idx="111">
                  <c:v>0.22850000000000001</c:v>
                </c:pt>
                <c:pt idx="112">
                  <c:v>0.20050000000000001</c:v>
                </c:pt>
                <c:pt idx="113">
                  <c:v>0.20770000000000005</c:v>
                </c:pt>
                <c:pt idx="114">
                  <c:v>0.21670000000000006</c:v>
                </c:pt>
                <c:pt idx="115">
                  <c:v>0.2283</c:v>
                </c:pt>
                <c:pt idx="116">
                  <c:v>0.23600000000000004</c:v>
                </c:pt>
                <c:pt idx="117">
                  <c:v>0.21320000000000006</c:v>
                </c:pt>
                <c:pt idx="118">
                  <c:v>0.20860000000000001</c:v>
                </c:pt>
                <c:pt idx="119">
                  <c:v>0.21830000000000005</c:v>
                </c:pt>
                <c:pt idx="120">
                  <c:v>0.21160000000000001</c:v>
                </c:pt>
                <c:pt idx="121">
                  <c:v>0.20740000000000006</c:v>
                </c:pt>
                <c:pt idx="122">
                  <c:v>0.20710000000000001</c:v>
                </c:pt>
                <c:pt idx="123">
                  <c:v>0.19120000000000001</c:v>
                </c:pt>
                <c:pt idx="124">
                  <c:v>0.2026</c:v>
                </c:pt>
                <c:pt idx="125">
                  <c:v>0.20100000000000001</c:v>
                </c:pt>
                <c:pt idx="126">
                  <c:v>0.21260000000000001</c:v>
                </c:pt>
                <c:pt idx="127">
                  <c:v>0.2205</c:v>
                </c:pt>
                <c:pt idx="128">
                  <c:v>0.21580000000000005</c:v>
                </c:pt>
                <c:pt idx="129">
                  <c:v>0.20300000000000001</c:v>
                </c:pt>
                <c:pt idx="130">
                  <c:v>0.20950000000000005</c:v>
                </c:pt>
                <c:pt idx="131">
                  <c:v>0.20760000000000001</c:v>
                </c:pt>
                <c:pt idx="132">
                  <c:v>0.20930000000000001</c:v>
                </c:pt>
                <c:pt idx="133">
                  <c:v>0.20930000000000001</c:v>
                </c:pt>
                <c:pt idx="134">
                  <c:v>0.19309999999999999</c:v>
                </c:pt>
                <c:pt idx="135">
                  <c:v>0.18530000000000005</c:v>
                </c:pt>
                <c:pt idx="136">
                  <c:v>0.20290000000000005</c:v>
                </c:pt>
                <c:pt idx="137">
                  <c:v>0.193</c:v>
                </c:pt>
                <c:pt idx="138">
                  <c:v>0.20050000000000001</c:v>
                </c:pt>
                <c:pt idx="139">
                  <c:v>0.21680000000000005</c:v>
                </c:pt>
                <c:pt idx="140">
                  <c:v>0.18890000000000007</c:v>
                </c:pt>
                <c:pt idx="141">
                  <c:v>0.18870000000000006</c:v>
                </c:pt>
                <c:pt idx="142">
                  <c:v>0.18690000000000007</c:v>
                </c:pt>
                <c:pt idx="143">
                  <c:v>0.20650000000000004</c:v>
                </c:pt>
                <c:pt idx="144">
                  <c:v>0.20930000000000001</c:v>
                </c:pt>
                <c:pt idx="145">
                  <c:v>0.20760000000000001</c:v>
                </c:pt>
                <c:pt idx="146">
                  <c:v>0.23780000000000001</c:v>
                </c:pt>
                <c:pt idx="147">
                  <c:v>0.23300000000000001</c:v>
                </c:pt>
                <c:pt idx="148">
                  <c:v>0.2208</c:v>
                </c:pt>
                <c:pt idx="149">
                  <c:v>0.22470000000000001</c:v>
                </c:pt>
                <c:pt idx="150">
                  <c:v>0.23219999999999999</c:v>
                </c:pt>
                <c:pt idx="151">
                  <c:v>0.22559999999999999</c:v>
                </c:pt>
                <c:pt idx="152">
                  <c:v>0.20610000000000001</c:v>
                </c:pt>
                <c:pt idx="153">
                  <c:v>0.20580000000000001</c:v>
                </c:pt>
                <c:pt idx="154">
                  <c:v>0.20540000000000005</c:v>
                </c:pt>
                <c:pt idx="155">
                  <c:v>0.2041</c:v>
                </c:pt>
                <c:pt idx="156">
                  <c:v>0.20910000000000001</c:v>
                </c:pt>
                <c:pt idx="157">
                  <c:v>0.21770000000000006</c:v>
                </c:pt>
                <c:pt idx="158">
                  <c:v>0.221</c:v>
                </c:pt>
                <c:pt idx="159">
                  <c:v>0.22189999999999999</c:v>
                </c:pt>
                <c:pt idx="160">
                  <c:v>0.22209999999999999</c:v>
                </c:pt>
                <c:pt idx="161">
                  <c:v>0.21370000000000006</c:v>
                </c:pt>
                <c:pt idx="162">
                  <c:v>0.2011</c:v>
                </c:pt>
                <c:pt idx="163">
                  <c:v>0.1956</c:v>
                </c:pt>
                <c:pt idx="164">
                  <c:v>0.1996</c:v>
                </c:pt>
                <c:pt idx="165">
                  <c:v>0.2036</c:v>
                </c:pt>
                <c:pt idx="166">
                  <c:v>0.20740000000000006</c:v>
                </c:pt>
                <c:pt idx="167">
                  <c:v>0.20800000000000005</c:v>
                </c:pt>
                <c:pt idx="168">
                  <c:v>0.23830000000000001</c:v>
                </c:pt>
                <c:pt idx="169">
                  <c:v>0.23710000000000001</c:v>
                </c:pt>
                <c:pt idx="170">
                  <c:v>0.23450000000000001</c:v>
                </c:pt>
                <c:pt idx="171">
                  <c:v>0.21910000000000004</c:v>
                </c:pt>
                <c:pt idx="172">
                  <c:v>0.21710000000000004</c:v>
                </c:pt>
                <c:pt idx="173">
                  <c:v>0.20650000000000004</c:v>
                </c:pt>
                <c:pt idx="174">
                  <c:v>0.20519999999999999</c:v>
                </c:pt>
                <c:pt idx="175">
                  <c:v>0.2258</c:v>
                </c:pt>
                <c:pt idx="176">
                  <c:v>0.18920000000000006</c:v>
                </c:pt>
                <c:pt idx="177">
                  <c:v>0.21960000000000005</c:v>
                </c:pt>
                <c:pt idx="178">
                  <c:v>0.21810000000000004</c:v>
                </c:pt>
                <c:pt idx="179">
                  <c:v>0.21110000000000001</c:v>
                </c:pt>
                <c:pt idx="180">
                  <c:v>0.20500000000000004</c:v>
                </c:pt>
                <c:pt idx="181">
                  <c:v>0.21150000000000005</c:v>
                </c:pt>
                <c:pt idx="182">
                  <c:v>0.21650000000000005</c:v>
                </c:pt>
                <c:pt idx="183">
                  <c:v>0.21890000000000007</c:v>
                </c:pt>
                <c:pt idx="184">
                  <c:v>0.21130000000000004</c:v>
                </c:pt>
                <c:pt idx="185">
                  <c:v>0.20830000000000001</c:v>
                </c:pt>
                <c:pt idx="186">
                  <c:v>0.21800000000000005</c:v>
                </c:pt>
                <c:pt idx="187">
                  <c:v>0.21720000000000006</c:v>
                </c:pt>
                <c:pt idx="188">
                  <c:v>0.21600000000000005</c:v>
                </c:pt>
                <c:pt idx="189">
                  <c:v>0.21560000000000001</c:v>
                </c:pt>
                <c:pt idx="190">
                  <c:v>0.22670000000000001</c:v>
                </c:pt>
                <c:pt idx="191">
                  <c:v>0.21260000000000001</c:v>
                </c:pt>
                <c:pt idx="192">
                  <c:v>0.21120000000000005</c:v>
                </c:pt>
                <c:pt idx="193">
                  <c:v>0.23830000000000001</c:v>
                </c:pt>
                <c:pt idx="194">
                  <c:v>0.19689999999999999</c:v>
                </c:pt>
                <c:pt idx="195">
                  <c:v>0.19639999999999999</c:v>
                </c:pt>
                <c:pt idx="196">
                  <c:v>0.1953</c:v>
                </c:pt>
                <c:pt idx="197">
                  <c:v>0.19500000000000001</c:v>
                </c:pt>
                <c:pt idx="198">
                  <c:v>0.2281</c:v>
                </c:pt>
                <c:pt idx="199">
                  <c:v>0.2311</c:v>
                </c:pt>
                <c:pt idx="200">
                  <c:v>0.2286</c:v>
                </c:pt>
                <c:pt idx="201">
                  <c:v>0.19570000000000001</c:v>
                </c:pt>
                <c:pt idx="202">
                  <c:v>0.20920000000000005</c:v>
                </c:pt>
                <c:pt idx="203">
                  <c:v>0.1996</c:v>
                </c:pt>
                <c:pt idx="204">
                  <c:v>0.1971</c:v>
                </c:pt>
                <c:pt idx="205">
                  <c:v>0.1951</c:v>
                </c:pt>
                <c:pt idx="206">
                  <c:v>0.2001</c:v>
                </c:pt>
                <c:pt idx="207">
                  <c:v>0.22750000000000001</c:v>
                </c:pt>
                <c:pt idx="208">
                  <c:v>0.22939999999999999</c:v>
                </c:pt>
                <c:pt idx="209">
                  <c:v>0.22650000000000001</c:v>
                </c:pt>
                <c:pt idx="210">
                  <c:v>0.2316</c:v>
                </c:pt>
                <c:pt idx="211">
                  <c:v>0.20710000000000001</c:v>
                </c:pt>
                <c:pt idx="212">
                  <c:v>0.19600000000000001</c:v>
                </c:pt>
                <c:pt idx="213">
                  <c:v>0.20390000000000005</c:v>
                </c:pt>
                <c:pt idx="214">
                  <c:v>0.23219999999999999</c:v>
                </c:pt>
                <c:pt idx="215">
                  <c:v>0.2276</c:v>
                </c:pt>
                <c:pt idx="216">
                  <c:v>0.2235</c:v>
                </c:pt>
                <c:pt idx="217">
                  <c:v>0.20970000000000005</c:v>
                </c:pt>
                <c:pt idx="218">
                  <c:v>0.22270000000000001</c:v>
                </c:pt>
                <c:pt idx="219">
                  <c:v>0.21970000000000006</c:v>
                </c:pt>
                <c:pt idx="220">
                  <c:v>0.222</c:v>
                </c:pt>
                <c:pt idx="221">
                  <c:v>0.20519999999999999</c:v>
                </c:pt>
                <c:pt idx="222">
                  <c:v>0.20469999999999999</c:v>
                </c:pt>
                <c:pt idx="223">
                  <c:v>0.21640000000000006</c:v>
                </c:pt>
                <c:pt idx="224">
                  <c:v>0.2271</c:v>
                </c:pt>
                <c:pt idx="225">
                  <c:v>0.21580000000000005</c:v>
                </c:pt>
                <c:pt idx="226">
                  <c:v>0.2203</c:v>
                </c:pt>
                <c:pt idx="227">
                  <c:v>0.1961</c:v>
                </c:pt>
                <c:pt idx="228">
                  <c:v>0.21440000000000006</c:v>
                </c:pt>
                <c:pt idx="229">
                  <c:v>0.21370000000000006</c:v>
                </c:pt>
              </c:numCache>
            </c:numRef>
          </c:yVal>
          <c:smooth val="0"/>
        </c:ser>
        <c:dLbls>
          <c:showLegendKey val="0"/>
          <c:showVal val="0"/>
          <c:showCatName val="0"/>
          <c:showSerName val="0"/>
          <c:showPercent val="0"/>
          <c:showBubbleSize val="0"/>
        </c:dLbls>
        <c:axId val="84773504"/>
        <c:axId val="84771968"/>
      </c:scatterChart>
      <c:valAx>
        <c:axId val="84764160"/>
        <c:scaling>
          <c:orientation val="minMax"/>
          <c:max val="41643"/>
        </c:scaling>
        <c:delete val="0"/>
        <c:axPos val="b"/>
        <c:numFmt formatCode="m/d/yyyy" sourceLinked="0"/>
        <c:majorTickMark val="out"/>
        <c:minorTickMark val="none"/>
        <c:tickLblPos val="nextTo"/>
        <c:txPr>
          <a:bodyPr/>
          <a:lstStyle/>
          <a:p>
            <a:pPr>
              <a:defRPr lang="en-IN" sz="1200" b="1"/>
            </a:pPr>
            <a:endParaRPr lang="en-US"/>
          </a:p>
        </c:txPr>
        <c:crossAx val="84766080"/>
        <c:crosses val="autoZero"/>
        <c:crossBetween val="midCat"/>
        <c:majorUnit val="0.2"/>
      </c:valAx>
      <c:valAx>
        <c:axId val="84766080"/>
        <c:scaling>
          <c:orientation val="minMax"/>
        </c:scaling>
        <c:delete val="0"/>
        <c:axPos val="l"/>
        <c:majorGridlines/>
        <c:numFmt formatCode="General" sourceLinked="1"/>
        <c:majorTickMark val="out"/>
        <c:minorTickMark val="none"/>
        <c:tickLblPos val="nextTo"/>
        <c:txPr>
          <a:bodyPr/>
          <a:lstStyle/>
          <a:p>
            <a:pPr>
              <a:defRPr lang="en-IN" sz="1200" b="1"/>
            </a:pPr>
            <a:endParaRPr lang="en-US"/>
          </a:p>
        </c:txPr>
        <c:crossAx val="84764160"/>
        <c:crosses val="autoZero"/>
        <c:crossBetween val="midCat"/>
      </c:valAx>
      <c:valAx>
        <c:axId val="84771968"/>
        <c:scaling>
          <c:orientation val="minMax"/>
        </c:scaling>
        <c:delete val="0"/>
        <c:axPos val="r"/>
        <c:numFmt formatCode="General" sourceLinked="1"/>
        <c:majorTickMark val="out"/>
        <c:minorTickMark val="none"/>
        <c:tickLblPos val="nextTo"/>
        <c:txPr>
          <a:bodyPr/>
          <a:lstStyle/>
          <a:p>
            <a:pPr>
              <a:defRPr lang="en-IN" sz="1400" b="1"/>
            </a:pPr>
            <a:endParaRPr lang="en-US"/>
          </a:p>
        </c:txPr>
        <c:crossAx val="84773504"/>
        <c:crosses val="max"/>
        <c:crossBetween val="midCat"/>
      </c:valAx>
      <c:valAx>
        <c:axId val="84773504"/>
        <c:scaling>
          <c:orientation val="minMax"/>
        </c:scaling>
        <c:delete val="1"/>
        <c:axPos val="b"/>
        <c:numFmt formatCode="dd/mm/yyyy\ hh:mm:ss.000" sourceLinked="1"/>
        <c:majorTickMark val="out"/>
        <c:minorTickMark val="none"/>
        <c:tickLblPos val="nextTo"/>
        <c:crossAx val="84771968"/>
        <c:crosses val="autoZero"/>
        <c:crossBetween val="midCat"/>
      </c:valAx>
    </c:plotArea>
    <c:legend>
      <c:legendPos val="r"/>
      <c:layout>
        <c:manualLayout>
          <c:xMode val="edge"/>
          <c:yMode val="edge"/>
          <c:x val="0.21642016622922139"/>
          <c:y val="0.84265893846602535"/>
          <c:w val="0.19746872265966753"/>
          <c:h val="7.7645086030912802E-2"/>
        </c:manualLayout>
      </c:layout>
      <c:overlay val="0"/>
      <c:txPr>
        <a:bodyPr/>
        <a:lstStyle/>
        <a:p>
          <a:pPr>
            <a:defRPr lang="en-IN" sz="1600"/>
          </a:pPr>
          <a:endParaRPr lang="en-US"/>
        </a:p>
      </c:txPr>
    </c:legend>
    <c:plotVisOnly val="1"/>
    <c:dispBlanksAs val="gap"/>
    <c:showDLblsOverMax val="0"/>
  </c:chart>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IN"/>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1"/>
    <c:plotArea>
      <c:layout>
        <c:manualLayout>
          <c:layoutTarget val="inner"/>
          <c:xMode val="edge"/>
          <c:yMode val="edge"/>
          <c:x val="7.8828769249517788E-2"/>
          <c:y val="2.7777777777777776E-2"/>
          <c:w val="0.90537843583727706"/>
          <c:h val="0.83523900421538222"/>
        </c:manualLayout>
      </c:layout>
      <c:barChart>
        <c:barDir val="col"/>
        <c:grouping val="clustered"/>
        <c:varyColors val="0"/>
        <c:ser>
          <c:idx val="0"/>
          <c:order val="0"/>
          <c:tx>
            <c:strRef>
              <c:f>Sheet1!$F$1</c:f>
              <c:strCache>
                <c:ptCount val="1"/>
                <c:pt idx="0">
                  <c:v>Energy in MU</c:v>
                </c:pt>
              </c:strCache>
            </c:strRef>
          </c:tx>
          <c:invertIfNegative val="0"/>
          <c:dLbls>
            <c:dLbl>
              <c:idx val="21"/>
              <c:spPr/>
              <c:txPr>
                <a:bodyPr/>
                <a:lstStyle/>
                <a:p>
                  <a:pPr>
                    <a:defRPr sz="1100"/>
                  </a:pPr>
                  <a:endParaRPr lang="en-US"/>
                </a:p>
              </c:txPr>
              <c:showLegendKey val="0"/>
              <c:showVal val="1"/>
              <c:showCatName val="0"/>
              <c:showSerName val="0"/>
              <c:showPercent val="0"/>
              <c:showBubbleSize val="0"/>
            </c:dLbl>
            <c:txPr>
              <a:bodyPr/>
              <a:lstStyle/>
              <a:p>
                <a:pPr>
                  <a:defRPr sz="1050"/>
                </a:pPr>
                <a:endParaRPr lang="en-US"/>
              </a:p>
            </c:txPr>
            <c:showLegendKey val="0"/>
            <c:showVal val="1"/>
            <c:showCatName val="0"/>
            <c:showSerName val="0"/>
            <c:showPercent val="0"/>
            <c:showBubbleSize val="0"/>
            <c:showLeaderLines val="0"/>
          </c:dLbls>
          <c:cat>
            <c:strRef>
              <c:f>Sheet1!$E$2:$E$23</c:f>
              <c:strCache>
                <c:ptCount val="22"/>
                <c:pt idx="0">
                  <c:v>1992-93</c:v>
                </c:pt>
                <c:pt idx="1">
                  <c:v>1993-94</c:v>
                </c:pt>
                <c:pt idx="2">
                  <c:v>1994-95</c:v>
                </c:pt>
                <c:pt idx="3">
                  <c:v>1995-96</c:v>
                </c:pt>
                <c:pt idx="4">
                  <c:v>1996-97</c:v>
                </c:pt>
                <c:pt idx="5">
                  <c:v>1997-98</c:v>
                </c:pt>
                <c:pt idx="6">
                  <c:v>1998-99</c:v>
                </c:pt>
                <c:pt idx="7">
                  <c:v>1999-2000</c:v>
                </c:pt>
                <c:pt idx="8">
                  <c:v>2000-01</c:v>
                </c:pt>
                <c:pt idx="9">
                  <c:v>2001-02</c:v>
                </c:pt>
                <c:pt idx="10">
                  <c:v>2002-03</c:v>
                </c:pt>
                <c:pt idx="11">
                  <c:v>2003-04</c:v>
                </c:pt>
                <c:pt idx="12">
                  <c:v>2004-05</c:v>
                </c:pt>
                <c:pt idx="13">
                  <c:v>2005-06</c:v>
                </c:pt>
                <c:pt idx="14">
                  <c:v>2006-07</c:v>
                </c:pt>
                <c:pt idx="15">
                  <c:v>2007-08</c:v>
                </c:pt>
                <c:pt idx="16">
                  <c:v>2008-09</c:v>
                </c:pt>
                <c:pt idx="17">
                  <c:v>2009-10</c:v>
                </c:pt>
                <c:pt idx="18">
                  <c:v>2010-11</c:v>
                </c:pt>
                <c:pt idx="19">
                  <c:v>2011-12</c:v>
                </c:pt>
                <c:pt idx="20">
                  <c:v>2012-13</c:v>
                </c:pt>
                <c:pt idx="21">
                  <c:v>2013-14</c:v>
                </c:pt>
              </c:strCache>
            </c:strRef>
          </c:cat>
          <c:val>
            <c:numRef>
              <c:f>Sheet1!$F$2:$F$23</c:f>
              <c:numCache>
                <c:formatCode>General</c:formatCode>
                <c:ptCount val="22"/>
                <c:pt idx="0">
                  <c:v>1015</c:v>
                </c:pt>
                <c:pt idx="1">
                  <c:v>2995</c:v>
                </c:pt>
                <c:pt idx="2">
                  <c:v>1416</c:v>
                </c:pt>
                <c:pt idx="3">
                  <c:v>1756</c:v>
                </c:pt>
                <c:pt idx="4">
                  <c:v>1779</c:v>
                </c:pt>
                <c:pt idx="5">
                  <c:v>3637</c:v>
                </c:pt>
                <c:pt idx="6">
                  <c:v>5888</c:v>
                </c:pt>
                <c:pt idx="7">
                  <c:v>7740</c:v>
                </c:pt>
                <c:pt idx="8">
                  <c:v>8586</c:v>
                </c:pt>
                <c:pt idx="9">
                  <c:v>11539</c:v>
                </c:pt>
                <c:pt idx="10">
                  <c:v>12615</c:v>
                </c:pt>
                <c:pt idx="11">
                  <c:v>22783</c:v>
                </c:pt>
                <c:pt idx="12">
                  <c:v>30763</c:v>
                </c:pt>
                <c:pt idx="13">
                  <c:v>34816</c:v>
                </c:pt>
                <c:pt idx="14">
                  <c:v>38211</c:v>
                </c:pt>
                <c:pt idx="15">
                  <c:v>42932</c:v>
                </c:pt>
                <c:pt idx="16">
                  <c:v>46027</c:v>
                </c:pt>
                <c:pt idx="17">
                  <c:v>52374</c:v>
                </c:pt>
                <c:pt idx="18">
                  <c:v>56747</c:v>
                </c:pt>
                <c:pt idx="19">
                  <c:v>58999</c:v>
                </c:pt>
                <c:pt idx="20">
                  <c:v>65860</c:v>
                </c:pt>
                <c:pt idx="21">
                  <c:v>78384</c:v>
                </c:pt>
              </c:numCache>
            </c:numRef>
          </c:val>
        </c:ser>
        <c:dLbls>
          <c:showLegendKey val="0"/>
          <c:showVal val="1"/>
          <c:showCatName val="0"/>
          <c:showSerName val="0"/>
          <c:showPercent val="0"/>
          <c:showBubbleSize val="0"/>
        </c:dLbls>
        <c:gapWidth val="150"/>
        <c:axId val="97579008"/>
        <c:axId val="97580544"/>
      </c:barChart>
      <c:catAx>
        <c:axId val="97579008"/>
        <c:scaling>
          <c:orientation val="minMax"/>
        </c:scaling>
        <c:delete val="0"/>
        <c:axPos val="b"/>
        <c:majorTickMark val="none"/>
        <c:minorTickMark val="none"/>
        <c:tickLblPos val="nextTo"/>
        <c:crossAx val="97580544"/>
        <c:crosses val="autoZero"/>
        <c:auto val="1"/>
        <c:lblAlgn val="ctr"/>
        <c:lblOffset val="100"/>
        <c:noMultiLvlLbl val="0"/>
      </c:catAx>
      <c:valAx>
        <c:axId val="97580544"/>
        <c:scaling>
          <c:orientation val="minMax"/>
        </c:scaling>
        <c:delete val="0"/>
        <c:axPos val="l"/>
        <c:majorGridlines/>
        <c:numFmt formatCode="General" sourceLinked="1"/>
        <c:majorTickMark val="none"/>
        <c:minorTickMark val="none"/>
        <c:tickLblPos val="nextTo"/>
        <c:crossAx val="97579008"/>
        <c:crosses val="autoZero"/>
        <c:crossBetween val="between"/>
      </c:val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I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795" b="1" i="0" u="none" strike="noStrike" baseline="0">
                <a:solidFill>
                  <a:srgbClr val="000000"/>
                </a:solidFill>
                <a:latin typeface="Century Gothic"/>
                <a:ea typeface="Century Gothic"/>
                <a:cs typeface="Century Gothic"/>
              </a:defRPr>
            </a:pPr>
            <a:r>
              <a:rPr lang="en-US"/>
              <a:t>SMOG AFFECTED GRID-DAYS IN NORTHERN REGION</a:t>
            </a:r>
          </a:p>
        </c:rich>
      </c:tx>
      <c:layout>
        <c:manualLayout>
          <c:xMode val="edge"/>
          <c:yMode val="edge"/>
          <c:x val="0.14988290398126464"/>
          <c:y val="7.7490774907749083E-2"/>
        </c:manualLayout>
      </c:layout>
      <c:overlay val="0"/>
      <c:spPr>
        <a:noFill/>
        <a:ln w="25323">
          <a:noFill/>
        </a:ln>
      </c:spPr>
    </c:title>
    <c:autoTitleDeleted val="0"/>
    <c:plotArea>
      <c:layout>
        <c:manualLayout>
          <c:layoutTarget val="inner"/>
          <c:xMode val="edge"/>
          <c:yMode val="edge"/>
          <c:x val="0.12997658079625293"/>
          <c:y val="5.9040590405904057E-2"/>
          <c:w val="0.85831381733021073"/>
          <c:h val="0.80627306273062727"/>
        </c:manualLayout>
      </c:layout>
      <c:barChart>
        <c:barDir val="col"/>
        <c:grouping val="clustered"/>
        <c:varyColors val="0"/>
        <c:ser>
          <c:idx val="0"/>
          <c:order val="0"/>
          <c:tx>
            <c:strRef>
              <c:f>Sheet1!$A$2</c:f>
              <c:strCache>
                <c:ptCount val="1"/>
                <c:pt idx="0">
                  <c:v>East</c:v>
                </c:pt>
              </c:strCache>
            </c:strRef>
          </c:tx>
          <c:spPr>
            <a:solidFill>
              <a:srgbClr val="99CC00"/>
            </a:solidFill>
            <a:ln w="12662">
              <a:solidFill>
                <a:schemeClr val="tx1"/>
              </a:solidFill>
              <a:prstDash val="solid"/>
            </a:ln>
          </c:spPr>
          <c:invertIfNegative val="0"/>
          <c:dLbls>
            <c:spPr>
              <a:noFill/>
              <a:ln w="25323">
                <a:noFill/>
              </a:ln>
            </c:spPr>
            <c:txPr>
              <a:bodyPr/>
              <a:lstStyle/>
              <a:p>
                <a:pPr>
                  <a:defRPr sz="1994" b="1" i="0" u="none" strike="noStrike" baseline="0">
                    <a:solidFill>
                      <a:srgbClr val="000000"/>
                    </a:solidFill>
                    <a:latin typeface="Century Gothic"/>
                    <a:ea typeface="Century Gothic"/>
                    <a:cs typeface="Century Gothic"/>
                  </a:defRPr>
                </a:pPr>
                <a:endParaRPr lang="en-US"/>
              </a:p>
            </c:txPr>
            <c:showLegendKey val="0"/>
            <c:showVal val="1"/>
            <c:showCatName val="0"/>
            <c:showSerName val="0"/>
            <c:showPercent val="0"/>
            <c:showBubbleSize val="0"/>
            <c:showLeaderLines val="0"/>
          </c:dLbls>
          <c:cat>
            <c:strRef>
              <c:f>Sheet1!$B$1:$F$1</c:f>
              <c:strCache>
                <c:ptCount val="5"/>
                <c:pt idx="0">
                  <c:v>1995-00</c:v>
                </c:pt>
                <c:pt idx="1">
                  <c:v>2000-05</c:v>
                </c:pt>
                <c:pt idx="2">
                  <c:v>2005-06</c:v>
                </c:pt>
                <c:pt idx="3">
                  <c:v>2006-07</c:v>
                </c:pt>
                <c:pt idx="4">
                  <c:v>2007-08</c:v>
                </c:pt>
              </c:strCache>
            </c:strRef>
          </c:cat>
          <c:val>
            <c:numRef>
              <c:f>Sheet1!$B$2:$F$2</c:f>
              <c:numCache>
                <c:formatCode>General</c:formatCode>
                <c:ptCount val="5"/>
                <c:pt idx="0">
                  <c:v>2</c:v>
                </c:pt>
                <c:pt idx="1">
                  <c:v>2</c:v>
                </c:pt>
                <c:pt idx="2">
                  <c:v>2</c:v>
                </c:pt>
                <c:pt idx="3">
                  <c:v>11</c:v>
                </c:pt>
                <c:pt idx="4">
                  <c:v>12</c:v>
                </c:pt>
              </c:numCache>
            </c:numRef>
          </c:val>
        </c:ser>
        <c:dLbls>
          <c:showLegendKey val="0"/>
          <c:showVal val="0"/>
          <c:showCatName val="0"/>
          <c:showSerName val="0"/>
          <c:showPercent val="0"/>
          <c:showBubbleSize val="0"/>
        </c:dLbls>
        <c:gapWidth val="150"/>
        <c:axId val="111460736"/>
        <c:axId val="111462272"/>
      </c:barChart>
      <c:catAx>
        <c:axId val="111460736"/>
        <c:scaling>
          <c:orientation val="minMax"/>
        </c:scaling>
        <c:delete val="0"/>
        <c:axPos val="b"/>
        <c:numFmt formatCode="General" sourceLinked="1"/>
        <c:majorTickMark val="out"/>
        <c:minorTickMark val="none"/>
        <c:tickLblPos val="nextTo"/>
        <c:spPr>
          <a:ln w="3165">
            <a:solidFill>
              <a:schemeClr val="tx1"/>
            </a:solidFill>
            <a:prstDash val="solid"/>
          </a:ln>
        </c:spPr>
        <c:txPr>
          <a:bodyPr rot="0" vert="horz"/>
          <a:lstStyle/>
          <a:p>
            <a:pPr>
              <a:defRPr sz="1994" b="1" i="0" u="none" strike="noStrike" baseline="0">
                <a:solidFill>
                  <a:srgbClr val="000000"/>
                </a:solidFill>
                <a:latin typeface="Century Gothic"/>
                <a:ea typeface="Century Gothic"/>
                <a:cs typeface="Century Gothic"/>
              </a:defRPr>
            </a:pPr>
            <a:endParaRPr lang="en-US"/>
          </a:p>
        </c:txPr>
        <c:crossAx val="111462272"/>
        <c:crosses val="autoZero"/>
        <c:auto val="1"/>
        <c:lblAlgn val="ctr"/>
        <c:lblOffset val="100"/>
        <c:tickLblSkip val="1"/>
        <c:tickMarkSkip val="1"/>
        <c:noMultiLvlLbl val="0"/>
      </c:catAx>
      <c:valAx>
        <c:axId val="111462272"/>
        <c:scaling>
          <c:orientation val="minMax"/>
          <c:max val="15"/>
        </c:scaling>
        <c:delete val="0"/>
        <c:axPos val="l"/>
        <c:majorGridlines>
          <c:spPr>
            <a:ln w="12662">
              <a:solidFill>
                <a:schemeClr val="tx1"/>
              </a:solidFill>
              <a:prstDash val="sysDash"/>
            </a:ln>
          </c:spPr>
        </c:majorGridlines>
        <c:title>
          <c:tx>
            <c:rich>
              <a:bodyPr/>
              <a:lstStyle/>
              <a:p>
                <a:pPr>
                  <a:defRPr sz="1994" b="1" i="0" u="none" strike="noStrike" baseline="0">
                    <a:solidFill>
                      <a:srgbClr val="000000"/>
                    </a:solidFill>
                    <a:latin typeface="Century Gothic"/>
                    <a:ea typeface="Century Gothic"/>
                    <a:cs typeface="Century Gothic"/>
                  </a:defRPr>
                </a:pPr>
                <a:r>
                  <a:rPr lang="en-US"/>
                  <a:t>Grid Days</a:t>
                </a:r>
              </a:p>
            </c:rich>
          </c:tx>
          <c:layout>
            <c:manualLayout>
              <c:xMode val="edge"/>
              <c:yMode val="edge"/>
              <c:x val="9.3676814988290398E-3"/>
              <c:y val="0.33394833948339481"/>
            </c:manualLayout>
          </c:layout>
          <c:overlay val="0"/>
          <c:spPr>
            <a:noFill/>
            <a:ln w="25323">
              <a:noFill/>
            </a:ln>
          </c:spPr>
        </c:title>
        <c:numFmt formatCode="General" sourceLinked="1"/>
        <c:majorTickMark val="out"/>
        <c:minorTickMark val="none"/>
        <c:tickLblPos val="nextTo"/>
        <c:spPr>
          <a:ln w="3165">
            <a:solidFill>
              <a:schemeClr val="tx1"/>
            </a:solidFill>
            <a:prstDash val="solid"/>
          </a:ln>
        </c:spPr>
        <c:txPr>
          <a:bodyPr rot="0" vert="horz"/>
          <a:lstStyle/>
          <a:p>
            <a:pPr>
              <a:defRPr sz="1994" b="1" i="0" u="none" strike="noStrike" baseline="0">
                <a:solidFill>
                  <a:srgbClr val="000000"/>
                </a:solidFill>
                <a:latin typeface="Century Gothic"/>
                <a:ea typeface="Century Gothic"/>
                <a:cs typeface="Century Gothic"/>
              </a:defRPr>
            </a:pPr>
            <a:endParaRPr lang="en-US"/>
          </a:p>
        </c:txPr>
        <c:crossAx val="111460736"/>
        <c:crosses val="autoZero"/>
        <c:crossBetween val="between"/>
        <c:majorUnit val="5"/>
        <c:minorUnit val="1"/>
      </c:valAx>
      <c:spPr>
        <a:noFill/>
        <a:ln w="12662">
          <a:solidFill>
            <a:schemeClr val="tx1"/>
          </a:solidFill>
          <a:prstDash val="solid"/>
        </a:ln>
      </c:spPr>
    </c:plotArea>
    <c:plotVisOnly val="1"/>
    <c:dispBlanksAs val="gap"/>
    <c:showDLblsOverMax val="0"/>
  </c:chart>
  <c:spPr>
    <a:solidFill>
      <a:srgbClr val="FFFFFF"/>
    </a:solidFill>
    <a:ln>
      <a:noFill/>
    </a:ln>
  </c:spPr>
  <c:txPr>
    <a:bodyPr/>
    <a:lstStyle/>
    <a:p>
      <a:pPr>
        <a:defRPr sz="1795" b="1" i="0" u="none" strike="noStrike" baseline="0">
          <a:solidFill>
            <a:schemeClr val="tx1"/>
          </a:solidFill>
          <a:latin typeface="Century Gothic"/>
          <a:ea typeface="Century Gothic"/>
          <a:cs typeface="Century Gothic"/>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1.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7.png"/></Relationships>
</file>

<file path=ppt/drawings/drawing1.xml><?xml version="1.0" encoding="utf-8"?>
<c:userShapes xmlns:c="http://schemas.openxmlformats.org/drawingml/2006/chart">
  <cdr:relSizeAnchor xmlns:cdr="http://schemas.openxmlformats.org/drawingml/2006/chartDrawing">
    <cdr:from>
      <cdr:x>0.10833</cdr:x>
      <cdr:y>0.03333</cdr:y>
    </cdr:from>
    <cdr:to>
      <cdr:x>0.50833</cdr:x>
      <cdr:y>0.11111</cdr:y>
    </cdr:to>
    <cdr:sp macro="" textlink="">
      <cdr:nvSpPr>
        <cdr:cNvPr id="2" name="TextBox 1"/>
        <cdr:cNvSpPr txBox="1"/>
      </cdr:nvSpPr>
      <cdr:spPr>
        <a:xfrm xmlns:a="http://schemas.openxmlformats.org/drawingml/2006/main">
          <a:off x="990600" y="228600"/>
          <a:ext cx="3657600" cy="533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IN" sz="2400" b="1" dirty="0" smtClean="0"/>
            <a:t>Oscillations in the System</a:t>
          </a:r>
          <a:endParaRPr lang="en-IN" sz="2400" b="1"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138"/>
          </a:xfrm>
          <a:prstGeom prst="rect">
            <a:avLst/>
          </a:prstGeom>
        </p:spPr>
        <p:txBody>
          <a:bodyPr vert="horz" lIns="91440" tIns="45720" rIns="91440" bIns="45720" rtlCol="0"/>
          <a:lstStyle>
            <a:lvl1pPr algn="l">
              <a:defRPr sz="1200">
                <a:latin typeface="Arial" charset="0"/>
                <a:cs typeface="Arial" charset="0"/>
              </a:defRPr>
            </a:lvl1pPr>
          </a:lstStyle>
          <a:p>
            <a:pPr>
              <a:defRPr/>
            </a:pPr>
            <a:endParaRPr lang="en-US"/>
          </a:p>
        </p:txBody>
      </p:sp>
      <p:sp>
        <p:nvSpPr>
          <p:cNvPr id="3" name="Date Placeholder 2"/>
          <p:cNvSpPr>
            <a:spLocks noGrp="1"/>
          </p:cNvSpPr>
          <p:nvPr>
            <p:ph type="dt" sz="quarter" idx="1"/>
          </p:nvPr>
        </p:nvSpPr>
        <p:spPr>
          <a:xfrm>
            <a:off x="3884613" y="0"/>
            <a:ext cx="2971800" cy="465138"/>
          </a:xfrm>
          <a:prstGeom prst="rect">
            <a:avLst/>
          </a:prstGeom>
        </p:spPr>
        <p:txBody>
          <a:bodyPr vert="horz" lIns="91440" tIns="45720" rIns="91440" bIns="45720" rtlCol="0"/>
          <a:lstStyle>
            <a:lvl1pPr algn="r">
              <a:defRPr sz="1200">
                <a:latin typeface="Arial" charset="0"/>
                <a:cs typeface="Arial" charset="0"/>
              </a:defRPr>
            </a:lvl1pPr>
          </a:lstStyle>
          <a:p>
            <a:pPr>
              <a:defRPr/>
            </a:pPr>
            <a:fld id="{0794FCED-A92C-4256-8338-F21E7CAAED9E}" type="datetimeFigureOut">
              <a:rPr lang="en-US"/>
              <a:pPr>
                <a:defRPr/>
              </a:pPr>
              <a:t>6/27/2014</a:t>
            </a:fld>
            <a:endParaRPr lang="en-US"/>
          </a:p>
        </p:txBody>
      </p:sp>
      <p:sp>
        <p:nvSpPr>
          <p:cNvPr id="4" name="Footer Placeholder 3"/>
          <p:cNvSpPr>
            <a:spLocks noGrp="1"/>
          </p:cNvSpPr>
          <p:nvPr>
            <p:ph type="ftr" sz="quarter" idx="2"/>
          </p:nvPr>
        </p:nvSpPr>
        <p:spPr>
          <a:xfrm>
            <a:off x="0" y="8829675"/>
            <a:ext cx="2971800" cy="465138"/>
          </a:xfrm>
          <a:prstGeom prst="rect">
            <a:avLst/>
          </a:prstGeom>
        </p:spPr>
        <p:txBody>
          <a:bodyPr vert="horz" lIns="91440" tIns="45720" rIns="91440" bIns="45720" rtlCol="0" anchor="b"/>
          <a:lstStyle>
            <a:lvl1pPr algn="l">
              <a:defRPr sz="1200">
                <a:latin typeface="Arial" charset="0"/>
                <a:cs typeface="Arial" charset="0"/>
              </a:defRPr>
            </a:lvl1pPr>
          </a:lstStyle>
          <a:p>
            <a:pPr>
              <a:defRPr/>
            </a:pPr>
            <a:endParaRPr lang="en-US"/>
          </a:p>
        </p:txBody>
      </p:sp>
      <p:sp>
        <p:nvSpPr>
          <p:cNvPr id="5" name="Slide Number Placeholder 4"/>
          <p:cNvSpPr>
            <a:spLocks noGrp="1"/>
          </p:cNvSpPr>
          <p:nvPr>
            <p:ph type="sldNum" sz="quarter" idx="3"/>
          </p:nvPr>
        </p:nvSpPr>
        <p:spPr>
          <a:xfrm>
            <a:off x="3884613" y="8829675"/>
            <a:ext cx="2971800" cy="465138"/>
          </a:xfrm>
          <a:prstGeom prst="rect">
            <a:avLst/>
          </a:prstGeom>
        </p:spPr>
        <p:txBody>
          <a:bodyPr vert="horz" lIns="91440" tIns="45720" rIns="91440" bIns="45720" rtlCol="0" anchor="b"/>
          <a:lstStyle>
            <a:lvl1pPr algn="r">
              <a:defRPr sz="1200">
                <a:latin typeface="Arial" charset="0"/>
                <a:cs typeface="Arial" charset="0"/>
              </a:defRPr>
            </a:lvl1pPr>
          </a:lstStyle>
          <a:p>
            <a:pPr>
              <a:defRPr/>
            </a:pPr>
            <a:fld id="{2CFE2A5A-237C-4D39-8E47-2387F4EE2B89}" type="slidenum">
              <a:rPr lang="en-US"/>
              <a:pPr>
                <a:defRPr/>
              </a:pPr>
              <a:t>‹#›</a:t>
            </a:fld>
            <a:endParaRPr lang="en-US"/>
          </a:p>
        </p:txBody>
      </p:sp>
    </p:spTree>
    <p:extLst>
      <p:ext uri="{BB962C8B-B14F-4D97-AF65-F5344CB8AC3E}">
        <p14:creationId xmlns:p14="http://schemas.microsoft.com/office/powerpoint/2010/main" val="20317021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138"/>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65138"/>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C9C6594C-FA2F-407E-ABEB-EFAD788CDCBC}" type="datetimeFigureOut">
              <a:rPr lang="en-US"/>
              <a:pPr>
                <a:defRPr/>
              </a:pPr>
              <a:t>6/27/2014</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16425"/>
            <a:ext cx="5486400" cy="4183063"/>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829675"/>
            <a:ext cx="2971800" cy="465138"/>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829675"/>
            <a:ext cx="2971800" cy="465138"/>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002D20AC-1F69-4318-ACCB-BA7B0782D296}" type="slidenum">
              <a:rPr lang="en-US"/>
              <a:pPr>
                <a:defRPr/>
              </a:pPr>
              <a:t>‹#›</a:t>
            </a:fld>
            <a:endParaRPr lang="en-US"/>
          </a:p>
        </p:txBody>
      </p:sp>
    </p:spTree>
    <p:extLst>
      <p:ext uri="{BB962C8B-B14F-4D97-AF65-F5344CB8AC3E}">
        <p14:creationId xmlns:p14="http://schemas.microsoft.com/office/powerpoint/2010/main" val="122280949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latin typeface="Arial" charset="0"/>
              <a:cs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p:txBody>
          <a:bodyPr/>
          <a:lstStyle>
            <a:lvl1pPr defTabSz="931863" eaLnBrk="0" hangingPunct="0">
              <a:defRPr sz="2400">
                <a:solidFill>
                  <a:schemeClr val="tx1"/>
                </a:solidFill>
                <a:latin typeface="Times New Roman" pitchFamily="18" charset="0"/>
              </a:defRPr>
            </a:lvl1pPr>
            <a:lvl2pPr marL="742950" indent="-285750" defTabSz="931863" eaLnBrk="0" hangingPunct="0">
              <a:defRPr sz="2400">
                <a:solidFill>
                  <a:schemeClr val="tx1"/>
                </a:solidFill>
                <a:latin typeface="Times New Roman" pitchFamily="18" charset="0"/>
              </a:defRPr>
            </a:lvl2pPr>
            <a:lvl3pPr marL="1143000" indent="-228600" defTabSz="931863" eaLnBrk="0" hangingPunct="0">
              <a:defRPr sz="2400">
                <a:solidFill>
                  <a:schemeClr val="tx1"/>
                </a:solidFill>
                <a:latin typeface="Times New Roman" pitchFamily="18" charset="0"/>
              </a:defRPr>
            </a:lvl3pPr>
            <a:lvl4pPr marL="1600200" indent="-228600" defTabSz="931863" eaLnBrk="0" hangingPunct="0">
              <a:defRPr sz="2400">
                <a:solidFill>
                  <a:schemeClr val="tx1"/>
                </a:solidFill>
                <a:latin typeface="Times New Roman" pitchFamily="18" charset="0"/>
              </a:defRPr>
            </a:lvl4pPr>
            <a:lvl5pPr marL="2057400" indent="-228600" defTabSz="931863" eaLnBrk="0" hangingPunct="0">
              <a:defRPr sz="2400">
                <a:solidFill>
                  <a:schemeClr val="tx1"/>
                </a:solidFill>
                <a:latin typeface="Times New Roman" pitchFamily="18" charset="0"/>
              </a:defRPr>
            </a:lvl5pPr>
            <a:lvl6pPr marL="2514600" indent="-228600" defTabSz="931863" eaLnBrk="0" fontAlgn="base" hangingPunct="0">
              <a:spcBef>
                <a:spcPct val="0"/>
              </a:spcBef>
              <a:spcAft>
                <a:spcPct val="0"/>
              </a:spcAft>
              <a:defRPr sz="2400">
                <a:solidFill>
                  <a:schemeClr val="tx1"/>
                </a:solidFill>
                <a:latin typeface="Times New Roman" pitchFamily="18" charset="0"/>
              </a:defRPr>
            </a:lvl6pPr>
            <a:lvl7pPr marL="2971800" indent="-228600" defTabSz="931863" eaLnBrk="0" fontAlgn="base" hangingPunct="0">
              <a:spcBef>
                <a:spcPct val="0"/>
              </a:spcBef>
              <a:spcAft>
                <a:spcPct val="0"/>
              </a:spcAft>
              <a:defRPr sz="2400">
                <a:solidFill>
                  <a:schemeClr val="tx1"/>
                </a:solidFill>
                <a:latin typeface="Times New Roman" pitchFamily="18" charset="0"/>
              </a:defRPr>
            </a:lvl7pPr>
            <a:lvl8pPr marL="3429000" indent="-228600" defTabSz="931863" eaLnBrk="0" fontAlgn="base" hangingPunct="0">
              <a:spcBef>
                <a:spcPct val="0"/>
              </a:spcBef>
              <a:spcAft>
                <a:spcPct val="0"/>
              </a:spcAft>
              <a:defRPr sz="2400">
                <a:solidFill>
                  <a:schemeClr val="tx1"/>
                </a:solidFill>
                <a:latin typeface="Times New Roman" pitchFamily="18" charset="0"/>
              </a:defRPr>
            </a:lvl8pPr>
            <a:lvl9pPr marL="3886200" indent="-228600" defTabSz="931863" eaLnBrk="0" fontAlgn="base" hangingPunct="0">
              <a:spcBef>
                <a:spcPct val="0"/>
              </a:spcBef>
              <a:spcAft>
                <a:spcPct val="0"/>
              </a:spcAft>
              <a:defRPr sz="2400">
                <a:solidFill>
                  <a:schemeClr val="tx1"/>
                </a:solidFill>
                <a:latin typeface="Times New Roman" pitchFamily="18" charset="0"/>
              </a:defRPr>
            </a:lvl9pPr>
          </a:lstStyle>
          <a:p>
            <a:pPr eaLnBrk="1" hangingPunct="1">
              <a:defRPr/>
            </a:pPr>
            <a:fld id="{0E488F81-B59C-4BB6-A89A-BB318D4620E9}" type="slidenum">
              <a:rPr lang="en-US" sz="1200"/>
              <a:pPr eaLnBrk="1" hangingPunct="1">
                <a:defRPr/>
              </a:pPr>
              <a:t>33</a:t>
            </a:fld>
            <a:endParaRPr lang="en-US" sz="1200"/>
          </a:p>
        </p:txBody>
      </p:sp>
      <p:sp>
        <p:nvSpPr>
          <p:cNvPr id="860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2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175" tIns="46588" rIns="93175" bIns="46588" numCol="1" anchor="t" anchorCtr="0" compatLnSpc="1">
            <a:prstTxWarp prst="textNoShape">
              <a:avLst/>
            </a:prstTxWarp>
          </a:bodyPr>
          <a:lstStyle/>
          <a:p>
            <a:pPr eaLnBrk="1" hangingPunct="1"/>
            <a:endParaRPr lang="en-IN"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68CCA143-AD66-4FAF-A980-DF33FA44B1CC}" type="slidenum">
              <a:rPr lang="en-US" smtClean="0"/>
              <a:pPr eaLnBrk="1" hangingPunct="1">
                <a:defRPr/>
              </a:pPr>
              <a:t>37</a:t>
            </a:fld>
            <a:endParaRPr lang="en-US" smtClean="0"/>
          </a:p>
        </p:txBody>
      </p:sp>
      <p:sp>
        <p:nvSpPr>
          <p:cNvPr id="880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8" name="Rectangle 3"/>
          <p:cNvSpPr>
            <a:spLocks noGrp="1" noChangeArrowheads="1"/>
          </p:cNvSpPr>
          <p:nvPr>
            <p:ph type="body" idx="1"/>
          </p:nvPr>
        </p:nvSpPr>
        <p:spPr bwMode="auto">
          <a:xfrm>
            <a:off x="914400" y="4416425"/>
            <a:ext cx="502920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IN"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90116" name="Slide Number Placeholder 3"/>
          <p:cNvSpPr txBox="1">
            <a:spLocks noGrp="1"/>
          </p:cNvSpPr>
          <p:nvPr/>
        </p:nvSpPr>
        <p:spPr bwMode="auto">
          <a:xfrm>
            <a:off x="3884613" y="8829675"/>
            <a:ext cx="297180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00" tIns="46150" rIns="92300" bIns="46150" anchor="b"/>
          <a:lstStyle>
            <a:lvl1pPr defTabSz="922338" eaLnBrk="0" hangingPunct="0">
              <a:spcBef>
                <a:spcPct val="30000"/>
              </a:spcBef>
              <a:defRPr sz="1200">
                <a:solidFill>
                  <a:schemeClr val="tx1"/>
                </a:solidFill>
                <a:latin typeface="Calibri" pitchFamily="34" charset="0"/>
              </a:defRPr>
            </a:lvl1pPr>
            <a:lvl2pPr marL="742950" indent="-285750" defTabSz="922338" eaLnBrk="0" hangingPunct="0">
              <a:spcBef>
                <a:spcPct val="30000"/>
              </a:spcBef>
              <a:defRPr sz="1200">
                <a:solidFill>
                  <a:schemeClr val="tx1"/>
                </a:solidFill>
                <a:latin typeface="Calibri" pitchFamily="34" charset="0"/>
              </a:defRPr>
            </a:lvl2pPr>
            <a:lvl3pPr marL="1143000" indent="-228600" defTabSz="922338" eaLnBrk="0" hangingPunct="0">
              <a:spcBef>
                <a:spcPct val="30000"/>
              </a:spcBef>
              <a:defRPr sz="1200">
                <a:solidFill>
                  <a:schemeClr val="tx1"/>
                </a:solidFill>
                <a:latin typeface="Calibri" pitchFamily="34" charset="0"/>
              </a:defRPr>
            </a:lvl3pPr>
            <a:lvl4pPr marL="1600200" indent="-228600" defTabSz="922338" eaLnBrk="0" hangingPunct="0">
              <a:spcBef>
                <a:spcPct val="30000"/>
              </a:spcBef>
              <a:defRPr sz="1200">
                <a:solidFill>
                  <a:schemeClr val="tx1"/>
                </a:solidFill>
                <a:latin typeface="Calibri" pitchFamily="34" charset="0"/>
              </a:defRPr>
            </a:lvl4pPr>
            <a:lvl5pPr marL="2057400" indent="-228600" defTabSz="922338" eaLnBrk="0" hangingPunct="0">
              <a:spcBef>
                <a:spcPct val="30000"/>
              </a:spcBef>
              <a:defRPr sz="1200">
                <a:solidFill>
                  <a:schemeClr val="tx1"/>
                </a:solidFill>
                <a:latin typeface="Calibri" pitchFamily="34" charset="0"/>
              </a:defRPr>
            </a:lvl5pPr>
            <a:lvl6pPr marL="2514600" indent="-228600" defTabSz="922338" eaLnBrk="0" fontAlgn="base" hangingPunct="0">
              <a:spcBef>
                <a:spcPct val="30000"/>
              </a:spcBef>
              <a:spcAft>
                <a:spcPct val="0"/>
              </a:spcAft>
              <a:defRPr sz="1200">
                <a:solidFill>
                  <a:schemeClr val="tx1"/>
                </a:solidFill>
                <a:latin typeface="Calibri" pitchFamily="34" charset="0"/>
              </a:defRPr>
            </a:lvl6pPr>
            <a:lvl7pPr marL="2971800" indent="-228600" defTabSz="922338" eaLnBrk="0" fontAlgn="base" hangingPunct="0">
              <a:spcBef>
                <a:spcPct val="30000"/>
              </a:spcBef>
              <a:spcAft>
                <a:spcPct val="0"/>
              </a:spcAft>
              <a:defRPr sz="1200">
                <a:solidFill>
                  <a:schemeClr val="tx1"/>
                </a:solidFill>
                <a:latin typeface="Calibri" pitchFamily="34" charset="0"/>
              </a:defRPr>
            </a:lvl7pPr>
            <a:lvl8pPr marL="3429000" indent="-228600" defTabSz="922338" eaLnBrk="0" fontAlgn="base" hangingPunct="0">
              <a:spcBef>
                <a:spcPct val="30000"/>
              </a:spcBef>
              <a:spcAft>
                <a:spcPct val="0"/>
              </a:spcAft>
              <a:defRPr sz="1200">
                <a:solidFill>
                  <a:schemeClr val="tx1"/>
                </a:solidFill>
                <a:latin typeface="Calibri" pitchFamily="34" charset="0"/>
              </a:defRPr>
            </a:lvl8pPr>
            <a:lvl9pPr marL="3886200" indent="-228600" defTabSz="922338" eaLnBrk="0" fontAlgn="base" hangingPunct="0">
              <a:spcBef>
                <a:spcPct val="30000"/>
              </a:spcBef>
              <a:spcAft>
                <a:spcPct val="0"/>
              </a:spcAft>
              <a:defRPr sz="1200">
                <a:solidFill>
                  <a:schemeClr val="tx1"/>
                </a:solidFill>
                <a:latin typeface="Calibri" pitchFamily="34" charset="0"/>
              </a:defRPr>
            </a:lvl9pPr>
          </a:lstStyle>
          <a:p>
            <a:pPr algn="r">
              <a:spcBef>
                <a:spcPct val="0"/>
              </a:spcBef>
            </a:pPr>
            <a:fld id="{436E6235-BB4F-4B43-B4F8-662ED4944B71}" type="slidenum">
              <a:rPr lang="en-IN" altLang="en-US">
                <a:latin typeface="Arial" charset="0"/>
              </a:rPr>
              <a:pPr algn="r">
                <a:spcBef>
                  <a:spcPct val="0"/>
                </a:spcBef>
              </a:pPr>
              <a:t>54</a:t>
            </a:fld>
            <a:endParaRPr lang="en-IN" altLang="en-US">
              <a:latin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p:txBody>
          <a:bodyPr/>
          <a:lstStyle/>
          <a:p>
            <a:pPr>
              <a:defRPr/>
            </a:pPr>
            <a:fld id="{98B5209A-C458-4117-98CC-958C0045A865}" type="slidenum">
              <a:rPr lang="en-IN" smtClean="0"/>
              <a:pPr>
                <a:defRPr/>
              </a:pPr>
              <a:t>59</a:t>
            </a:fld>
            <a:endParaRPr lang="en-IN" smtClean="0"/>
          </a:p>
        </p:txBody>
      </p:sp>
      <p:sp>
        <p:nvSpPr>
          <p:cNvPr id="91139" name="Rectangle 2"/>
          <p:cNvSpPr>
            <a:spLocks noGrp="1" noRot="1" noChangeAspect="1" noChangeArrowheads="1" noTextEdit="1"/>
          </p:cNvSpPr>
          <p:nvPr>
            <p:ph type="sldImg"/>
          </p:nvPr>
        </p:nvSpPr>
        <p:spPr bwMode="auto">
          <a:xfrm>
            <a:off x="1104900" y="696913"/>
            <a:ext cx="4649788"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40" name="Rectangle 3"/>
          <p:cNvSpPr>
            <a:spLocks noGrp="1" noChangeArrowheads="1"/>
          </p:cNvSpPr>
          <p:nvPr>
            <p:ph type="body" idx="1"/>
          </p:nvPr>
        </p:nvSpPr>
        <p:spPr bwMode="auto">
          <a:xfrm>
            <a:off x="914400" y="4416425"/>
            <a:ext cx="502920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numCol="1" anchor="t" anchorCtr="0" compatLnSpc="1">
            <a:prstTxWarp prst="textNoShape">
              <a:avLst/>
            </a:prstTxWarp>
          </a:bodyPr>
          <a:lstStyle/>
          <a:p>
            <a:pPr eaLnBrk="1" hangingPunct="1"/>
            <a:r>
              <a:rPr lang="en-US" altLang="en-US" smtClean="0">
                <a:cs typeface="Times New Roman" pitchFamily="18" charset="0"/>
              </a:rPr>
              <a:t>The longest time for which the Kashmir island operated continuously was 2 hours and 15 minutes on 13</a:t>
            </a:r>
            <a:r>
              <a:rPr lang="en-US" altLang="en-US" baseline="30000" smtClean="0">
                <a:cs typeface="Times New Roman" pitchFamily="18" charset="0"/>
              </a:rPr>
              <a:t>th</a:t>
            </a:r>
            <a:r>
              <a:rPr lang="en-US" altLang="en-US" smtClean="0">
                <a:cs typeface="Times New Roman" pitchFamily="18" charset="0"/>
              </a:rPr>
              <a:t> Feb 2005. </a:t>
            </a:r>
          </a:p>
          <a:p>
            <a:pPr algn="just" eaLnBrk="1" hangingPunct="1"/>
            <a:r>
              <a:rPr lang="en-US" altLang="en-US" smtClean="0">
                <a:cs typeface="Times New Roman" pitchFamily="18" charset="0"/>
              </a:rPr>
              <a:t>At 1832 hrs of 08</a:t>
            </a:r>
            <a:r>
              <a:rPr lang="en-US" altLang="en-US" baseline="30000" smtClean="0">
                <a:cs typeface="Times New Roman" pitchFamily="18" charset="0"/>
              </a:rPr>
              <a:t>th</a:t>
            </a:r>
            <a:r>
              <a:rPr lang="en-US" altLang="en-US" smtClean="0">
                <a:cs typeface="Times New Roman" pitchFamily="18" charset="0"/>
              </a:rPr>
              <a:t> February 2005, the towers of 220 kV Kishenpur-Pampore D/C line at location number 38, 39, 44 and 45 near Peer Panjal area (90 km from Srinagar) collapsed and the valley plunged into darkness as the power supply to the valley was cut-off. The tower location was inaccessible due to heavy snowfall. The tower location was inaccessible due to heavy snowfall. Line restoration through ERS was ruled out due the risk of avalanches. The closure of the Jammu-Srinagar highway compounded the problems and made the restoration and relief work almost impossible.</a:t>
            </a:r>
          </a:p>
          <a:p>
            <a:pPr eaLnBrk="1" hangingPunct="1"/>
            <a:r>
              <a:rPr lang="en-US" altLang="en-US" smtClean="0">
                <a:cs typeface="Times New Roman" pitchFamily="18" charset="0"/>
              </a:rPr>
              <a:t>The parallel operation through the 132 kV single circuit continued for several weeks till the 220 kV Kishenpur-Pampore line was restored on 07</a:t>
            </a:r>
            <a:r>
              <a:rPr lang="en-US" altLang="en-US" baseline="30000" smtClean="0">
                <a:cs typeface="Times New Roman" pitchFamily="18" charset="0"/>
              </a:rPr>
              <a:t>th</a:t>
            </a:r>
            <a:r>
              <a:rPr lang="en-US" altLang="en-US" smtClean="0">
                <a:cs typeface="Times New Roman" pitchFamily="18" charset="0"/>
              </a:rPr>
              <a:t> March 2005. The conductors of 220 kV Kishenpur-Pampore line near the damaged tower were buried under the snow and the line had be restored using the Panther conductors (instead of Zebra conductors used in 220 kV lines) of the unused 132 kV Udhampur-Batote-Wampoh S/C. This amounted to a reconfiguration of Kishenpur-Pampore line wherein the towers of 132 kV Udhampur-Batote-Wampoh were also used. The original configuration was later restored in August 2005. </a:t>
            </a:r>
          </a:p>
          <a:p>
            <a:pPr eaLnBrk="1" hangingPunct="1"/>
            <a:r>
              <a:rPr lang="en-US" altLang="en-US" smtClean="0">
                <a:cs typeface="Times New Roman" pitchFamily="18" charset="0"/>
              </a:rPr>
              <a:t>400 kV Kishenpur-Wagoora commissioned in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latin typeface="Arial" charset="0"/>
              <a:cs typeface="Arial" charset="0"/>
            </a:endParaRPr>
          </a:p>
        </p:txBody>
      </p:sp>
      <p:sp>
        <p:nvSpPr>
          <p:cNvPr id="778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30D06D49-E097-48D6-8E7B-D4C4EE69D778}" type="slidenum">
              <a:rPr lang="en-IN" altLang="en-US" smtClean="0">
                <a:latin typeface="Arial" charset="0"/>
                <a:cs typeface="Arial" charset="0"/>
              </a:rPr>
              <a:pPr eaLnBrk="1" fontAlgn="base" hangingPunct="1">
                <a:spcBef>
                  <a:spcPct val="0"/>
                </a:spcBef>
                <a:spcAft>
                  <a:spcPct val="0"/>
                </a:spcAft>
              </a:pPr>
              <a:t>7</a:t>
            </a:fld>
            <a:endParaRPr lang="en-IN" altLang="en-US" smtClean="0">
              <a:latin typeface="Arial" charset="0"/>
              <a:cs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latin typeface="Arial" charset="0"/>
              <a:cs typeface="Arial" charset="0"/>
            </a:endParaRPr>
          </a:p>
        </p:txBody>
      </p:sp>
      <p:sp>
        <p:nvSpPr>
          <p:cNvPr id="788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A2B836A8-44B0-4D46-90C4-F57FE12F1CB5}" type="slidenum">
              <a:rPr lang="en-IN" altLang="en-US" smtClean="0">
                <a:latin typeface="Arial" charset="0"/>
                <a:cs typeface="Arial" charset="0"/>
              </a:rPr>
              <a:pPr eaLnBrk="1" fontAlgn="base" hangingPunct="1">
                <a:spcBef>
                  <a:spcPct val="0"/>
                </a:spcBef>
                <a:spcAft>
                  <a:spcPct val="0"/>
                </a:spcAft>
              </a:pPr>
              <a:t>8</a:t>
            </a:fld>
            <a:endParaRPr lang="en-IN" altLang="en-US" smtClean="0">
              <a:latin typeface="Arial" charset="0"/>
              <a:cs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Rectangle 3"/>
          <p:cNvSpPr>
            <a:spLocks noGrp="1" noChangeArrowheads="1"/>
          </p:cNvSpPr>
          <p:nvPr>
            <p:ph type="body" idx="1"/>
          </p:nvPr>
        </p:nvSpPr>
        <p:spPr bwMode="auto">
          <a:xfrm>
            <a:off x="914400" y="4416425"/>
            <a:ext cx="502920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p:txBody>
          <a:bodyPr/>
          <a:lstStyle/>
          <a:p>
            <a:pPr>
              <a:defRPr/>
            </a:pPr>
            <a:fld id="{1C94C823-830C-45F6-88D6-EC789C5B4C94}" type="slidenum">
              <a:rPr lang="en-IN" smtClean="0"/>
              <a:pPr>
                <a:defRPr/>
              </a:pPr>
              <a:t>26</a:t>
            </a:fld>
            <a:endParaRPr lang="en-IN" smtClean="0"/>
          </a:p>
        </p:txBody>
      </p:sp>
      <p:sp>
        <p:nvSpPr>
          <p:cNvPr id="80899" name="Rectangle 3"/>
          <p:cNvSpPr txBox="1">
            <a:spLocks noGrp="1" noChangeArrowheads="1"/>
          </p:cNvSpPr>
          <p:nvPr/>
        </p:nvSpPr>
        <p:spPr bwMode="auto">
          <a:xfrm>
            <a:off x="3886200" y="0"/>
            <a:ext cx="297180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A1E09E4A-393F-4811-B31E-CCCEBBB5CDB3}" type="datetime4">
              <a:rPr lang="en-US" altLang="en-US">
                <a:latin typeface="Times New Roman" pitchFamily="18" charset="0"/>
              </a:rPr>
              <a:pPr algn="r" eaLnBrk="1" hangingPunct="1">
                <a:spcBef>
                  <a:spcPct val="0"/>
                </a:spcBef>
              </a:pPr>
              <a:t>June 27, 2014</a:t>
            </a:fld>
            <a:endParaRPr lang="en-US" altLang="en-US">
              <a:latin typeface="Times New Roman" pitchFamily="18" charset="0"/>
            </a:endParaRPr>
          </a:p>
        </p:txBody>
      </p:sp>
      <p:sp>
        <p:nvSpPr>
          <p:cNvPr id="80900" name="Rectangle 6"/>
          <p:cNvSpPr txBox="1">
            <a:spLocks noGrp="1" noChangeArrowheads="1"/>
          </p:cNvSpPr>
          <p:nvPr/>
        </p:nvSpPr>
        <p:spPr bwMode="auto">
          <a:xfrm>
            <a:off x="0" y="8831263"/>
            <a:ext cx="29718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nchor="b"/>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r>
              <a:rPr lang="en-US" altLang="en-US">
                <a:latin typeface="Times New Roman" pitchFamily="18" charset="0"/>
              </a:rPr>
              <a:t>NRLDC</a:t>
            </a:r>
          </a:p>
        </p:txBody>
      </p:sp>
      <p:sp>
        <p:nvSpPr>
          <p:cNvPr id="80901" name="Rectangle 7"/>
          <p:cNvSpPr txBox="1">
            <a:spLocks noGrp="1" noChangeArrowheads="1"/>
          </p:cNvSpPr>
          <p:nvPr/>
        </p:nvSpPr>
        <p:spPr bwMode="auto">
          <a:xfrm>
            <a:off x="3886200" y="8831263"/>
            <a:ext cx="29718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nchor="b"/>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1D2F13CF-55A3-4B71-B648-D62A4BFF3FD7}" type="slidenum">
              <a:rPr lang="en-US" altLang="en-US">
                <a:latin typeface="Times New Roman" pitchFamily="18" charset="0"/>
              </a:rPr>
              <a:pPr algn="r" eaLnBrk="1" hangingPunct="1">
                <a:spcBef>
                  <a:spcPct val="0"/>
                </a:spcBef>
              </a:pPr>
              <a:t>26</a:t>
            </a:fld>
            <a:endParaRPr lang="en-US" altLang="en-US">
              <a:latin typeface="Times New Roman" pitchFamily="18" charset="0"/>
            </a:endParaRPr>
          </a:p>
        </p:txBody>
      </p:sp>
      <p:sp>
        <p:nvSpPr>
          <p:cNvPr id="80902" name="Rectangle 2"/>
          <p:cNvSpPr>
            <a:spLocks noGrp="1" noRot="1" noChangeAspect="1" noChangeArrowheads="1" noTextEdit="1"/>
          </p:cNvSpPr>
          <p:nvPr>
            <p:ph type="sldImg"/>
          </p:nvPr>
        </p:nvSpPr>
        <p:spPr bwMode="auto">
          <a:xfrm>
            <a:off x="1106488" y="698500"/>
            <a:ext cx="4646612" cy="3484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903" name="Rectangle 3"/>
          <p:cNvSpPr>
            <a:spLocks noGrp="1" noChangeArrowheads="1"/>
          </p:cNvSpPr>
          <p:nvPr>
            <p:ph type="body" idx="1"/>
          </p:nvPr>
        </p:nvSpPr>
        <p:spPr bwMode="auto">
          <a:xfrm>
            <a:off x="914400" y="4414838"/>
            <a:ext cx="5029200" cy="4183062"/>
          </a:xfrm>
          <a:solidFill>
            <a:srgbClr val="FFFFFF"/>
          </a:solidFill>
          <a:ln>
            <a:solidFill>
              <a:srgbClr val="000000"/>
            </a:solidFill>
            <a:miter lim="800000"/>
            <a:headEnd/>
            <a:tailEnd/>
          </a:ln>
        </p:spPr>
        <p:txBody>
          <a:bodyPr wrap="square" lIns="91438" tIns="45719" rIns="91438" bIns="45719" numCol="1" anchor="t" anchorCtr="0" compatLnSpc="1">
            <a:prstTxWarp prst="textNoShape">
              <a:avLst/>
            </a:prstTxWarp>
          </a:bodyPr>
          <a:lstStyle/>
          <a:p>
            <a:pPr eaLnBrk="1" hangingPunct="1"/>
            <a:endParaRPr lang="en-US"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a:spLocks noGrp="1" noChangeArrowheads="1"/>
          </p:cNvSpPr>
          <p:nvPr>
            <p:ph type="sldNum" sz="quarter" idx="5"/>
          </p:nvPr>
        </p:nvSpPr>
        <p:spPr>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05DA471B-4A81-48FC-BDA9-DB1BBB3AA73F}" type="slidenum">
              <a:rPr lang="en-US" smtClean="0"/>
              <a:pPr eaLnBrk="1" hangingPunct="1">
                <a:defRPr/>
              </a:pPr>
              <a:t>29</a:t>
            </a:fld>
            <a:endParaRPr lang="en-US" smtClean="0"/>
          </a:p>
        </p:txBody>
      </p:sp>
      <p:sp>
        <p:nvSpPr>
          <p:cNvPr id="81923" name="Rectangle 2"/>
          <p:cNvSpPr>
            <a:spLocks noGrp="1" noRot="1" noChangeAspect="1" noChangeArrowheads="1" noTextEdit="1"/>
          </p:cNvSpPr>
          <p:nvPr>
            <p:ph type="sldImg"/>
          </p:nvPr>
        </p:nvSpPr>
        <p:spPr bwMode="auto">
          <a:xfrm>
            <a:off x="1108075" y="698500"/>
            <a:ext cx="4643438" cy="3484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4" name="Rectangle 3"/>
          <p:cNvSpPr>
            <a:spLocks noGrp="1" noChangeArrowheads="1"/>
          </p:cNvSpPr>
          <p:nvPr>
            <p:ph type="body" idx="1"/>
          </p:nvPr>
        </p:nvSpPr>
        <p:spPr bwMode="auto">
          <a:xfrm>
            <a:off x="914400" y="4414838"/>
            <a:ext cx="5029200"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807030C3-22B4-48D1-8C43-2D069F9205DC}" type="slidenum">
              <a:rPr lang="en-US" smtClean="0"/>
              <a:pPr eaLnBrk="1" hangingPunct="1">
                <a:defRPr/>
              </a:pPr>
              <a:t>30</a:t>
            </a:fld>
            <a:endParaRPr lang="en-US" smtClean="0"/>
          </a:p>
        </p:txBody>
      </p:sp>
      <p:sp>
        <p:nvSpPr>
          <p:cNvPr id="829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IN"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p:cNvSpPr>
            <a:spLocks noGrp="1" noChangeArrowheads="1"/>
          </p:cNvSpPr>
          <p:nvPr>
            <p:ph type="sldNum" sz="quarter" idx="5"/>
          </p:nvPr>
        </p:nvSpPr>
        <p:spPr>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C6E31CBF-DCB6-4572-A606-C5E9438EF985}" type="slidenum">
              <a:rPr lang="en-US" smtClean="0"/>
              <a:pPr eaLnBrk="1" hangingPunct="1">
                <a:defRPr/>
              </a:pPr>
              <a:t>31</a:t>
            </a:fld>
            <a:endParaRPr lang="en-US" smtClean="0"/>
          </a:p>
        </p:txBody>
      </p:sp>
      <p:sp>
        <p:nvSpPr>
          <p:cNvPr id="8397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2" name="Rectangle 3"/>
          <p:cNvSpPr>
            <a:spLocks noGrp="1" noChangeArrowheads="1"/>
          </p:cNvSpPr>
          <p:nvPr>
            <p:ph type="body" idx="1"/>
          </p:nvPr>
        </p:nvSpPr>
        <p:spPr bwMode="auto">
          <a:xfrm>
            <a:off x="914400" y="4416425"/>
            <a:ext cx="502920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IN"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fontAlgn="base">
              <a:spcBef>
                <a:spcPct val="0"/>
              </a:spcBef>
              <a:spcAft>
                <a:spcPct val="0"/>
              </a:spcAft>
            </a:pPr>
            <a:r>
              <a:rPr lang="en-US" altLang="en-US" smtClean="0">
                <a:latin typeface="Arial" charset="0"/>
                <a:cs typeface="Arial" charset="0"/>
              </a:rPr>
              <a:t>765kV INTERCONNECTION DRG</a:t>
            </a:r>
          </a:p>
        </p:txBody>
      </p:sp>
      <p:sp>
        <p:nvSpPr>
          <p:cNvPr id="8499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latin typeface="Arial" charset="0"/>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609600" y="1219200"/>
            <a:ext cx="79248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p:cNvSpPr>
            <a:spLocks noChangeShapeType="1"/>
          </p:cNvSpPr>
          <p:nvPr/>
        </p:nvSpPr>
        <p:spPr bwMode="auto">
          <a:xfrm>
            <a:off x="1981200" y="3962400"/>
            <a:ext cx="6511925"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22" name="Rectangle 2"/>
          <p:cNvSpPr>
            <a:spLocks noGrp="1" noChangeArrowheads="1"/>
          </p:cNvSpPr>
          <p:nvPr>
            <p:ph type="ctrTitle"/>
          </p:nvPr>
        </p:nvSpPr>
        <p:spPr>
          <a:xfrm>
            <a:off x="914400" y="1524000"/>
            <a:ext cx="7623175" cy="1752600"/>
          </a:xfrm>
        </p:spPr>
        <p:txBody>
          <a:bodyPr anchor="t"/>
          <a:lstStyle>
            <a:lvl1pPr>
              <a:defRPr sz="3800">
                <a:solidFill>
                  <a:srgbClr val="006030"/>
                </a:solidFill>
              </a:defRPr>
            </a:lvl1pPr>
          </a:lstStyle>
          <a:p>
            <a:r>
              <a:rPr lang="en-IN" altLang="en-US"/>
              <a:t>Click to edit Master title style</a:t>
            </a:r>
          </a:p>
        </p:txBody>
      </p:sp>
      <p:sp>
        <p:nvSpPr>
          <p:cNvPr id="5123" name="Rectangle 3"/>
          <p:cNvSpPr>
            <a:spLocks noGrp="1" noChangeArrowheads="1"/>
          </p:cNvSpPr>
          <p:nvPr>
            <p:ph type="subTitle" idx="1"/>
          </p:nvPr>
        </p:nvSpPr>
        <p:spPr>
          <a:xfrm>
            <a:off x="1979613" y="3981450"/>
            <a:ext cx="6553200" cy="1752600"/>
          </a:xfrm>
        </p:spPr>
        <p:txBody>
          <a:bodyPr/>
          <a:lstStyle>
            <a:lvl1pPr marL="0" indent="0">
              <a:buFont typeface="Wingdings" pitchFamily="2" charset="2"/>
              <a:buNone/>
              <a:defRPr/>
            </a:lvl1pPr>
          </a:lstStyle>
          <a:p>
            <a:r>
              <a:rPr lang="en-IN" altLang="en-US"/>
              <a:t>Click to edit Master subtitle style</a:t>
            </a:r>
          </a:p>
        </p:txBody>
      </p:sp>
      <p:sp>
        <p:nvSpPr>
          <p:cNvPr id="6" name="Rectangle 4"/>
          <p:cNvSpPr>
            <a:spLocks noGrp="1" noChangeArrowheads="1"/>
          </p:cNvSpPr>
          <p:nvPr>
            <p:ph type="dt" sz="half" idx="10"/>
          </p:nvPr>
        </p:nvSpPr>
        <p:spPr>
          <a:xfrm>
            <a:off x="457200" y="6243638"/>
            <a:ext cx="2133600" cy="457200"/>
          </a:xfrm>
        </p:spPr>
        <p:txBody>
          <a:bodyPr/>
          <a:lstStyle>
            <a:lvl1pPr>
              <a:defRPr/>
            </a:lvl1pPr>
          </a:lstStyle>
          <a:p>
            <a:pPr>
              <a:defRPr/>
            </a:pPr>
            <a:fld id="{2A6E9AE2-9876-45EC-B7D6-2EC835410552}" type="datetime1">
              <a:rPr lang="en-US"/>
              <a:pPr>
                <a:defRPr/>
              </a:pPr>
              <a:t>6/27/2014</a:t>
            </a:fld>
            <a:endParaRPr lang="en-US"/>
          </a:p>
        </p:txBody>
      </p:sp>
      <p:sp>
        <p:nvSpPr>
          <p:cNvPr id="7" name="Rectangle 5"/>
          <p:cNvSpPr>
            <a:spLocks noGrp="1" noChangeArrowheads="1"/>
          </p:cNvSpPr>
          <p:nvPr>
            <p:ph type="ftr" sz="quarter" idx="11"/>
          </p:nvPr>
        </p:nvSpPr>
        <p:spPr>
          <a:xfrm>
            <a:off x="3132138" y="6237288"/>
            <a:ext cx="2895600" cy="457200"/>
          </a:xfrm>
        </p:spPr>
        <p:txBody>
          <a:bodyPr/>
          <a:lstStyle>
            <a:lvl1pPr>
              <a:defRPr/>
            </a:lvl1pPr>
          </a:lstStyle>
          <a:p>
            <a:pPr>
              <a:defRPr/>
            </a:pPr>
            <a:r>
              <a:rPr lang="en-US"/>
              <a:t>POSOCO</a:t>
            </a:r>
          </a:p>
        </p:txBody>
      </p:sp>
      <p:sp>
        <p:nvSpPr>
          <p:cNvPr id="8" name="Rectangle 6"/>
          <p:cNvSpPr>
            <a:spLocks noGrp="1" noChangeArrowheads="1"/>
          </p:cNvSpPr>
          <p:nvPr>
            <p:ph type="sldNum" sz="quarter" idx="12"/>
          </p:nvPr>
        </p:nvSpPr>
        <p:spPr>
          <a:xfrm>
            <a:off x="6588125" y="6211888"/>
            <a:ext cx="2133600" cy="457200"/>
          </a:xfrm>
        </p:spPr>
        <p:txBody>
          <a:bodyPr/>
          <a:lstStyle>
            <a:lvl1pPr>
              <a:defRPr/>
            </a:lvl1pPr>
          </a:lstStyle>
          <a:p>
            <a:pPr>
              <a:defRPr/>
            </a:pPr>
            <a:fld id="{644C2981-FF4F-4D01-8B92-4FC3E7AE9307}" type="slidenum">
              <a:rPr lang="en-US"/>
              <a:pPr>
                <a:defRPr/>
              </a:pPr>
              <a:t>‹#›</a:t>
            </a:fld>
            <a:endParaRPr lang="en-US"/>
          </a:p>
        </p:txBody>
      </p:sp>
    </p:spTree>
    <p:extLst>
      <p:ext uri="{BB962C8B-B14F-4D97-AF65-F5344CB8AC3E}">
        <p14:creationId xmlns:p14="http://schemas.microsoft.com/office/powerpoint/2010/main" val="6612142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0CFF01F2-2D15-4CEC-B42C-3BD78A8AB59A}" type="datetime1">
              <a:rPr lang="en-US"/>
              <a:pPr>
                <a:defRPr/>
              </a:pPr>
              <a:t>6/27/2014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POSOCO</a:t>
            </a:r>
          </a:p>
        </p:txBody>
      </p:sp>
      <p:sp>
        <p:nvSpPr>
          <p:cNvPr id="6" name="Rectangle 6"/>
          <p:cNvSpPr>
            <a:spLocks noGrp="1" noChangeArrowheads="1"/>
          </p:cNvSpPr>
          <p:nvPr>
            <p:ph type="sldNum" sz="quarter" idx="12"/>
          </p:nvPr>
        </p:nvSpPr>
        <p:spPr>
          <a:ln/>
        </p:spPr>
        <p:txBody>
          <a:bodyPr/>
          <a:lstStyle>
            <a:lvl1pPr>
              <a:defRPr/>
            </a:lvl1pPr>
          </a:lstStyle>
          <a:p>
            <a:pPr>
              <a:defRPr/>
            </a:pPr>
            <a:fld id="{2B2A9D69-0DDE-4D6A-A771-36337106C950}" type="slidenum">
              <a:rPr lang="en-US"/>
              <a:pPr>
                <a:defRPr/>
              </a:pPr>
              <a:t>‹#›</a:t>
            </a:fld>
            <a:endParaRPr lang="en-US"/>
          </a:p>
        </p:txBody>
      </p:sp>
    </p:spTree>
    <p:extLst>
      <p:ext uri="{BB962C8B-B14F-4D97-AF65-F5344CB8AC3E}">
        <p14:creationId xmlns:p14="http://schemas.microsoft.com/office/powerpoint/2010/main" val="456707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0538" y="115888"/>
            <a:ext cx="2124075" cy="62658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68313" y="115888"/>
            <a:ext cx="6219825" cy="62658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C9005F5E-1F7A-4960-ACF9-CF89842AFDE5}" type="datetime1">
              <a:rPr lang="en-US"/>
              <a:pPr>
                <a:defRPr/>
              </a:pPr>
              <a:t>6/27/2014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POSOCO</a:t>
            </a:r>
          </a:p>
        </p:txBody>
      </p:sp>
      <p:sp>
        <p:nvSpPr>
          <p:cNvPr id="6" name="Rectangle 6"/>
          <p:cNvSpPr>
            <a:spLocks noGrp="1" noChangeArrowheads="1"/>
          </p:cNvSpPr>
          <p:nvPr>
            <p:ph type="sldNum" sz="quarter" idx="12"/>
          </p:nvPr>
        </p:nvSpPr>
        <p:spPr>
          <a:ln/>
        </p:spPr>
        <p:txBody>
          <a:bodyPr/>
          <a:lstStyle>
            <a:lvl1pPr>
              <a:defRPr/>
            </a:lvl1pPr>
          </a:lstStyle>
          <a:p>
            <a:pPr>
              <a:defRPr/>
            </a:pPr>
            <a:fld id="{9B537669-2BA5-40CD-884E-F8690DF544A1}" type="slidenum">
              <a:rPr lang="en-US"/>
              <a:pPr>
                <a:defRPr/>
              </a:pPr>
              <a:t>‹#›</a:t>
            </a:fld>
            <a:endParaRPr lang="en-US"/>
          </a:p>
        </p:txBody>
      </p:sp>
    </p:spTree>
    <p:extLst>
      <p:ext uri="{BB962C8B-B14F-4D97-AF65-F5344CB8AC3E}">
        <p14:creationId xmlns:p14="http://schemas.microsoft.com/office/powerpoint/2010/main" val="32270230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6"/>
          <p:cNvSpPr>
            <a:spLocks noGrp="1" noChangeArrowheads="1"/>
          </p:cNvSpPr>
          <p:nvPr>
            <p:ph type="sldNum" sz="quarter" idx="10"/>
          </p:nvPr>
        </p:nvSpPr>
        <p:spPr/>
        <p:txBody>
          <a:bodyPr/>
          <a:lstStyle>
            <a:lvl1pPr>
              <a:defRPr/>
            </a:lvl1pPr>
          </a:lstStyle>
          <a:p>
            <a:pPr>
              <a:defRPr/>
            </a:pPr>
            <a:fld id="{547FFF1A-CEC8-4DD8-A19D-3C754AA39699}" type="slidenum">
              <a:rPr lang="en-US"/>
              <a:pPr>
                <a:defRPr/>
              </a:pPr>
              <a:t>‹#›</a:t>
            </a:fld>
            <a:endParaRPr lang="en-US"/>
          </a:p>
        </p:txBody>
      </p:sp>
    </p:spTree>
    <p:extLst>
      <p:ext uri="{BB962C8B-B14F-4D97-AF65-F5344CB8AC3E}">
        <p14:creationId xmlns:p14="http://schemas.microsoft.com/office/powerpoint/2010/main" val="6201578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defRPr/>
            </a:lvl1pPr>
          </a:lstStyle>
          <a:p>
            <a:pPr>
              <a:defRPr/>
            </a:pPr>
            <a:fld id="{AE980F65-9FA5-4FFA-9CC8-033ABEBD2EB2}" type="datetime1">
              <a:rPr lang="en-US"/>
              <a:pPr>
                <a:defRPr/>
              </a:pPr>
              <a:t>6/27/2014</a:t>
            </a:fld>
            <a:endParaRPr lang="en-US"/>
          </a:p>
        </p:txBody>
      </p:sp>
      <p:sp>
        <p:nvSpPr>
          <p:cNvPr id="7" name="Rectangle 5"/>
          <p:cNvSpPr>
            <a:spLocks noGrp="1" noChangeArrowheads="1"/>
          </p:cNvSpPr>
          <p:nvPr>
            <p:ph type="ftr" sz="quarter" idx="11"/>
          </p:nvPr>
        </p:nvSpPr>
        <p:spPr/>
        <p:txBody>
          <a:bodyPr/>
          <a:lstStyle>
            <a:lvl1pPr>
              <a:defRPr/>
            </a:lvl1pPr>
          </a:lstStyle>
          <a:p>
            <a:pPr>
              <a:defRPr/>
            </a:pPr>
            <a:r>
              <a:rPr lang="en-US"/>
              <a:t>ERLDC: POSOCO</a:t>
            </a:r>
          </a:p>
        </p:txBody>
      </p:sp>
      <p:sp>
        <p:nvSpPr>
          <p:cNvPr id="8" name="Rectangle 6"/>
          <p:cNvSpPr>
            <a:spLocks noGrp="1" noChangeArrowheads="1"/>
          </p:cNvSpPr>
          <p:nvPr>
            <p:ph type="sldNum" sz="quarter" idx="12"/>
          </p:nvPr>
        </p:nvSpPr>
        <p:spPr/>
        <p:txBody>
          <a:bodyPr/>
          <a:lstStyle>
            <a:lvl1pPr>
              <a:defRPr/>
            </a:lvl1pPr>
          </a:lstStyle>
          <a:p>
            <a:pPr>
              <a:defRPr/>
            </a:pPr>
            <a:fld id="{8222FD95-2F60-4706-9FD6-68114A99BD70}" type="slidenum">
              <a:rPr lang="en-US"/>
              <a:pPr>
                <a:defRPr/>
              </a:pPr>
              <a:t>‹#›</a:t>
            </a:fld>
            <a:endParaRPr lang="en-US"/>
          </a:p>
        </p:txBody>
      </p:sp>
    </p:spTree>
    <p:extLst>
      <p:ext uri="{BB962C8B-B14F-4D97-AF65-F5344CB8AC3E}">
        <p14:creationId xmlns:p14="http://schemas.microsoft.com/office/powerpoint/2010/main" val="2027452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7" name="Line 8"/>
          <p:cNvSpPr>
            <a:spLocks noChangeShapeType="1"/>
          </p:cNvSpPr>
          <p:nvPr/>
        </p:nvSpPr>
        <p:spPr bwMode="auto">
          <a:xfrm>
            <a:off x="468313" y="6453188"/>
            <a:ext cx="8496300" cy="0"/>
          </a:xfrm>
          <a:prstGeom prst="line">
            <a:avLst/>
          </a:prstGeom>
          <a:noFill/>
          <a:ln w="31750">
            <a:solidFill>
              <a:srgbClr val="FF99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 name="Line 9"/>
          <p:cNvSpPr>
            <a:spLocks noChangeShapeType="1"/>
          </p:cNvSpPr>
          <p:nvPr/>
        </p:nvSpPr>
        <p:spPr bwMode="auto">
          <a:xfrm>
            <a:off x="468313" y="908050"/>
            <a:ext cx="8496300" cy="0"/>
          </a:xfrm>
          <a:prstGeom prst="line">
            <a:avLst/>
          </a:prstGeom>
          <a:noFill/>
          <a:ln w="31750">
            <a:solidFill>
              <a:srgbClr val="FF99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44462"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2338" y="1600200"/>
            <a:ext cx="4044462"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9"/>
            <a:ext cx="4044462"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2338" y="3938589"/>
            <a:ext cx="4044462"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Date Placeholder 6"/>
          <p:cNvSpPr>
            <a:spLocks noGrp="1"/>
          </p:cNvSpPr>
          <p:nvPr>
            <p:ph type="dt" sz="half" idx="10"/>
          </p:nvPr>
        </p:nvSpPr>
        <p:spPr/>
        <p:txBody>
          <a:bodyPr/>
          <a:lstStyle>
            <a:lvl1pPr>
              <a:defRPr/>
            </a:lvl1pPr>
          </a:lstStyle>
          <a:p>
            <a:pPr>
              <a:defRPr/>
            </a:pPr>
            <a:endParaRPr lang="en-US"/>
          </a:p>
        </p:txBody>
      </p:sp>
      <p:sp>
        <p:nvSpPr>
          <p:cNvPr id="10" name="Footer Placeholder 7"/>
          <p:cNvSpPr>
            <a:spLocks noGrp="1"/>
          </p:cNvSpPr>
          <p:nvPr>
            <p:ph type="ftr" sz="quarter" idx="11"/>
          </p:nvPr>
        </p:nvSpPr>
        <p:spPr/>
        <p:txBody>
          <a:bodyPr/>
          <a:lstStyle>
            <a:lvl1pPr>
              <a:defRPr/>
            </a:lvl1pPr>
          </a:lstStyle>
          <a:p>
            <a:pPr>
              <a:defRPr/>
            </a:pPr>
            <a:endParaRPr lang="en-US"/>
          </a:p>
        </p:txBody>
      </p:sp>
      <p:sp>
        <p:nvSpPr>
          <p:cNvPr id="11" name="Slide Number Placeholder 8"/>
          <p:cNvSpPr>
            <a:spLocks noGrp="1"/>
          </p:cNvSpPr>
          <p:nvPr>
            <p:ph type="sldNum" sz="quarter" idx="12"/>
          </p:nvPr>
        </p:nvSpPr>
        <p:spPr/>
        <p:txBody>
          <a:bodyPr/>
          <a:lstStyle>
            <a:lvl1pPr>
              <a:defRPr/>
            </a:lvl1pPr>
          </a:lstStyle>
          <a:p>
            <a:pPr>
              <a:defRPr/>
            </a:pPr>
            <a:fld id="{9E6E7421-CFBE-46BE-954B-4FE44D38503F}" type="slidenum">
              <a:rPr lang="en-US"/>
              <a:pPr>
                <a:defRPr/>
              </a:pPr>
              <a:t>‹#›</a:t>
            </a:fld>
            <a:endParaRPr lang="en-US"/>
          </a:p>
        </p:txBody>
      </p:sp>
    </p:spTree>
    <p:extLst>
      <p:ext uri="{BB962C8B-B14F-4D97-AF65-F5344CB8AC3E}">
        <p14:creationId xmlns:p14="http://schemas.microsoft.com/office/powerpoint/2010/main" val="2583360500"/>
      </p:ext>
    </p:extLst>
  </p:cSld>
  <p:clrMapOvr>
    <a:masterClrMapping/>
  </p:clrMapOvr>
  <p:transition spd="slow">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sz="2400"/>
            </a:lvl1pPr>
            <a:lvl2pPr>
              <a:defRPr sz="2000"/>
            </a:lvl2pPr>
            <a:lvl3pPr>
              <a:defRPr sz="1800"/>
            </a:lvl3pPr>
            <a:lvl4pPr>
              <a:defRPr sz="16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fld id="{4563CADC-9D62-4894-B10D-8D2C9CF3589E}" type="datetime1">
              <a:rPr lang="en-US"/>
              <a:pPr>
                <a:defRPr/>
              </a:pPr>
              <a:t>6/27/2014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POSOCO</a:t>
            </a:r>
          </a:p>
        </p:txBody>
      </p:sp>
      <p:sp>
        <p:nvSpPr>
          <p:cNvPr id="6" name="Rectangle 6"/>
          <p:cNvSpPr>
            <a:spLocks noGrp="1" noChangeArrowheads="1"/>
          </p:cNvSpPr>
          <p:nvPr>
            <p:ph type="sldNum" sz="quarter" idx="12"/>
          </p:nvPr>
        </p:nvSpPr>
        <p:spPr>
          <a:ln/>
        </p:spPr>
        <p:txBody>
          <a:bodyPr/>
          <a:lstStyle>
            <a:lvl1pPr>
              <a:defRPr/>
            </a:lvl1pPr>
          </a:lstStyle>
          <a:p>
            <a:pPr>
              <a:defRPr/>
            </a:pPr>
            <a:fld id="{E34F5DD5-F0DD-472B-927B-0D509B0DE8BA}" type="slidenum">
              <a:rPr lang="en-US"/>
              <a:pPr>
                <a:defRPr/>
              </a:pPr>
              <a:t>‹#›</a:t>
            </a:fld>
            <a:endParaRPr lang="en-US"/>
          </a:p>
        </p:txBody>
      </p:sp>
    </p:spTree>
    <p:extLst>
      <p:ext uri="{BB962C8B-B14F-4D97-AF65-F5344CB8AC3E}">
        <p14:creationId xmlns:p14="http://schemas.microsoft.com/office/powerpoint/2010/main" val="42270946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7F615826-47AD-466E-83EB-4FEB036BFB9E}" type="datetime1">
              <a:rPr lang="en-US"/>
              <a:pPr>
                <a:defRPr/>
              </a:pPr>
              <a:t>6/27/2014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POSOCO</a:t>
            </a:r>
          </a:p>
        </p:txBody>
      </p:sp>
      <p:sp>
        <p:nvSpPr>
          <p:cNvPr id="6" name="Rectangle 6"/>
          <p:cNvSpPr>
            <a:spLocks noGrp="1" noChangeArrowheads="1"/>
          </p:cNvSpPr>
          <p:nvPr>
            <p:ph type="sldNum" sz="quarter" idx="12"/>
          </p:nvPr>
        </p:nvSpPr>
        <p:spPr>
          <a:ln/>
        </p:spPr>
        <p:txBody>
          <a:bodyPr/>
          <a:lstStyle>
            <a:lvl1pPr>
              <a:defRPr/>
            </a:lvl1pPr>
          </a:lstStyle>
          <a:p>
            <a:pPr>
              <a:defRPr/>
            </a:pPr>
            <a:fld id="{86B62B72-C4A9-4AFD-9C4A-2CCC4DCC562B}" type="slidenum">
              <a:rPr lang="en-US"/>
              <a:pPr>
                <a:defRPr/>
              </a:pPr>
              <a:t>‹#›</a:t>
            </a:fld>
            <a:endParaRPr lang="en-US"/>
          </a:p>
        </p:txBody>
      </p:sp>
    </p:spTree>
    <p:extLst>
      <p:ext uri="{BB962C8B-B14F-4D97-AF65-F5344CB8AC3E}">
        <p14:creationId xmlns:p14="http://schemas.microsoft.com/office/powerpoint/2010/main" val="9094878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8313" y="1196975"/>
            <a:ext cx="4135437" cy="5184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56150" y="1196975"/>
            <a:ext cx="4137025" cy="5184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05869682-D0B6-406D-8193-DE5683E87267}" type="datetime1">
              <a:rPr lang="en-US"/>
              <a:pPr>
                <a:defRPr/>
              </a:pPr>
              <a:t>6/27/2014</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POSOCO</a:t>
            </a:r>
          </a:p>
        </p:txBody>
      </p:sp>
      <p:sp>
        <p:nvSpPr>
          <p:cNvPr id="7" name="Rectangle 6"/>
          <p:cNvSpPr>
            <a:spLocks noGrp="1" noChangeArrowheads="1"/>
          </p:cNvSpPr>
          <p:nvPr>
            <p:ph type="sldNum" sz="quarter" idx="12"/>
          </p:nvPr>
        </p:nvSpPr>
        <p:spPr>
          <a:ln/>
        </p:spPr>
        <p:txBody>
          <a:bodyPr/>
          <a:lstStyle>
            <a:lvl1pPr>
              <a:defRPr/>
            </a:lvl1pPr>
          </a:lstStyle>
          <a:p>
            <a:pPr>
              <a:defRPr/>
            </a:pPr>
            <a:fld id="{515CC50D-B3E8-43A9-8634-2C60D20E9771}" type="slidenum">
              <a:rPr lang="en-US"/>
              <a:pPr>
                <a:defRPr/>
              </a:pPr>
              <a:t>‹#›</a:t>
            </a:fld>
            <a:endParaRPr lang="en-US"/>
          </a:p>
        </p:txBody>
      </p:sp>
    </p:spTree>
    <p:extLst>
      <p:ext uri="{BB962C8B-B14F-4D97-AF65-F5344CB8AC3E}">
        <p14:creationId xmlns:p14="http://schemas.microsoft.com/office/powerpoint/2010/main" val="17664248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336C35A8-DF9C-4551-89C9-812C798656FE}" type="datetime1">
              <a:rPr lang="en-US"/>
              <a:pPr>
                <a:defRPr/>
              </a:pPr>
              <a:t>6/27/2014</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POSOCO</a:t>
            </a:r>
          </a:p>
        </p:txBody>
      </p:sp>
      <p:sp>
        <p:nvSpPr>
          <p:cNvPr id="9" name="Rectangle 6"/>
          <p:cNvSpPr>
            <a:spLocks noGrp="1" noChangeArrowheads="1"/>
          </p:cNvSpPr>
          <p:nvPr>
            <p:ph type="sldNum" sz="quarter" idx="12"/>
          </p:nvPr>
        </p:nvSpPr>
        <p:spPr>
          <a:ln/>
        </p:spPr>
        <p:txBody>
          <a:bodyPr/>
          <a:lstStyle>
            <a:lvl1pPr>
              <a:defRPr/>
            </a:lvl1pPr>
          </a:lstStyle>
          <a:p>
            <a:pPr>
              <a:defRPr/>
            </a:pPr>
            <a:fld id="{E1D4FDF1-1D27-4084-ABD3-4D47E418B756}" type="slidenum">
              <a:rPr lang="en-US"/>
              <a:pPr>
                <a:defRPr/>
              </a:pPr>
              <a:t>‹#›</a:t>
            </a:fld>
            <a:endParaRPr lang="en-US"/>
          </a:p>
        </p:txBody>
      </p:sp>
    </p:spTree>
    <p:extLst>
      <p:ext uri="{BB962C8B-B14F-4D97-AF65-F5344CB8AC3E}">
        <p14:creationId xmlns:p14="http://schemas.microsoft.com/office/powerpoint/2010/main" val="21004617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E6550903-AFE9-4CBC-9641-A7EBEB4B0E6F}" type="datetime1">
              <a:rPr lang="en-US"/>
              <a:pPr>
                <a:defRPr/>
              </a:pPr>
              <a:t>6/27/2014</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POSOCO</a:t>
            </a:r>
          </a:p>
        </p:txBody>
      </p:sp>
      <p:sp>
        <p:nvSpPr>
          <p:cNvPr id="5" name="Rectangle 6"/>
          <p:cNvSpPr>
            <a:spLocks noGrp="1" noChangeArrowheads="1"/>
          </p:cNvSpPr>
          <p:nvPr>
            <p:ph type="sldNum" sz="quarter" idx="12"/>
          </p:nvPr>
        </p:nvSpPr>
        <p:spPr>
          <a:ln/>
        </p:spPr>
        <p:txBody>
          <a:bodyPr/>
          <a:lstStyle>
            <a:lvl1pPr>
              <a:defRPr/>
            </a:lvl1pPr>
          </a:lstStyle>
          <a:p>
            <a:pPr>
              <a:defRPr/>
            </a:pPr>
            <a:fld id="{EE83C779-FF09-4F98-8798-BEB34C0CE7EE}" type="slidenum">
              <a:rPr lang="en-US"/>
              <a:pPr>
                <a:defRPr/>
              </a:pPr>
              <a:t>‹#›</a:t>
            </a:fld>
            <a:endParaRPr lang="en-US"/>
          </a:p>
        </p:txBody>
      </p:sp>
    </p:spTree>
    <p:extLst>
      <p:ext uri="{BB962C8B-B14F-4D97-AF65-F5344CB8AC3E}">
        <p14:creationId xmlns:p14="http://schemas.microsoft.com/office/powerpoint/2010/main" val="3715708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1EA902D2-4CDF-462F-877F-B1E9711584A6}" type="datetime1">
              <a:rPr lang="en-US"/>
              <a:pPr>
                <a:defRPr/>
              </a:pPr>
              <a:t>6/27/2014</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t>POSOCO</a:t>
            </a:r>
          </a:p>
        </p:txBody>
      </p:sp>
      <p:sp>
        <p:nvSpPr>
          <p:cNvPr id="4" name="Rectangle 6"/>
          <p:cNvSpPr>
            <a:spLocks noGrp="1" noChangeArrowheads="1"/>
          </p:cNvSpPr>
          <p:nvPr>
            <p:ph type="sldNum" sz="quarter" idx="12"/>
          </p:nvPr>
        </p:nvSpPr>
        <p:spPr>
          <a:ln/>
        </p:spPr>
        <p:txBody>
          <a:bodyPr/>
          <a:lstStyle>
            <a:lvl1pPr>
              <a:defRPr/>
            </a:lvl1pPr>
          </a:lstStyle>
          <a:p>
            <a:pPr>
              <a:defRPr/>
            </a:pPr>
            <a:fld id="{10205E7F-1C14-41DE-806D-3A63F324833A}" type="slidenum">
              <a:rPr lang="en-US"/>
              <a:pPr>
                <a:defRPr/>
              </a:pPr>
              <a:t>‹#›</a:t>
            </a:fld>
            <a:endParaRPr lang="en-US"/>
          </a:p>
        </p:txBody>
      </p:sp>
    </p:spTree>
    <p:extLst>
      <p:ext uri="{BB962C8B-B14F-4D97-AF65-F5344CB8AC3E}">
        <p14:creationId xmlns:p14="http://schemas.microsoft.com/office/powerpoint/2010/main" val="6642408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8F73EE55-B18D-4940-99CA-38E234092E74}" type="datetime1">
              <a:rPr lang="en-US"/>
              <a:pPr>
                <a:defRPr/>
              </a:pPr>
              <a:t>6/27/2014</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POSOCO</a:t>
            </a:r>
          </a:p>
        </p:txBody>
      </p:sp>
      <p:sp>
        <p:nvSpPr>
          <p:cNvPr id="7" name="Rectangle 6"/>
          <p:cNvSpPr>
            <a:spLocks noGrp="1" noChangeArrowheads="1"/>
          </p:cNvSpPr>
          <p:nvPr>
            <p:ph type="sldNum" sz="quarter" idx="12"/>
          </p:nvPr>
        </p:nvSpPr>
        <p:spPr>
          <a:ln/>
        </p:spPr>
        <p:txBody>
          <a:bodyPr/>
          <a:lstStyle>
            <a:lvl1pPr>
              <a:defRPr/>
            </a:lvl1pPr>
          </a:lstStyle>
          <a:p>
            <a:pPr>
              <a:defRPr/>
            </a:pPr>
            <a:fld id="{346F4DE0-0626-4B4F-B83C-BE163F5870BE}" type="slidenum">
              <a:rPr lang="en-US"/>
              <a:pPr>
                <a:defRPr/>
              </a:pPr>
              <a:t>‹#›</a:t>
            </a:fld>
            <a:endParaRPr lang="en-US"/>
          </a:p>
        </p:txBody>
      </p:sp>
    </p:spTree>
    <p:extLst>
      <p:ext uri="{BB962C8B-B14F-4D97-AF65-F5344CB8AC3E}">
        <p14:creationId xmlns:p14="http://schemas.microsoft.com/office/powerpoint/2010/main" val="393306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F752AC93-84F8-4EF9-A0CE-10DD7BE03062}" type="datetime1">
              <a:rPr lang="en-US"/>
              <a:pPr>
                <a:defRPr/>
              </a:pPr>
              <a:t>6/27/2014</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POSOCO</a:t>
            </a:r>
          </a:p>
        </p:txBody>
      </p:sp>
      <p:sp>
        <p:nvSpPr>
          <p:cNvPr id="7" name="Rectangle 6"/>
          <p:cNvSpPr>
            <a:spLocks noGrp="1" noChangeArrowheads="1"/>
          </p:cNvSpPr>
          <p:nvPr>
            <p:ph type="sldNum" sz="quarter" idx="12"/>
          </p:nvPr>
        </p:nvSpPr>
        <p:spPr>
          <a:ln/>
        </p:spPr>
        <p:txBody>
          <a:bodyPr/>
          <a:lstStyle>
            <a:lvl1pPr>
              <a:defRPr/>
            </a:lvl1pPr>
          </a:lstStyle>
          <a:p>
            <a:pPr>
              <a:defRPr/>
            </a:pPr>
            <a:fld id="{4393CE12-C3F7-4351-B7E8-DF0E3210FEE1}" type="slidenum">
              <a:rPr lang="en-US"/>
              <a:pPr>
                <a:defRPr/>
              </a:pPr>
              <a:t>‹#›</a:t>
            </a:fld>
            <a:endParaRPr lang="en-US"/>
          </a:p>
        </p:txBody>
      </p:sp>
    </p:spTree>
    <p:extLst>
      <p:ext uri="{BB962C8B-B14F-4D97-AF65-F5344CB8AC3E}">
        <p14:creationId xmlns:p14="http://schemas.microsoft.com/office/powerpoint/2010/main" val="29712117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68313" y="115888"/>
            <a:ext cx="8496300"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IN" altLang="en-US" smtClean="0"/>
              <a:t>Click to edit Master title style</a:t>
            </a:r>
          </a:p>
        </p:txBody>
      </p:sp>
      <p:sp>
        <p:nvSpPr>
          <p:cNvPr id="1027" name="Rectangle 3"/>
          <p:cNvSpPr>
            <a:spLocks noGrp="1" noChangeArrowheads="1"/>
          </p:cNvSpPr>
          <p:nvPr>
            <p:ph type="body" idx="1"/>
          </p:nvPr>
        </p:nvSpPr>
        <p:spPr bwMode="auto">
          <a:xfrm>
            <a:off x="468313" y="1196975"/>
            <a:ext cx="8424862"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IN" altLang="en-US" smtClean="0"/>
              <a:t>Click to edit Master text styles</a:t>
            </a:r>
          </a:p>
          <a:p>
            <a:pPr lvl="1"/>
            <a:r>
              <a:rPr lang="en-IN" altLang="en-US" smtClean="0"/>
              <a:t>Second level</a:t>
            </a:r>
          </a:p>
          <a:p>
            <a:pPr lvl="2"/>
            <a:r>
              <a:rPr lang="en-IN" altLang="en-US" smtClean="0"/>
              <a:t>Third level</a:t>
            </a:r>
          </a:p>
          <a:p>
            <a:pPr lvl="3"/>
            <a:r>
              <a:rPr lang="en-IN" altLang="en-US" smtClean="0"/>
              <a:t>Fourth level</a:t>
            </a:r>
          </a:p>
          <a:p>
            <a:pPr lvl="4"/>
            <a:r>
              <a:rPr lang="en-IN" altLang="en-US" smtClean="0"/>
              <a:t>Fifth level</a:t>
            </a:r>
          </a:p>
        </p:txBody>
      </p:sp>
      <p:sp>
        <p:nvSpPr>
          <p:cNvPr id="4100" name="Rectangle 4"/>
          <p:cNvSpPr>
            <a:spLocks noGrp="1" noChangeArrowheads="1"/>
          </p:cNvSpPr>
          <p:nvPr>
            <p:ph type="dt" sz="half" idx="2"/>
          </p:nvPr>
        </p:nvSpPr>
        <p:spPr bwMode="auto">
          <a:xfrm>
            <a:off x="468313" y="6524625"/>
            <a:ext cx="2133600" cy="2889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fontAlgn="auto" hangingPunct="0">
              <a:spcBef>
                <a:spcPts val="0"/>
              </a:spcBef>
              <a:spcAft>
                <a:spcPts val="0"/>
              </a:spcAft>
              <a:defRPr sz="1200">
                <a:latin typeface="+mj-lt"/>
                <a:cs typeface="+mn-cs"/>
              </a:defRPr>
            </a:lvl1pPr>
          </a:lstStyle>
          <a:p>
            <a:pPr>
              <a:defRPr/>
            </a:pPr>
            <a:fld id="{3CD2BA5A-6544-457D-A551-142F14D1D020}" type="datetime1">
              <a:rPr lang="en-US"/>
              <a:pPr>
                <a:defRPr/>
              </a:pPr>
              <a:t>6/27/2014</a:t>
            </a:fld>
            <a:endParaRPr lang="en-US"/>
          </a:p>
        </p:txBody>
      </p:sp>
      <p:sp>
        <p:nvSpPr>
          <p:cNvPr id="4101" name="Rectangle 5"/>
          <p:cNvSpPr>
            <a:spLocks noGrp="1" noChangeArrowheads="1"/>
          </p:cNvSpPr>
          <p:nvPr>
            <p:ph type="ftr" sz="quarter" idx="3"/>
          </p:nvPr>
        </p:nvSpPr>
        <p:spPr bwMode="auto">
          <a:xfrm>
            <a:off x="3132138" y="6524625"/>
            <a:ext cx="2895600" cy="3333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0" fontAlgn="auto" hangingPunct="0">
              <a:spcBef>
                <a:spcPts val="0"/>
              </a:spcBef>
              <a:spcAft>
                <a:spcPts val="0"/>
              </a:spcAft>
              <a:defRPr sz="1200" b="1">
                <a:latin typeface="+mj-lt"/>
                <a:cs typeface="+mn-cs"/>
              </a:defRPr>
            </a:lvl1pPr>
          </a:lstStyle>
          <a:p>
            <a:pPr>
              <a:defRPr/>
            </a:pPr>
            <a:r>
              <a:rPr lang="en-US"/>
              <a:t>POSOCO</a:t>
            </a:r>
          </a:p>
        </p:txBody>
      </p:sp>
      <p:sp>
        <p:nvSpPr>
          <p:cNvPr id="4102" name="Rectangle 6"/>
          <p:cNvSpPr>
            <a:spLocks noGrp="1" noChangeArrowheads="1"/>
          </p:cNvSpPr>
          <p:nvPr>
            <p:ph type="sldNum" sz="quarter" idx="4"/>
          </p:nvPr>
        </p:nvSpPr>
        <p:spPr bwMode="auto">
          <a:xfrm>
            <a:off x="6588125" y="6453188"/>
            <a:ext cx="2133600" cy="3603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fontAlgn="auto" hangingPunct="0">
              <a:spcBef>
                <a:spcPts val="0"/>
              </a:spcBef>
              <a:spcAft>
                <a:spcPts val="0"/>
              </a:spcAft>
              <a:defRPr sz="1200" b="1">
                <a:latin typeface="+mj-lt"/>
                <a:cs typeface="+mn-cs"/>
              </a:defRPr>
            </a:lvl1pPr>
          </a:lstStyle>
          <a:p>
            <a:pPr>
              <a:defRPr/>
            </a:pPr>
            <a:fld id="{945E2612-E448-4874-BE63-ED77A3B0A621}" type="slidenum">
              <a:rPr lang="en-US"/>
              <a:pPr>
                <a:defRPr/>
              </a:pPr>
              <a:t>‹#›</a:t>
            </a:fld>
            <a:endParaRPr lang="en-US"/>
          </a:p>
        </p:txBody>
      </p:sp>
      <p:sp>
        <p:nvSpPr>
          <p:cNvPr id="1031" name="Line 8"/>
          <p:cNvSpPr>
            <a:spLocks noChangeShapeType="1"/>
          </p:cNvSpPr>
          <p:nvPr/>
        </p:nvSpPr>
        <p:spPr bwMode="auto">
          <a:xfrm>
            <a:off x="468313" y="6453188"/>
            <a:ext cx="8496300" cy="0"/>
          </a:xfrm>
          <a:prstGeom prst="line">
            <a:avLst/>
          </a:prstGeom>
          <a:noFill/>
          <a:ln w="31750">
            <a:solidFill>
              <a:srgbClr val="FF99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2" name="Line 9"/>
          <p:cNvSpPr>
            <a:spLocks noChangeShapeType="1"/>
          </p:cNvSpPr>
          <p:nvPr/>
        </p:nvSpPr>
        <p:spPr bwMode="auto">
          <a:xfrm>
            <a:off x="468313" y="908050"/>
            <a:ext cx="8496300" cy="0"/>
          </a:xfrm>
          <a:prstGeom prst="line">
            <a:avLst/>
          </a:prstGeom>
          <a:noFill/>
          <a:ln w="31750">
            <a:solidFill>
              <a:srgbClr val="FF9900"/>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4236" r:id="rId1"/>
    <p:sldLayoutId id="2147484226" r:id="rId2"/>
    <p:sldLayoutId id="2147484227" r:id="rId3"/>
    <p:sldLayoutId id="2147484228" r:id="rId4"/>
    <p:sldLayoutId id="2147484229" r:id="rId5"/>
    <p:sldLayoutId id="2147484230" r:id="rId6"/>
    <p:sldLayoutId id="2147484231" r:id="rId7"/>
    <p:sldLayoutId id="2147484232" r:id="rId8"/>
    <p:sldLayoutId id="2147484233" r:id="rId9"/>
    <p:sldLayoutId id="2147484234" r:id="rId10"/>
    <p:sldLayoutId id="2147484235" r:id="rId11"/>
    <p:sldLayoutId id="2147484237" r:id="rId12"/>
    <p:sldLayoutId id="2147484238" r:id="rId13"/>
    <p:sldLayoutId id="2147484239" r:id="rId14"/>
  </p:sldLayoutIdLst>
  <p:timing>
    <p:tnLst>
      <p:par>
        <p:cTn id="1" dur="indefinite" restart="never" nodeType="tmRoot"/>
      </p:par>
    </p:tnLst>
  </p:timing>
  <p:hf hdr="0"/>
  <p:txStyles>
    <p:title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Garamond" pitchFamily="18" charset="0"/>
          <a:cs typeface="Arial" charset="0"/>
        </a:defRPr>
      </a:lvl2pPr>
      <a:lvl3pPr algn="l" rtl="0" eaLnBrk="0" fontAlgn="base" hangingPunct="0">
        <a:spcBef>
          <a:spcPct val="0"/>
        </a:spcBef>
        <a:spcAft>
          <a:spcPct val="0"/>
        </a:spcAft>
        <a:defRPr sz="3000" b="1">
          <a:solidFill>
            <a:schemeClr val="tx2"/>
          </a:solidFill>
          <a:latin typeface="Garamond" pitchFamily="18" charset="0"/>
          <a:cs typeface="Arial" charset="0"/>
        </a:defRPr>
      </a:lvl3pPr>
      <a:lvl4pPr algn="l" rtl="0" eaLnBrk="0" fontAlgn="base" hangingPunct="0">
        <a:spcBef>
          <a:spcPct val="0"/>
        </a:spcBef>
        <a:spcAft>
          <a:spcPct val="0"/>
        </a:spcAft>
        <a:defRPr sz="3000" b="1">
          <a:solidFill>
            <a:schemeClr val="tx2"/>
          </a:solidFill>
          <a:latin typeface="Garamond" pitchFamily="18" charset="0"/>
          <a:cs typeface="Arial" charset="0"/>
        </a:defRPr>
      </a:lvl4pPr>
      <a:lvl5pPr algn="l" rtl="0" eaLnBrk="0" fontAlgn="base" hangingPunct="0">
        <a:spcBef>
          <a:spcPct val="0"/>
        </a:spcBef>
        <a:spcAft>
          <a:spcPct val="0"/>
        </a:spcAft>
        <a:defRPr sz="3000" b="1">
          <a:solidFill>
            <a:schemeClr val="tx2"/>
          </a:solidFill>
          <a:latin typeface="Garamond" pitchFamily="18" charset="0"/>
          <a:cs typeface="Arial" charset="0"/>
        </a:defRPr>
      </a:lvl5pPr>
      <a:lvl6pPr marL="457200" algn="l" rtl="0" fontAlgn="base">
        <a:spcBef>
          <a:spcPct val="0"/>
        </a:spcBef>
        <a:spcAft>
          <a:spcPct val="0"/>
        </a:spcAft>
        <a:defRPr sz="3000" b="1">
          <a:solidFill>
            <a:schemeClr val="tx2"/>
          </a:solidFill>
          <a:latin typeface="Garamond" pitchFamily="18" charset="0"/>
          <a:cs typeface="Arial" charset="0"/>
        </a:defRPr>
      </a:lvl6pPr>
      <a:lvl7pPr marL="914400" algn="l" rtl="0" fontAlgn="base">
        <a:spcBef>
          <a:spcPct val="0"/>
        </a:spcBef>
        <a:spcAft>
          <a:spcPct val="0"/>
        </a:spcAft>
        <a:defRPr sz="3000" b="1">
          <a:solidFill>
            <a:schemeClr val="tx2"/>
          </a:solidFill>
          <a:latin typeface="Garamond" pitchFamily="18" charset="0"/>
          <a:cs typeface="Arial" charset="0"/>
        </a:defRPr>
      </a:lvl7pPr>
      <a:lvl8pPr marL="1371600" algn="l" rtl="0" fontAlgn="base">
        <a:spcBef>
          <a:spcPct val="0"/>
        </a:spcBef>
        <a:spcAft>
          <a:spcPct val="0"/>
        </a:spcAft>
        <a:defRPr sz="3000" b="1">
          <a:solidFill>
            <a:schemeClr val="tx2"/>
          </a:solidFill>
          <a:latin typeface="Garamond" pitchFamily="18" charset="0"/>
          <a:cs typeface="Arial" charset="0"/>
        </a:defRPr>
      </a:lvl8pPr>
      <a:lvl9pPr marL="1828800" algn="l" rtl="0" fontAlgn="base">
        <a:spcBef>
          <a:spcPct val="0"/>
        </a:spcBef>
        <a:spcAft>
          <a:spcPct val="0"/>
        </a:spcAft>
        <a:defRPr sz="3000" b="1">
          <a:solidFill>
            <a:schemeClr val="tx2"/>
          </a:solidFill>
          <a:latin typeface="Garamond" pitchFamily="18" charset="0"/>
          <a:cs typeface="Arial" charset="0"/>
        </a:defRPr>
      </a:lvl9pPr>
    </p:titleStyle>
    <p:bodyStyle>
      <a:lvl1pPr marL="342900" indent="-342900" algn="l" rtl="0" eaLnBrk="0" fontAlgn="base" hangingPunct="0">
        <a:spcBef>
          <a:spcPct val="20000"/>
        </a:spcBef>
        <a:spcAft>
          <a:spcPct val="0"/>
        </a:spcAft>
        <a:buClr>
          <a:srgbClr val="CC3300"/>
        </a:buClr>
        <a:buSzPct val="85000"/>
        <a:buFont typeface="Wingdings" pitchFamily="2" charset="2"/>
        <a:buChar char="n"/>
        <a:defRPr sz="3200" b="1">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75000"/>
        <a:buFont typeface="Wingdings" pitchFamily="2" charset="2"/>
        <a:buChar char="q"/>
        <a:defRPr sz="1600">
          <a:solidFill>
            <a:schemeClr val="tx1"/>
          </a:solidFill>
          <a:latin typeface="+mn-lt"/>
          <a:cs typeface="+mn-cs"/>
        </a:defRPr>
      </a:lvl2pPr>
      <a:lvl3pPr marL="1022350" indent="-350838" algn="l" rtl="0" eaLnBrk="0" fontAlgn="base" hangingPunct="0">
        <a:spcBef>
          <a:spcPct val="20000"/>
        </a:spcBef>
        <a:spcAft>
          <a:spcPct val="0"/>
        </a:spcAft>
        <a:buClr>
          <a:schemeClr val="accent1"/>
        </a:buClr>
        <a:buSzPct val="75000"/>
        <a:buFont typeface="Wingdings" pitchFamily="2" charset="2"/>
        <a:buChar char="Ø"/>
        <a:defRPr sz="1400">
          <a:solidFill>
            <a:schemeClr val="tx1"/>
          </a:solidFill>
          <a:latin typeface="+mn-lt"/>
          <a:cs typeface="+mn-cs"/>
        </a:defRPr>
      </a:lvl3pPr>
      <a:lvl4pPr marL="1339850" indent="-315913" algn="l" rtl="0" eaLnBrk="0" fontAlgn="base" hangingPunct="0">
        <a:spcBef>
          <a:spcPct val="20000"/>
        </a:spcBef>
        <a:spcAft>
          <a:spcPct val="0"/>
        </a:spcAft>
        <a:buClr>
          <a:schemeClr val="accent2"/>
        </a:buClr>
        <a:buSzPct val="90000"/>
        <a:buFont typeface="Wingdings" pitchFamily="2" charset="2"/>
        <a:buChar char="§"/>
        <a:defRPr sz="2000">
          <a:solidFill>
            <a:schemeClr val="tx1"/>
          </a:solidFill>
          <a:latin typeface="+mn-lt"/>
          <a:cs typeface="+mn-cs"/>
        </a:defRPr>
      </a:lvl4pPr>
      <a:lvl5pPr marL="1681163" indent="-339725" algn="l" rtl="0" eaLnBrk="0" fontAlgn="base" hangingPunct="0">
        <a:spcBef>
          <a:spcPct val="20000"/>
        </a:spcBef>
        <a:spcAft>
          <a:spcPct val="0"/>
        </a:spcAft>
        <a:buClr>
          <a:schemeClr val="accent1"/>
        </a:buClr>
        <a:buSzPct val="75000"/>
        <a:buChar char="o"/>
        <a:defRPr sz="2000">
          <a:solidFill>
            <a:schemeClr val="tx1"/>
          </a:solidFill>
          <a:latin typeface="+mn-lt"/>
          <a:cs typeface="+mn-cs"/>
        </a:defRPr>
      </a:lvl5pPr>
      <a:lvl6pPr marL="2138363" indent="-339725" algn="l" rtl="0" fontAlgn="base">
        <a:spcBef>
          <a:spcPct val="20000"/>
        </a:spcBef>
        <a:spcAft>
          <a:spcPct val="0"/>
        </a:spcAft>
        <a:buClr>
          <a:schemeClr val="accent1"/>
        </a:buClr>
        <a:buSzPct val="75000"/>
        <a:buChar char="o"/>
        <a:defRPr>
          <a:solidFill>
            <a:schemeClr val="tx1"/>
          </a:solidFill>
          <a:latin typeface="+mn-lt"/>
          <a:cs typeface="+mn-cs"/>
        </a:defRPr>
      </a:lvl6pPr>
      <a:lvl7pPr marL="2595563" indent="-339725" algn="l" rtl="0" fontAlgn="base">
        <a:spcBef>
          <a:spcPct val="20000"/>
        </a:spcBef>
        <a:spcAft>
          <a:spcPct val="0"/>
        </a:spcAft>
        <a:buClr>
          <a:schemeClr val="accent1"/>
        </a:buClr>
        <a:buSzPct val="75000"/>
        <a:buChar char="o"/>
        <a:defRPr>
          <a:solidFill>
            <a:schemeClr val="tx1"/>
          </a:solidFill>
          <a:latin typeface="+mn-lt"/>
          <a:cs typeface="+mn-cs"/>
        </a:defRPr>
      </a:lvl7pPr>
      <a:lvl8pPr marL="3052763" indent="-339725" algn="l" rtl="0" fontAlgn="base">
        <a:spcBef>
          <a:spcPct val="20000"/>
        </a:spcBef>
        <a:spcAft>
          <a:spcPct val="0"/>
        </a:spcAft>
        <a:buClr>
          <a:schemeClr val="accent1"/>
        </a:buClr>
        <a:buSzPct val="75000"/>
        <a:buChar char="o"/>
        <a:defRPr>
          <a:solidFill>
            <a:schemeClr val="tx1"/>
          </a:solidFill>
          <a:latin typeface="+mn-lt"/>
          <a:cs typeface="+mn-cs"/>
        </a:defRPr>
      </a:lvl8pPr>
      <a:lvl9pPr marL="3509963" indent="-339725" algn="l" rtl="0" fontAlgn="base">
        <a:spcBef>
          <a:spcPct val="20000"/>
        </a:spcBef>
        <a:spcAft>
          <a:spcPct val="0"/>
        </a:spcAft>
        <a:buClr>
          <a:schemeClr val="accent1"/>
        </a:buClr>
        <a:buSzPct val="75000"/>
        <a:buChar char="o"/>
        <a:defRPr>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7.wmf"/><Relationship Id="rId5" Type="http://schemas.openxmlformats.org/officeDocument/2006/relationships/oleObject" Target="../embeddings/oleObject1.bin"/><Relationship Id="rId4" Type="http://schemas.openxmlformats.org/officeDocument/2006/relationships/hyperlink" Target="../Presentations/MOSP%20visit%2015-May-08/BIMSTEC/Documents%20and%20Settings/kumar/My%20Documents/My%20Pictures/NATIONAL%20GRID.wmf"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image" Target="../media/image22.jpeg"/><Relationship Id="rId5" Type="http://schemas.openxmlformats.org/officeDocument/2006/relationships/image" Target="../media/image20.wmf"/><Relationship Id="rId4" Type="http://schemas.openxmlformats.org/officeDocument/2006/relationships/oleObject" Target="../embeddings/oleObject2.bin"/></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36.png"/></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6.xml"/><Relationship Id="rId1" Type="http://schemas.openxmlformats.org/officeDocument/2006/relationships/vmlDrawing" Target="../drawings/vmlDrawing5.vml"/><Relationship Id="rId4" Type="http://schemas.openxmlformats.org/officeDocument/2006/relationships/image" Target="../media/image3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40.jpeg"/><Relationship Id="rId4" Type="http://schemas.openxmlformats.org/officeDocument/2006/relationships/image" Target="../media/image39.jpeg"/></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6.xml"/><Relationship Id="rId5" Type="http://schemas.openxmlformats.org/officeDocument/2006/relationships/image" Target="../media/image44.png"/><Relationship Id="rId4" Type="http://schemas.openxmlformats.org/officeDocument/2006/relationships/image" Target="../media/image43.png"/></Relationships>
</file>

<file path=ppt/slides/_rels/slide6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Title 1"/>
          <p:cNvSpPr>
            <a:spLocks noGrp="1"/>
          </p:cNvSpPr>
          <p:nvPr>
            <p:ph type="ctrTitle"/>
          </p:nvPr>
        </p:nvSpPr>
        <p:spPr/>
        <p:txBody>
          <a:bodyPr/>
          <a:lstStyle/>
          <a:p>
            <a:pPr algn="ctr"/>
            <a:r>
              <a:rPr lang="en-US" altLang="en-US" sz="4000" smtClean="0"/>
              <a:t>Grid Operation </a:t>
            </a:r>
            <a:br>
              <a:rPr lang="en-US" altLang="en-US" sz="4000" smtClean="0"/>
            </a:br>
            <a:r>
              <a:rPr lang="en-US" altLang="en-US" sz="4000" smtClean="0"/>
              <a:t>Key Issues and Challenges</a:t>
            </a:r>
            <a:br>
              <a:rPr lang="en-US" altLang="en-US" sz="4000" smtClean="0"/>
            </a:br>
            <a:r>
              <a:rPr lang="en-US" altLang="en-US" sz="4000" smtClean="0"/>
              <a:t/>
            </a:r>
            <a:br>
              <a:rPr lang="en-US" altLang="en-US" sz="4000" smtClean="0"/>
            </a:br>
            <a:endParaRPr lang="en-US" altLang="en-US" smtClean="0"/>
          </a:p>
        </p:txBody>
      </p:sp>
      <p:sp>
        <p:nvSpPr>
          <p:cNvPr id="6147" name="Subtitle 2"/>
          <p:cNvSpPr>
            <a:spLocks noGrp="1"/>
          </p:cNvSpPr>
          <p:nvPr>
            <p:ph type="subTitle" idx="1"/>
          </p:nvPr>
        </p:nvSpPr>
        <p:spPr/>
        <p:txBody>
          <a:bodyPr/>
          <a:lstStyle/>
          <a:p>
            <a:r>
              <a:rPr lang="en-US" altLang="en-US" sz="2600" smtClean="0">
                <a:solidFill>
                  <a:srgbClr val="C00000"/>
                </a:solidFill>
              </a:rPr>
              <a:t>U K Verma</a:t>
            </a:r>
          </a:p>
          <a:p>
            <a:r>
              <a:rPr lang="en-US" altLang="en-US" sz="2600" smtClean="0">
                <a:solidFill>
                  <a:srgbClr val="C00000"/>
                </a:solidFill>
              </a:rPr>
              <a:t>GM,  ERLDC-POSOCO</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2" name="Group 2"/>
          <p:cNvGrpSpPr>
            <a:grpSpLocks/>
          </p:cNvGrpSpPr>
          <p:nvPr/>
        </p:nvGrpSpPr>
        <p:grpSpPr bwMode="auto">
          <a:xfrm>
            <a:off x="76200" y="4056063"/>
            <a:ext cx="1676400" cy="2376487"/>
            <a:chOff x="192" y="2140"/>
            <a:chExt cx="1660" cy="1844"/>
          </a:xfrm>
        </p:grpSpPr>
        <p:sp>
          <p:nvSpPr>
            <p:cNvPr id="15404" name="Freeform 3"/>
            <p:cNvSpPr>
              <a:spLocks/>
            </p:cNvSpPr>
            <p:nvPr/>
          </p:nvSpPr>
          <p:spPr bwMode="auto">
            <a:xfrm>
              <a:off x="905" y="2718"/>
              <a:ext cx="570" cy="645"/>
            </a:xfrm>
            <a:custGeom>
              <a:avLst/>
              <a:gdLst>
                <a:gd name="T0" fmla="*/ 1 w 943"/>
                <a:gd name="T1" fmla="*/ 1 h 1266"/>
                <a:gd name="T2" fmla="*/ 1 w 943"/>
                <a:gd name="T3" fmla="*/ 1 h 1266"/>
                <a:gd name="T4" fmla="*/ 1 w 943"/>
                <a:gd name="T5" fmla="*/ 1 h 1266"/>
                <a:gd name="T6" fmla="*/ 1 w 943"/>
                <a:gd name="T7" fmla="*/ 1 h 1266"/>
                <a:gd name="T8" fmla="*/ 1 w 943"/>
                <a:gd name="T9" fmla="*/ 1 h 1266"/>
                <a:gd name="T10" fmla="*/ 1 w 943"/>
                <a:gd name="T11" fmla="*/ 1 h 1266"/>
                <a:gd name="T12" fmla="*/ 1 w 943"/>
                <a:gd name="T13" fmla="*/ 1 h 1266"/>
                <a:gd name="T14" fmla="*/ 1 w 943"/>
                <a:gd name="T15" fmla="*/ 1 h 1266"/>
                <a:gd name="T16" fmla="*/ 1 w 943"/>
                <a:gd name="T17" fmla="*/ 1 h 1266"/>
                <a:gd name="T18" fmla="*/ 1 w 943"/>
                <a:gd name="T19" fmla="*/ 1 h 1266"/>
                <a:gd name="T20" fmla="*/ 1 w 943"/>
                <a:gd name="T21" fmla="*/ 1 h 1266"/>
                <a:gd name="T22" fmla="*/ 1 w 943"/>
                <a:gd name="T23" fmla="*/ 1 h 1266"/>
                <a:gd name="T24" fmla="*/ 1 w 943"/>
                <a:gd name="T25" fmla="*/ 1 h 1266"/>
                <a:gd name="T26" fmla="*/ 1 w 943"/>
                <a:gd name="T27" fmla="*/ 1 h 1266"/>
                <a:gd name="T28" fmla="*/ 1 w 943"/>
                <a:gd name="T29" fmla="*/ 1 h 1266"/>
                <a:gd name="T30" fmla="*/ 1 w 943"/>
                <a:gd name="T31" fmla="*/ 1 h 1266"/>
                <a:gd name="T32" fmla="*/ 1 w 943"/>
                <a:gd name="T33" fmla="*/ 1 h 1266"/>
                <a:gd name="T34" fmla="*/ 1 w 943"/>
                <a:gd name="T35" fmla="*/ 1 h 1266"/>
                <a:gd name="T36" fmla="*/ 1 w 943"/>
                <a:gd name="T37" fmla="*/ 1 h 1266"/>
                <a:gd name="T38" fmla="*/ 1 w 943"/>
                <a:gd name="T39" fmla="*/ 1 h 1266"/>
                <a:gd name="T40" fmla="*/ 1 w 943"/>
                <a:gd name="T41" fmla="*/ 1 h 1266"/>
                <a:gd name="T42" fmla="*/ 1 w 943"/>
                <a:gd name="T43" fmla="*/ 1 h 1266"/>
                <a:gd name="T44" fmla="*/ 1 w 943"/>
                <a:gd name="T45" fmla="*/ 1 h 1266"/>
                <a:gd name="T46" fmla="*/ 1 w 943"/>
                <a:gd name="T47" fmla="*/ 1 h 1266"/>
                <a:gd name="T48" fmla="*/ 1 w 943"/>
                <a:gd name="T49" fmla="*/ 1 h 1266"/>
                <a:gd name="T50" fmla="*/ 1 w 943"/>
                <a:gd name="T51" fmla="*/ 1 h 1266"/>
                <a:gd name="T52" fmla="*/ 1 w 943"/>
                <a:gd name="T53" fmla="*/ 1 h 1266"/>
                <a:gd name="T54" fmla="*/ 1 w 943"/>
                <a:gd name="T55" fmla="*/ 1 h 1266"/>
                <a:gd name="T56" fmla="*/ 1 w 943"/>
                <a:gd name="T57" fmla="*/ 1 h 1266"/>
                <a:gd name="T58" fmla="*/ 1 w 943"/>
                <a:gd name="T59" fmla="*/ 1 h 1266"/>
                <a:gd name="T60" fmla="*/ 1 w 943"/>
                <a:gd name="T61" fmla="*/ 1 h 1266"/>
                <a:gd name="T62" fmla="*/ 1 w 943"/>
                <a:gd name="T63" fmla="*/ 1 h 1266"/>
                <a:gd name="T64" fmla="*/ 1 w 943"/>
                <a:gd name="T65" fmla="*/ 1 h 1266"/>
                <a:gd name="T66" fmla="*/ 1 w 943"/>
                <a:gd name="T67" fmla="*/ 1 h 1266"/>
                <a:gd name="T68" fmla="*/ 1 w 943"/>
                <a:gd name="T69" fmla="*/ 1 h 1266"/>
                <a:gd name="T70" fmla="*/ 1 w 943"/>
                <a:gd name="T71" fmla="*/ 1 h 1266"/>
                <a:gd name="T72" fmla="*/ 1 w 943"/>
                <a:gd name="T73" fmla="*/ 1 h 1266"/>
                <a:gd name="T74" fmla="*/ 1 w 943"/>
                <a:gd name="T75" fmla="*/ 1 h 1266"/>
                <a:gd name="T76" fmla="*/ 1 w 943"/>
                <a:gd name="T77" fmla="*/ 1 h 1266"/>
                <a:gd name="T78" fmla="*/ 1 w 943"/>
                <a:gd name="T79" fmla="*/ 1 h 1266"/>
                <a:gd name="T80" fmla="*/ 1 w 943"/>
                <a:gd name="T81" fmla="*/ 1 h 1266"/>
                <a:gd name="T82" fmla="*/ 1 w 943"/>
                <a:gd name="T83" fmla="*/ 1 h 1266"/>
                <a:gd name="T84" fmla="*/ 1 w 943"/>
                <a:gd name="T85" fmla="*/ 1 h 1266"/>
                <a:gd name="T86" fmla="*/ 1 w 943"/>
                <a:gd name="T87" fmla="*/ 1 h 126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43"/>
                <a:gd name="T133" fmla="*/ 0 h 1266"/>
                <a:gd name="T134" fmla="*/ 943 w 943"/>
                <a:gd name="T135" fmla="*/ 1266 h 126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43" h="1266">
                  <a:moveTo>
                    <a:pt x="289" y="102"/>
                  </a:moveTo>
                  <a:cubicBezTo>
                    <a:pt x="327" y="77"/>
                    <a:pt x="343" y="84"/>
                    <a:pt x="379" y="108"/>
                  </a:cubicBezTo>
                  <a:cubicBezTo>
                    <a:pt x="391" y="143"/>
                    <a:pt x="405" y="152"/>
                    <a:pt x="439" y="162"/>
                  </a:cubicBezTo>
                  <a:cubicBezTo>
                    <a:pt x="451" y="166"/>
                    <a:pt x="475" y="174"/>
                    <a:pt x="475" y="174"/>
                  </a:cubicBezTo>
                  <a:cubicBezTo>
                    <a:pt x="481" y="172"/>
                    <a:pt x="487" y="166"/>
                    <a:pt x="493" y="168"/>
                  </a:cubicBezTo>
                  <a:cubicBezTo>
                    <a:pt x="531" y="181"/>
                    <a:pt x="517" y="194"/>
                    <a:pt x="547" y="198"/>
                  </a:cubicBezTo>
                  <a:cubicBezTo>
                    <a:pt x="571" y="201"/>
                    <a:pt x="595" y="202"/>
                    <a:pt x="619" y="204"/>
                  </a:cubicBezTo>
                  <a:cubicBezTo>
                    <a:pt x="625" y="202"/>
                    <a:pt x="631" y="197"/>
                    <a:pt x="637" y="198"/>
                  </a:cubicBezTo>
                  <a:cubicBezTo>
                    <a:pt x="650" y="199"/>
                    <a:pt x="673" y="210"/>
                    <a:pt x="673" y="210"/>
                  </a:cubicBezTo>
                  <a:cubicBezTo>
                    <a:pt x="701" y="201"/>
                    <a:pt x="723" y="213"/>
                    <a:pt x="751" y="204"/>
                  </a:cubicBezTo>
                  <a:cubicBezTo>
                    <a:pt x="774" y="181"/>
                    <a:pt x="773" y="192"/>
                    <a:pt x="763" y="156"/>
                  </a:cubicBezTo>
                  <a:cubicBezTo>
                    <a:pt x="760" y="144"/>
                    <a:pt x="751" y="120"/>
                    <a:pt x="751" y="120"/>
                  </a:cubicBezTo>
                  <a:cubicBezTo>
                    <a:pt x="768" y="69"/>
                    <a:pt x="759" y="19"/>
                    <a:pt x="817" y="0"/>
                  </a:cubicBezTo>
                  <a:cubicBezTo>
                    <a:pt x="848" y="10"/>
                    <a:pt x="843" y="28"/>
                    <a:pt x="835" y="60"/>
                  </a:cubicBezTo>
                  <a:cubicBezTo>
                    <a:pt x="832" y="72"/>
                    <a:pt x="823" y="96"/>
                    <a:pt x="823" y="96"/>
                  </a:cubicBezTo>
                  <a:cubicBezTo>
                    <a:pt x="831" y="119"/>
                    <a:pt x="835" y="131"/>
                    <a:pt x="859" y="138"/>
                  </a:cubicBezTo>
                  <a:cubicBezTo>
                    <a:pt x="875" y="142"/>
                    <a:pt x="907" y="150"/>
                    <a:pt x="907" y="150"/>
                  </a:cubicBezTo>
                  <a:cubicBezTo>
                    <a:pt x="928" y="164"/>
                    <a:pt x="935" y="174"/>
                    <a:pt x="943" y="198"/>
                  </a:cubicBezTo>
                  <a:cubicBezTo>
                    <a:pt x="937" y="229"/>
                    <a:pt x="939" y="241"/>
                    <a:pt x="913" y="258"/>
                  </a:cubicBezTo>
                  <a:cubicBezTo>
                    <a:pt x="889" y="250"/>
                    <a:pt x="885" y="240"/>
                    <a:pt x="877" y="216"/>
                  </a:cubicBezTo>
                  <a:cubicBezTo>
                    <a:pt x="845" y="227"/>
                    <a:pt x="867" y="235"/>
                    <a:pt x="835" y="246"/>
                  </a:cubicBezTo>
                  <a:cubicBezTo>
                    <a:pt x="831" y="240"/>
                    <a:pt x="826" y="234"/>
                    <a:pt x="823" y="228"/>
                  </a:cubicBezTo>
                  <a:cubicBezTo>
                    <a:pt x="820" y="222"/>
                    <a:pt x="823" y="210"/>
                    <a:pt x="817" y="210"/>
                  </a:cubicBezTo>
                  <a:cubicBezTo>
                    <a:pt x="810" y="210"/>
                    <a:pt x="811" y="223"/>
                    <a:pt x="805" y="228"/>
                  </a:cubicBezTo>
                  <a:cubicBezTo>
                    <a:pt x="800" y="232"/>
                    <a:pt x="793" y="232"/>
                    <a:pt x="787" y="234"/>
                  </a:cubicBezTo>
                  <a:cubicBezTo>
                    <a:pt x="778" y="260"/>
                    <a:pt x="776" y="278"/>
                    <a:pt x="805" y="288"/>
                  </a:cubicBezTo>
                  <a:cubicBezTo>
                    <a:pt x="822" y="314"/>
                    <a:pt x="843" y="323"/>
                    <a:pt x="853" y="354"/>
                  </a:cubicBezTo>
                  <a:cubicBezTo>
                    <a:pt x="822" y="364"/>
                    <a:pt x="826" y="372"/>
                    <a:pt x="805" y="390"/>
                  </a:cubicBezTo>
                  <a:cubicBezTo>
                    <a:pt x="794" y="399"/>
                    <a:pt x="769" y="414"/>
                    <a:pt x="769" y="414"/>
                  </a:cubicBezTo>
                  <a:cubicBezTo>
                    <a:pt x="779" y="453"/>
                    <a:pt x="766" y="429"/>
                    <a:pt x="793" y="444"/>
                  </a:cubicBezTo>
                  <a:cubicBezTo>
                    <a:pt x="806" y="451"/>
                    <a:pt x="829" y="468"/>
                    <a:pt x="829" y="468"/>
                  </a:cubicBezTo>
                  <a:cubicBezTo>
                    <a:pt x="833" y="480"/>
                    <a:pt x="845" y="492"/>
                    <a:pt x="841" y="504"/>
                  </a:cubicBezTo>
                  <a:cubicBezTo>
                    <a:pt x="837" y="516"/>
                    <a:pt x="829" y="540"/>
                    <a:pt x="829" y="540"/>
                  </a:cubicBezTo>
                  <a:cubicBezTo>
                    <a:pt x="843" y="583"/>
                    <a:pt x="834" y="565"/>
                    <a:pt x="853" y="594"/>
                  </a:cubicBezTo>
                  <a:cubicBezTo>
                    <a:pt x="855" y="604"/>
                    <a:pt x="856" y="614"/>
                    <a:pt x="859" y="624"/>
                  </a:cubicBezTo>
                  <a:cubicBezTo>
                    <a:pt x="862" y="636"/>
                    <a:pt x="871" y="660"/>
                    <a:pt x="871" y="660"/>
                  </a:cubicBezTo>
                  <a:cubicBezTo>
                    <a:pt x="876" y="714"/>
                    <a:pt x="887" y="744"/>
                    <a:pt x="877" y="798"/>
                  </a:cubicBezTo>
                  <a:cubicBezTo>
                    <a:pt x="875" y="810"/>
                    <a:pt x="865" y="834"/>
                    <a:pt x="865" y="834"/>
                  </a:cubicBezTo>
                  <a:cubicBezTo>
                    <a:pt x="858" y="829"/>
                    <a:pt x="840" y="815"/>
                    <a:pt x="829" y="816"/>
                  </a:cubicBezTo>
                  <a:cubicBezTo>
                    <a:pt x="816" y="817"/>
                    <a:pt x="793" y="828"/>
                    <a:pt x="793" y="828"/>
                  </a:cubicBezTo>
                  <a:cubicBezTo>
                    <a:pt x="768" y="791"/>
                    <a:pt x="807" y="782"/>
                    <a:pt x="769" y="756"/>
                  </a:cubicBezTo>
                  <a:cubicBezTo>
                    <a:pt x="756" y="796"/>
                    <a:pt x="739" y="812"/>
                    <a:pt x="703" y="828"/>
                  </a:cubicBezTo>
                  <a:cubicBezTo>
                    <a:pt x="691" y="833"/>
                    <a:pt x="667" y="840"/>
                    <a:pt x="667" y="840"/>
                  </a:cubicBezTo>
                  <a:cubicBezTo>
                    <a:pt x="648" y="869"/>
                    <a:pt x="657" y="851"/>
                    <a:pt x="643" y="894"/>
                  </a:cubicBezTo>
                  <a:cubicBezTo>
                    <a:pt x="641" y="900"/>
                    <a:pt x="637" y="912"/>
                    <a:pt x="637" y="912"/>
                  </a:cubicBezTo>
                  <a:cubicBezTo>
                    <a:pt x="648" y="944"/>
                    <a:pt x="638" y="961"/>
                    <a:pt x="613" y="978"/>
                  </a:cubicBezTo>
                  <a:cubicBezTo>
                    <a:pt x="599" y="1000"/>
                    <a:pt x="586" y="1000"/>
                    <a:pt x="565" y="1014"/>
                  </a:cubicBezTo>
                  <a:cubicBezTo>
                    <a:pt x="563" y="1020"/>
                    <a:pt x="564" y="1028"/>
                    <a:pt x="559" y="1032"/>
                  </a:cubicBezTo>
                  <a:cubicBezTo>
                    <a:pt x="541" y="1045"/>
                    <a:pt x="502" y="1049"/>
                    <a:pt x="481" y="1056"/>
                  </a:cubicBezTo>
                  <a:cubicBezTo>
                    <a:pt x="481" y="1056"/>
                    <a:pt x="515" y="1018"/>
                    <a:pt x="475" y="1026"/>
                  </a:cubicBezTo>
                  <a:cubicBezTo>
                    <a:pt x="465" y="1028"/>
                    <a:pt x="460" y="1056"/>
                    <a:pt x="457" y="1062"/>
                  </a:cubicBezTo>
                  <a:cubicBezTo>
                    <a:pt x="447" y="1082"/>
                    <a:pt x="445" y="1080"/>
                    <a:pt x="427" y="1092"/>
                  </a:cubicBezTo>
                  <a:cubicBezTo>
                    <a:pt x="413" y="1113"/>
                    <a:pt x="403" y="1120"/>
                    <a:pt x="379" y="1128"/>
                  </a:cubicBezTo>
                  <a:cubicBezTo>
                    <a:pt x="352" y="1169"/>
                    <a:pt x="341" y="1150"/>
                    <a:pt x="313" y="1122"/>
                  </a:cubicBezTo>
                  <a:cubicBezTo>
                    <a:pt x="297" y="1124"/>
                    <a:pt x="281" y="1124"/>
                    <a:pt x="265" y="1128"/>
                  </a:cubicBezTo>
                  <a:cubicBezTo>
                    <a:pt x="245" y="1133"/>
                    <a:pt x="234" y="1159"/>
                    <a:pt x="217" y="1170"/>
                  </a:cubicBezTo>
                  <a:cubicBezTo>
                    <a:pt x="215" y="1182"/>
                    <a:pt x="216" y="1212"/>
                    <a:pt x="193" y="1212"/>
                  </a:cubicBezTo>
                  <a:cubicBezTo>
                    <a:pt x="180" y="1212"/>
                    <a:pt x="157" y="1200"/>
                    <a:pt x="157" y="1200"/>
                  </a:cubicBezTo>
                  <a:cubicBezTo>
                    <a:pt x="153" y="1206"/>
                    <a:pt x="148" y="1211"/>
                    <a:pt x="145" y="1218"/>
                  </a:cubicBezTo>
                  <a:cubicBezTo>
                    <a:pt x="142" y="1226"/>
                    <a:pt x="145" y="1237"/>
                    <a:pt x="139" y="1242"/>
                  </a:cubicBezTo>
                  <a:cubicBezTo>
                    <a:pt x="124" y="1255"/>
                    <a:pt x="101" y="1255"/>
                    <a:pt x="85" y="1266"/>
                  </a:cubicBezTo>
                  <a:cubicBezTo>
                    <a:pt x="15" y="1259"/>
                    <a:pt x="0" y="1260"/>
                    <a:pt x="61" y="1230"/>
                  </a:cubicBezTo>
                  <a:cubicBezTo>
                    <a:pt x="79" y="1203"/>
                    <a:pt x="96" y="1170"/>
                    <a:pt x="109" y="1140"/>
                  </a:cubicBezTo>
                  <a:cubicBezTo>
                    <a:pt x="114" y="1128"/>
                    <a:pt x="121" y="1104"/>
                    <a:pt x="121" y="1104"/>
                  </a:cubicBezTo>
                  <a:cubicBezTo>
                    <a:pt x="107" y="1063"/>
                    <a:pt x="123" y="1113"/>
                    <a:pt x="109" y="1044"/>
                  </a:cubicBezTo>
                  <a:cubicBezTo>
                    <a:pt x="108" y="1038"/>
                    <a:pt x="106" y="1032"/>
                    <a:pt x="103" y="1026"/>
                  </a:cubicBezTo>
                  <a:cubicBezTo>
                    <a:pt x="100" y="1020"/>
                    <a:pt x="84" y="1010"/>
                    <a:pt x="91" y="1008"/>
                  </a:cubicBezTo>
                  <a:cubicBezTo>
                    <a:pt x="107" y="1004"/>
                    <a:pt x="132" y="1023"/>
                    <a:pt x="145" y="1032"/>
                  </a:cubicBezTo>
                  <a:cubicBezTo>
                    <a:pt x="155" y="1030"/>
                    <a:pt x="169" y="1034"/>
                    <a:pt x="175" y="1026"/>
                  </a:cubicBezTo>
                  <a:cubicBezTo>
                    <a:pt x="189" y="1009"/>
                    <a:pt x="145" y="966"/>
                    <a:pt x="145" y="966"/>
                  </a:cubicBezTo>
                  <a:cubicBezTo>
                    <a:pt x="143" y="958"/>
                    <a:pt x="139" y="950"/>
                    <a:pt x="139" y="942"/>
                  </a:cubicBezTo>
                  <a:cubicBezTo>
                    <a:pt x="139" y="867"/>
                    <a:pt x="156" y="883"/>
                    <a:pt x="223" y="876"/>
                  </a:cubicBezTo>
                  <a:cubicBezTo>
                    <a:pt x="235" y="858"/>
                    <a:pt x="247" y="840"/>
                    <a:pt x="259" y="822"/>
                  </a:cubicBezTo>
                  <a:cubicBezTo>
                    <a:pt x="263" y="816"/>
                    <a:pt x="271" y="804"/>
                    <a:pt x="271" y="804"/>
                  </a:cubicBezTo>
                  <a:cubicBezTo>
                    <a:pt x="280" y="769"/>
                    <a:pt x="295" y="732"/>
                    <a:pt x="331" y="720"/>
                  </a:cubicBezTo>
                  <a:cubicBezTo>
                    <a:pt x="345" y="677"/>
                    <a:pt x="336" y="695"/>
                    <a:pt x="355" y="666"/>
                  </a:cubicBezTo>
                  <a:cubicBezTo>
                    <a:pt x="345" y="637"/>
                    <a:pt x="350" y="610"/>
                    <a:pt x="319" y="600"/>
                  </a:cubicBezTo>
                  <a:cubicBezTo>
                    <a:pt x="321" y="594"/>
                    <a:pt x="329" y="587"/>
                    <a:pt x="325" y="582"/>
                  </a:cubicBezTo>
                  <a:cubicBezTo>
                    <a:pt x="317" y="570"/>
                    <a:pt x="289" y="558"/>
                    <a:pt x="289" y="558"/>
                  </a:cubicBezTo>
                  <a:cubicBezTo>
                    <a:pt x="276" y="538"/>
                    <a:pt x="260" y="530"/>
                    <a:pt x="247" y="510"/>
                  </a:cubicBezTo>
                  <a:cubicBezTo>
                    <a:pt x="254" y="490"/>
                    <a:pt x="264" y="476"/>
                    <a:pt x="271" y="456"/>
                  </a:cubicBezTo>
                  <a:cubicBezTo>
                    <a:pt x="265" y="452"/>
                    <a:pt x="253" y="451"/>
                    <a:pt x="253" y="444"/>
                  </a:cubicBezTo>
                  <a:cubicBezTo>
                    <a:pt x="253" y="412"/>
                    <a:pt x="301" y="452"/>
                    <a:pt x="253" y="420"/>
                  </a:cubicBezTo>
                  <a:cubicBezTo>
                    <a:pt x="237" y="372"/>
                    <a:pt x="229" y="370"/>
                    <a:pt x="289" y="360"/>
                  </a:cubicBezTo>
                  <a:cubicBezTo>
                    <a:pt x="305" y="313"/>
                    <a:pt x="330" y="315"/>
                    <a:pt x="373" y="306"/>
                  </a:cubicBezTo>
                  <a:cubicBezTo>
                    <a:pt x="348" y="289"/>
                    <a:pt x="334" y="268"/>
                    <a:pt x="325" y="240"/>
                  </a:cubicBezTo>
                  <a:cubicBezTo>
                    <a:pt x="339" y="186"/>
                    <a:pt x="332" y="208"/>
                    <a:pt x="343" y="174"/>
                  </a:cubicBezTo>
                  <a:cubicBezTo>
                    <a:pt x="330" y="154"/>
                    <a:pt x="314" y="146"/>
                    <a:pt x="301" y="126"/>
                  </a:cubicBezTo>
                  <a:cubicBezTo>
                    <a:pt x="309" y="102"/>
                    <a:pt x="313" y="110"/>
                    <a:pt x="289" y="102"/>
                  </a:cubicBezTo>
                  <a:close/>
                </a:path>
              </a:pathLst>
            </a:custGeom>
            <a:gradFill rotWithShape="0">
              <a:gsLst>
                <a:gs pos="0">
                  <a:srgbClr val="0000CC"/>
                </a:gs>
                <a:gs pos="100000">
                  <a:srgbClr val="FFFFFF"/>
                </a:gs>
              </a:gsLst>
              <a:lin ang="5400000" scaled="1"/>
            </a:gradFill>
            <a:ln w="63500">
              <a:solidFill>
                <a:srgbClr val="000000"/>
              </a:solidFill>
              <a:round/>
              <a:headEnd/>
              <a:tailEnd/>
            </a:ln>
          </p:spPr>
          <p:txBody>
            <a:bodyPr/>
            <a:lstStyle/>
            <a:p>
              <a:endParaRPr lang="en-US"/>
            </a:p>
          </p:txBody>
        </p:sp>
        <p:sp>
          <p:nvSpPr>
            <p:cNvPr id="15405" name="Freeform 4"/>
            <p:cNvSpPr>
              <a:spLocks/>
            </p:cNvSpPr>
            <p:nvPr/>
          </p:nvSpPr>
          <p:spPr bwMode="auto">
            <a:xfrm>
              <a:off x="477" y="3240"/>
              <a:ext cx="642" cy="744"/>
            </a:xfrm>
            <a:custGeom>
              <a:avLst/>
              <a:gdLst>
                <a:gd name="T0" fmla="*/ 1 w 1236"/>
                <a:gd name="T1" fmla="*/ 1 h 1460"/>
                <a:gd name="T2" fmla="*/ 1 w 1236"/>
                <a:gd name="T3" fmla="*/ 1 h 1460"/>
                <a:gd name="T4" fmla="*/ 1 w 1236"/>
                <a:gd name="T5" fmla="*/ 1 h 1460"/>
                <a:gd name="T6" fmla="*/ 1 w 1236"/>
                <a:gd name="T7" fmla="*/ 1 h 1460"/>
                <a:gd name="T8" fmla="*/ 1 w 1236"/>
                <a:gd name="T9" fmla="*/ 1 h 1460"/>
                <a:gd name="T10" fmla="*/ 1 w 1236"/>
                <a:gd name="T11" fmla="*/ 1 h 1460"/>
                <a:gd name="T12" fmla="*/ 1 w 1236"/>
                <a:gd name="T13" fmla="*/ 1 h 1460"/>
                <a:gd name="T14" fmla="*/ 1 w 1236"/>
                <a:gd name="T15" fmla="*/ 1 h 1460"/>
                <a:gd name="T16" fmla="*/ 1 w 1236"/>
                <a:gd name="T17" fmla="*/ 1 h 1460"/>
                <a:gd name="T18" fmla="*/ 1 w 1236"/>
                <a:gd name="T19" fmla="*/ 1 h 1460"/>
                <a:gd name="T20" fmla="*/ 1 w 1236"/>
                <a:gd name="T21" fmla="*/ 1 h 1460"/>
                <a:gd name="T22" fmla="*/ 1 w 1236"/>
                <a:gd name="T23" fmla="*/ 1 h 1460"/>
                <a:gd name="T24" fmla="*/ 1 w 1236"/>
                <a:gd name="T25" fmla="*/ 1 h 1460"/>
                <a:gd name="T26" fmla="*/ 1 w 1236"/>
                <a:gd name="T27" fmla="*/ 1 h 1460"/>
                <a:gd name="T28" fmla="*/ 1 w 1236"/>
                <a:gd name="T29" fmla="*/ 1 h 1460"/>
                <a:gd name="T30" fmla="*/ 1 w 1236"/>
                <a:gd name="T31" fmla="*/ 1 h 1460"/>
                <a:gd name="T32" fmla="*/ 1 w 1236"/>
                <a:gd name="T33" fmla="*/ 1 h 1460"/>
                <a:gd name="T34" fmla="*/ 1 w 1236"/>
                <a:gd name="T35" fmla="*/ 1 h 1460"/>
                <a:gd name="T36" fmla="*/ 1 w 1236"/>
                <a:gd name="T37" fmla="*/ 1 h 1460"/>
                <a:gd name="T38" fmla="*/ 1 w 1236"/>
                <a:gd name="T39" fmla="*/ 1 h 1460"/>
                <a:gd name="T40" fmla="*/ 1 w 1236"/>
                <a:gd name="T41" fmla="*/ 1 h 1460"/>
                <a:gd name="T42" fmla="*/ 1 w 1236"/>
                <a:gd name="T43" fmla="*/ 1 h 1460"/>
                <a:gd name="T44" fmla="*/ 1 w 1236"/>
                <a:gd name="T45" fmla="*/ 1 h 1460"/>
                <a:gd name="T46" fmla="*/ 1 w 1236"/>
                <a:gd name="T47" fmla="*/ 1 h 1460"/>
                <a:gd name="T48" fmla="*/ 1 w 1236"/>
                <a:gd name="T49" fmla="*/ 1 h 1460"/>
                <a:gd name="T50" fmla="*/ 1 w 1236"/>
                <a:gd name="T51" fmla="*/ 1 h 1460"/>
                <a:gd name="T52" fmla="*/ 1 w 1236"/>
                <a:gd name="T53" fmla="*/ 1 h 1460"/>
                <a:gd name="T54" fmla="*/ 1 w 1236"/>
                <a:gd name="T55" fmla="*/ 1 h 1460"/>
                <a:gd name="T56" fmla="*/ 1 w 1236"/>
                <a:gd name="T57" fmla="*/ 1 h 1460"/>
                <a:gd name="T58" fmla="*/ 1 w 1236"/>
                <a:gd name="T59" fmla="*/ 1 h 1460"/>
                <a:gd name="T60" fmla="*/ 1 w 1236"/>
                <a:gd name="T61" fmla="*/ 1 h 1460"/>
                <a:gd name="T62" fmla="*/ 1 w 1236"/>
                <a:gd name="T63" fmla="*/ 1 h 1460"/>
                <a:gd name="T64" fmla="*/ 1 w 1236"/>
                <a:gd name="T65" fmla="*/ 1 h 1460"/>
                <a:gd name="T66" fmla="*/ 1 w 1236"/>
                <a:gd name="T67" fmla="*/ 1 h 1460"/>
                <a:gd name="T68" fmla="*/ 1 w 1236"/>
                <a:gd name="T69" fmla="*/ 1 h 1460"/>
                <a:gd name="T70" fmla="*/ 1 w 1236"/>
                <a:gd name="T71" fmla="*/ 1 h 1460"/>
                <a:gd name="T72" fmla="*/ 1 w 1236"/>
                <a:gd name="T73" fmla="*/ 1 h 1460"/>
                <a:gd name="T74" fmla="*/ 1 w 1236"/>
                <a:gd name="T75" fmla="*/ 1 h 1460"/>
                <a:gd name="T76" fmla="*/ 1 w 1236"/>
                <a:gd name="T77" fmla="*/ 1 h 1460"/>
                <a:gd name="T78" fmla="*/ 1 w 1236"/>
                <a:gd name="T79" fmla="*/ 1 h 1460"/>
                <a:gd name="T80" fmla="*/ 1 w 1236"/>
                <a:gd name="T81" fmla="*/ 1 h 1460"/>
                <a:gd name="T82" fmla="*/ 1 w 1236"/>
                <a:gd name="T83" fmla="*/ 1 h 1460"/>
                <a:gd name="T84" fmla="*/ 1 w 1236"/>
                <a:gd name="T85" fmla="*/ 1 h 1460"/>
                <a:gd name="T86" fmla="*/ 1 w 1236"/>
                <a:gd name="T87" fmla="*/ 1 h 1460"/>
                <a:gd name="T88" fmla="*/ 1 w 1236"/>
                <a:gd name="T89" fmla="*/ 1 h 1460"/>
                <a:gd name="T90" fmla="*/ 1 w 1236"/>
                <a:gd name="T91" fmla="*/ 1 h 1460"/>
                <a:gd name="T92" fmla="*/ 1 w 1236"/>
                <a:gd name="T93" fmla="*/ 1 h 1460"/>
                <a:gd name="T94" fmla="*/ 1 w 1236"/>
                <a:gd name="T95" fmla="*/ 1 h 146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236"/>
                <a:gd name="T145" fmla="*/ 0 h 1460"/>
                <a:gd name="T146" fmla="*/ 1236 w 1236"/>
                <a:gd name="T147" fmla="*/ 1460 h 146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236" h="1460">
                  <a:moveTo>
                    <a:pt x="9" y="569"/>
                  </a:moveTo>
                  <a:cubicBezTo>
                    <a:pt x="13" y="553"/>
                    <a:pt x="17" y="537"/>
                    <a:pt x="21" y="521"/>
                  </a:cubicBezTo>
                  <a:cubicBezTo>
                    <a:pt x="24" y="509"/>
                    <a:pt x="33" y="485"/>
                    <a:pt x="33" y="485"/>
                  </a:cubicBezTo>
                  <a:cubicBezTo>
                    <a:pt x="0" y="474"/>
                    <a:pt x="18" y="466"/>
                    <a:pt x="33" y="443"/>
                  </a:cubicBezTo>
                  <a:cubicBezTo>
                    <a:pt x="41" y="360"/>
                    <a:pt x="33" y="397"/>
                    <a:pt x="81" y="365"/>
                  </a:cubicBezTo>
                  <a:cubicBezTo>
                    <a:pt x="95" y="367"/>
                    <a:pt x="91" y="340"/>
                    <a:pt x="105" y="343"/>
                  </a:cubicBezTo>
                  <a:cubicBezTo>
                    <a:pt x="111" y="344"/>
                    <a:pt x="110" y="293"/>
                    <a:pt x="131" y="326"/>
                  </a:cubicBezTo>
                  <a:cubicBezTo>
                    <a:pt x="135" y="322"/>
                    <a:pt x="137" y="365"/>
                    <a:pt x="135" y="359"/>
                  </a:cubicBezTo>
                  <a:cubicBezTo>
                    <a:pt x="137" y="343"/>
                    <a:pt x="135" y="326"/>
                    <a:pt x="141" y="311"/>
                  </a:cubicBezTo>
                  <a:cubicBezTo>
                    <a:pt x="143" y="302"/>
                    <a:pt x="145" y="315"/>
                    <a:pt x="153" y="314"/>
                  </a:cubicBezTo>
                  <a:cubicBezTo>
                    <a:pt x="161" y="313"/>
                    <a:pt x="176" y="310"/>
                    <a:pt x="189" y="305"/>
                  </a:cubicBezTo>
                  <a:cubicBezTo>
                    <a:pt x="202" y="300"/>
                    <a:pt x="215" y="288"/>
                    <a:pt x="231" y="281"/>
                  </a:cubicBezTo>
                  <a:cubicBezTo>
                    <a:pt x="253" y="264"/>
                    <a:pt x="270" y="285"/>
                    <a:pt x="285" y="263"/>
                  </a:cubicBezTo>
                  <a:cubicBezTo>
                    <a:pt x="298" y="210"/>
                    <a:pt x="278" y="235"/>
                    <a:pt x="357" y="209"/>
                  </a:cubicBezTo>
                  <a:cubicBezTo>
                    <a:pt x="363" y="207"/>
                    <a:pt x="358" y="194"/>
                    <a:pt x="363" y="191"/>
                  </a:cubicBezTo>
                  <a:cubicBezTo>
                    <a:pt x="374" y="185"/>
                    <a:pt x="387" y="187"/>
                    <a:pt x="399" y="185"/>
                  </a:cubicBezTo>
                  <a:cubicBezTo>
                    <a:pt x="407" y="173"/>
                    <a:pt x="415" y="161"/>
                    <a:pt x="423" y="149"/>
                  </a:cubicBezTo>
                  <a:cubicBezTo>
                    <a:pt x="445" y="117"/>
                    <a:pt x="419" y="100"/>
                    <a:pt x="471" y="83"/>
                  </a:cubicBezTo>
                  <a:cubicBezTo>
                    <a:pt x="487" y="67"/>
                    <a:pt x="496" y="29"/>
                    <a:pt x="513" y="23"/>
                  </a:cubicBezTo>
                  <a:cubicBezTo>
                    <a:pt x="530" y="17"/>
                    <a:pt x="549" y="19"/>
                    <a:pt x="567" y="17"/>
                  </a:cubicBezTo>
                  <a:cubicBezTo>
                    <a:pt x="601" y="0"/>
                    <a:pt x="608" y="9"/>
                    <a:pt x="639" y="23"/>
                  </a:cubicBezTo>
                  <a:cubicBezTo>
                    <a:pt x="651" y="28"/>
                    <a:pt x="675" y="35"/>
                    <a:pt x="675" y="35"/>
                  </a:cubicBezTo>
                  <a:cubicBezTo>
                    <a:pt x="687" y="47"/>
                    <a:pt x="705" y="53"/>
                    <a:pt x="717" y="65"/>
                  </a:cubicBezTo>
                  <a:cubicBezTo>
                    <a:pt x="725" y="71"/>
                    <a:pt x="696" y="74"/>
                    <a:pt x="696" y="82"/>
                  </a:cubicBezTo>
                  <a:cubicBezTo>
                    <a:pt x="696" y="90"/>
                    <a:pt x="707" y="103"/>
                    <a:pt x="717" y="113"/>
                  </a:cubicBezTo>
                  <a:cubicBezTo>
                    <a:pt x="719" y="121"/>
                    <a:pt x="748" y="137"/>
                    <a:pt x="753" y="143"/>
                  </a:cubicBezTo>
                  <a:cubicBezTo>
                    <a:pt x="757" y="148"/>
                    <a:pt x="765" y="147"/>
                    <a:pt x="771" y="149"/>
                  </a:cubicBezTo>
                  <a:cubicBezTo>
                    <a:pt x="773" y="161"/>
                    <a:pt x="770" y="175"/>
                    <a:pt x="777" y="185"/>
                  </a:cubicBezTo>
                  <a:cubicBezTo>
                    <a:pt x="781" y="190"/>
                    <a:pt x="778" y="171"/>
                    <a:pt x="783" y="167"/>
                  </a:cubicBezTo>
                  <a:cubicBezTo>
                    <a:pt x="789" y="162"/>
                    <a:pt x="793" y="187"/>
                    <a:pt x="801" y="185"/>
                  </a:cubicBezTo>
                  <a:cubicBezTo>
                    <a:pt x="802" y="192"/>
                    <a:pt x="811" y="207"/>
                    <a:pt x="813" y="218"/>
                  </a:cubicBezTo>
                  <a:cubicBezTo>
                    <a:pt x="815" y="229"/>
                    <a:pt x="808" y="248"/>
                    <a:pt x="813" y="251"/>
                  </a:cubicBezTo>
                  <a:lnTo>
                    <a:pt x="842" y="238"/>
                  </a:lnTo>
                  <a:lnTo>
                    <a:pt x="887" y="245"/>
                  </a:lnTo>
                  <a:cubicBezTo>
                    <a:pt x="900" y="242"/>
                    <a:pt x="910" y="226"/>
                    <a:pt x="921" y="221"/>
                  </a:cubicBezTo>
                  <a:cubicBezTo>
                    <a:pt x="932" y="216"/>
                    <a:pt x="940" y="225"/>
                    <a:pt x="951" y="215"/>
                  </a:cubicBezTo>
                  <a:cubicBezTo>
                    <a:pt x="971" y="208"/>
                    <a:pt x="966" y="165"/>
                    <a:pt x="986" y="158"/>
                  </a:cubicBezTo>
                  <a:cubicBezTo>
                    <a:pt x="997" y="146"/>
                    <a:pt x="995" y="176"/>
                    <a:pt x="1005" y="178"/>
                  </a:cubicBezTo>
                  <a:cubicBezTo>
                    <a:pt x="1012" y="179"/>
                    <a:pt x="1019" y="167"/>
                    <a:pt x="1026" y="166"/>
                  </a:cubicBezTo>
                  <a:cubicBezTo>
                    <a:pt x="1033" y="165"/>
                    <a:pt x="1045" y="177"/>
                    <a:pt x="1049" y="172"/>
                  </a:cubicBezTo>
                  <a:cubicBezTo>
                    <a:pt x="1053" y="167"/>
                    <a:pt x="1045" y="145"/>
                    <a:pt x="1050" y="137"/>
                  </a:cubicBezTo>
                  <a:cubicBezTo>
                    <a:pt x="1055" y="129"/>
                    <a:pt x="1071" y="131"/>
                    <a:pt x="1076" y="125"/>
                  </a:cubicBezTo>
                  <a:cubicBezTo>
                    <a:pt x="1081" y="119"/>
                    <a:pt x="1078" y="104"/>
                    <a:pt x="1082" y="101"/>
                  </a:cubicBezTo>
                  <a:cubicBezTo>
                    <a:pt x="1086" y="98"/>
                    <a:pt x="1098" y="108"/>
                    <a:pt x="1101" y="107"/>
                  </a:cubicBezTo>
                  <a:cubicBezTo>
                    <a:pt x="1104" y="106"/>
                    <a:pt x="1096" y="97"/>
                    <a:pt x="1100" y="94"/>
                  </a:cubicBezTo>
                  <a:cubicBezTo>
                    <a:pt x="1104" y="91"/>
                    <a:pt x="1116" y="84"/>
                    <a:pt x="1125" y="86"/>
                  </a:cubicBezTo>
                  <a:cubicBezTo>
                    <a:pt x="1134" y="88"/>
                    <a:pt x="1146" y="101"/>
                    <a:pt x="1155" y="107"/>
                  </a:cubicBezTo>
                  <a:cubicBezTo>
                    <a:pt x="1168" y="108"/>
                    <a:pt x="1167" y="119"/>
                    <a:pt x="1179" y="122"/>
                  </a:cubicBezTo>
                  <a:cubicBezTo>
                    <a:pt x="1191" y="125"/>
                    <a:pt x="1236" y="110"/>
                    <a:pt x="1227" y="125"/>
                  </a:cubicBezTo>
                  <a:cubicBezTo>
                    <a:pt x="1231" y="134"/>
                    <a:pt x="1136" y="204"/>
                    <a:pt x="1125" y="215"/>
                  </a:cubicBezTo>
                  <a:cubicBezTo>
                    <a:pt x="1099" y="241"/>
                    <a:pt x="1071" y="267"/>
                    <a:pt x="1041" y="287"/>
                  </a:cubicBezTo>
                  <a:cubicBezTo>
                    <a:pt x="1028" y="296"/>
                    <a:pt x="975" y="334"/>
                    <a:pt x="950" y="347"/>
                  </a:cubicBezTo>
                  <a:cubicBezTo>
                    <a:pt x="937" y="361"/>
                    <a:pt x="977" y="357"/>
                    <a:pt x="980" y="364"/>
                  </a:cubicBezTo>
                  <a:cubicBezTo>
                    <a:pt x="983" y="371"/>
                    <a:pt x="978" y="379"/>
                    <a:pt x="969" y="389"/>
                  </a:cubicBezTo>
                  <a:cubicBezTo>
                    <a:pt x="966" y="398"/>
                    <a:pt x="943" y="423"/>
                    <a:pt x="927" y="425"/>
                  </a:cubicBezTo>
                  <a:cubicBezTo>
                    <a:pt x="911" y="430"/>
                    <a:pt x="889" y="418"/>
                    <a:pt x="873" y="422"/>
                  </a:cubicBezTo>
                  <a:cubicBezTo>
                    <a:pt x="851" y="430"/>
                    <a:pt x="850" y="435"/>
                    <a:pt x="833" y="451"/>
                  </a:cubicBezTo>
                  <a:cubicBezTo>
                    <a:pt x="822" y="463"/>
                    <a:pt x="822" y="498"/>
                    <a:pt x="813" y="503"/>
                  </a:cubicBezTo>
                  <a:cubicBezTo>
                    <a:pt x="804" y="508"/>
                    <a:pt x="790" y="480"/>
                    <a:pt x="777" y="479"/>
                  </a:cubicBezTo>
                  <a:cubicBezTo>
                    <a:pt x="762" y="494"/>
                    <a:pt x="749" y="482"/>
                    <a:pt x="735" y="497"/>
                  </a:cubicBezTo>
                  <a:cubicBezTo>
                    <a:pt x="721" y="512"/>
                    <a:pt x="697" y="545"/>
                    <a:pt x="693" y="569"/>
                  </a:cubicBezTo>
                  <a:cubicBezTo>
                    <a:pt x="687" y="593"/>
                    <a:pt x="710" y="624"/>
                    <a:pt x="711" y="641"/>
                  </a:cubicBezTo>
                  <a:cubicBezTo>
                    <a:pt x="714" y="658"/>
                    <a:pt x="710" y="653"/>
                    <a:pt x="711" y="673"/>
                  </a:cubicBezTo>
                  <a:cubicBezTo>
                    <a:pt x="703" y="699"/>
                    <a:pt x="731" y="737"/>
                    <a:pt x="717" y="761"/>
                  </a:cubicBezTo>
                  <a:cubicBezTo>
                    <a:pt x="719" y="781"/>
                    <a:pt x="729" y="778"/>
                    <a:pt x="728" y="791"/>
                  </a:cubicBezTo>
                  <a:cubicBezTo>
                    <a:pt x="727" y="804"/>
                    <a:pt x="716" y="824"/>
                    <a:pt x="713" y="841"/>
                  </a:cubicBezTo>
                  <a:cubicBezTo>
                    <a:pt x="708" y="855"/>
                    <a:pt x="714" y="877"/>
                    <a:pt x="710" y="892"/>
                  </a:cubicBezTo>
                  <a:cubicBezTo>
                    <a:pt x="706" y="907"/>
                    <a:pt x="696" y="914"/>
                    <a:pt x="687" y="929"/>
                  </a:cubicBezTo>
                  <a:cubicBezTo>
                    <a:pt x="694" y="958"/>
                    <a:pt x="631" y="969"/>
                    <a:pt x="656" y="985"/>
                  </a:cubicBezTo>
                  <a:cubicBezTo>
                    <a:pt x="647" y="1018"/>
                    <a:pt x="672" y="1141"/>
                    <a:pt x="665" y="1171"/>
                  </a:cubicBezTo>
                  <a:cubicBezTo>
                    <a:pt x="658" y="1201"/>
                    <a:pt x="630" y="1156"/>
                    <a:pt x="615" y="1163"/>
                  </a:cubicBezTo>
                  <a:cubicBezTo>
                    <a:pt x="596" y="1201"/>
                    <a:pt x="598" y="1174"/>
                    <a:pt x="573" y="1211"/>
                  </a:cubicBezTo>
                  <a:cubicBezTo>
                    <a:pt x="563" y="1226"/>
                    <a:pt x="557" y="1243"/>
                    <a:pt x="549" y="1259"/>
                  </a:cubicBezTo>
                  <a:cubicBezTo>
                    <a:pt x="549" y="1271"/>
                    <a:pt x="553" y="1286"/>
                    <a:pt x="561" y="1294"/>
                  </a:cubicBezTo>
                  <a:cubicBezTo>
                    <a:pt x="569" y="1302"/>
                    <a:pt x="607" y="1303"/>
                    <a:pt x="597" y="1307"/>
                  </a:cubicBezTo>
                  <a:cubicBezTo>
                    <a:pt x="587" y="1311"/>
                    <a:pt x="520" y="1315"/>
                    <a:pt x="501" y="1319"/>
                  </a:cubicBezTo>
                  <a:cubicBezTo>
                    <a:pt x="483" y="1325"/>
                    <a:pt x="489" y="1325"/>
                    <a:pt x="483" y="1331"/>
                  </a:cubicBezTo>
                  <a:cubicBezTo>
                    <a:pt x="477" y="1337"/>
                    <a:pt x="471" y="1341"/>
                    <a:pt x="465" y="1355"/>
                  </a:cubicBezTo>
                  <a:cubicBezTo>
                    <a:pt x="454" y="1374"/>
                    <a:pt x="458" y="1399"/>
                    <a:pt x="447" y="1415"/>
                  </a:cubicBezTo>
                  <a:cubicBezTo>
                    <a:pt x="436" y="1431"/>
                    <a:pt x="410" y="1444"/>
                    <a:pt x="399" y="1451"/>
                  </a:cubicBezTo>
                  <a:cubicBezTo>
                    <a:pt x="393" y="1449"/>
                    <a:pt x="389" y="1459"/>
                    <a:pt x="383" y="1456"/>
                  </a:cubicBezTo>
                  <a:cubicBezTo>
                    <a:pt x="377" y="1453"/>
                    <a:pt x="370" y="1460"/>
                    <a:pt x="363" y="1457"/>
                  </a:cubicBezTo>
                  <a:cubicBezTo>
                    <a:pt x="346" y="1451"/>
                    <a:pt x="330" y="1431"/>
                    <a:pt x="312" y="1427"/>
                  </a:cubicBezTo>
                  <a:cubicBezTo>
                    <a:pt x="291" y="1413"/>
                    <a:pt x="287" y="1412"/>
                    <a:pt x="273" y="1391"/>
                  </a:cubicBezTo>
                  <a:cubicBezTo>
                    <a:pt x="265" y="1357"/>
                    <a:pt x="244" y="1330"/>
                    <a:pt x="225" y="1301"/>
                  </a:cubicBezTo>
                  <a:cubicBezTo>
                    <a:pt x="211" y="1246"/>
                    <a:pt x="228" y="1267"/>
                    <a:pt x="207" y="1235"/>
                  </a:cubicBezTo>
                  <a:cubicBezTo>
                    <a:pt x="202" y="1216"/>
                    <a:pt x="216" y="1216"/>
                    <a:pt x="213" y="1193"/>
                  </a:cubicBezTo>
                  <a:cubicBezTo>
                    <a:pt x="208" y="1170"/>
                    <a:pt x="187" y="1131"/>
                    <a:pt x="176" y="1099"/>
                  </a:cubicBezTo>
                  <a:cubicBezTo>
                    <a:pt x="174" y="1057"/>
                    <a:pt x="157" y="1027"/>
                    <a:pt x="147" y="1001"/>
                  </a:cubicBezTo>
                  <a:cubicBezTo>
                    <a:pt x="136" y="975"/>
                    <a:pt x="121" y="960"/>
                    <a:pt x="111" y="943"/>
                  </a:cubicBezTo>
                  <a:cubicBezTo>
                    <a:pt x="96" y="921"/>
                    <a:pt x="94" y="923"/>
                    <a:pt x="86" y="898"/>
                  </a:cubicBezTo>
                  <a:cubicBezTo>
                    <a:pt x="79" y="873"/>
                    <a:pt x="66" y="829"/>
                    <a:pt x="60" y="797"/>
                  </a:cubicBezTo>
                  <a:cubicBezTo>
                    <a:pt x="54" y="765"/>
                    <a:pt x="53" y="736"/>
                    <a:pt x="51" y="707"/>
                  </a:cubicBezTo>
                  <a:cubicBezTo>
                    <a:pt x="49" y="678"/>
                    <a:pt x="50" y="643"/>
                    <a:pt x="45" y="623"/>
                  </a:cubicBezTo>
                  <a:cubicBezTo>
                    <a:pt x="34" y="591"/>
                    <a:pt x="46" y="617"/>
                    <a:pt x="21" y="587"/>
                  </a:cubicBezTo>
                  <a:cubicBezTo>
                    <a:pt x="16" y="581"/>
                    <a:pt x="9" y="569"/>
                    <a:pt x="9" y="569"/>
                  </a:cubicBezTo>
                  <a:close/>
                </a:path>
              </a:pathLst>
            </a:custGeom>
            <a:gradFill rotWithShape="0">
              <a:gsLst>
                <a:gs pos="0">
                  <a:srgbClr val="FF99CC"/>
                </a:gs>
                <a:gs pos="100000">
                  <a:srgbClr val="FFFFFF"/>
                </a:gs>
              </a:gsLst>
              <a:lin ang="5400000" scaled="1"/>
            </a:gradFill>
            <a:ln w="63500">
              <a:solidFill>
                <a:srgbClr val="000000"/>
              </a:solidFill>
              <a:round/>
              <a:headEnd/>
              <a:tailEnd/>
            </a:ln>
          </p:spPr>
          <p:txBody>
            <a:bodyPr/>
            <a:lstStyle/>
            <a:p>
              <a:endParaRPr lang="en-US"/>
            </a:p>
          </p:txBody>
        </p:sp>
        <p:sp>
          <p:nvSpPr>
            <p:cNvPr id="15406" name="Freeform 5"/>
            <p:cNvSpPr>
              <a:spLocks/>
            </p:cNvSpPr>
            <p:nvPr/>
          </p:nvSpPr>
          <p:spPr bwMode="auto">
            <a:xfrm>
              <a:off x="192" y="2800"/>
              <a:ext cx="927" cy="749"/>
            </a:xfrm>
            <a:custGeom>
              <a:avLst/>
              <a:gdLst>
                <a:gd name="T0" fmla="*/ 1 w 1755"/>
                <a:gd name="T1" fmla="*/ 1 h 1470"/>
                <a:gd name="T2" fmla="*/ 1 w 1755"/>
                <a:gd name="T3" fmla="*/ 1 h 1470"/>
                <a:gd name="T4" fmla="*/ 1 w 1755"/>
                <a:gd name="T5" fmla="*/ 1 h 1470"/>
                <a:gd name="T6" fmla="*/ 1 w 1755"/>
                <a:gd name="T7" fmla="*/ 1 h 1470"/>
                <a:gd name="T8" fmla="*/ 1 w 1755"/>
                <a:gd name="T9" fmla="*/ 1 h 1470"/>
                <a:gd name="T10" fmla="*/ 1 w 1755"/>
                <a:gd name="T11" fmla="*/ 1 h 1470"/>
                <a:gd name="T12" fmla="*/ 1 w 1755"/>
                <a:gd name="T13" fmla="*/ 1 h 1470"/>
                <a:gd name="T14" fmla="*/ 1 w 1755"/>
                <a:gd name="T15" fmla="*/ 1 h 1470"/>
                <a:gd name="T16" fmla="*/ 1 w 1755"/>
                <a:gd name="T17" fmla="*/ 1 h 1470"/>
                <a:gd name="T18" fmla="*/ 1 w 1755"/>
                <a:gd name="T19" fmla="*/ 1 h 1470"/>
                <a:gd name="T20" fmla="*/ 1 w 1755"/>
                <a:gd name="T21" fmla="*/ 1 h 1470"/>
                <a:gd name="T22" fmla="*/ 1 w 1755"/>
                <a:gd name="T23" fmla="*/ 1 h 1470"/>
                <a:gd name="T24" fmla="*/ 1 w 1755"/>
                <a:gd name="T25" fmla="*/ 1 h 1470"/>
                <a:gd name="T26" fmla="*/ 1 w 1755"/>
                <a:gd name="T27" fmla="*/ 1 h 1470"/>
                <a:gd name="T28" fmla="*/ 1 w 1755"/>
                <a:gd name="T29" fmla="*/ 1 h 1470"/>
                <a:gd name="T30" fmla="*/ 1 w 1755"/>
                <a:gd name="T31" fmla="*/ 1 h 1470"/>
                <a:gd name="T32" fmla="*/ 1 w 1755"/>
                <a:gd name="T33" fmla="*/ 1 h 1470"/>
                <a:gd name="T34" fmla="*/ 1 w 1755"/>
                <a:gd name="T35" fmla="*/ 1 h 1470"/>
                <a:gd name="T36" fmla="*/ 1 w 1755"/>
                <a:gd name="T37" fmla="*/ 1 h 1470"/>
                <a:gd name="T38" fmla="*/ 1 w 1755"/>
                <a:gd name="T39" fmla="*/ 1 h 1470"/>
                <a:gd name="T40" fmla="*/ 1 w 1755"/>
                <a:gd name="T41" fmla="*/ 1 h 1470"/>
                <a:gd name="T42" fmla="*/ 1 w 1755"/>
                <a:gd name="T43" fmla="*/ 1 h 1470"/>
                <a:gd name="T44" fmla="*/ 1 w 1755"/>
                <a:gd name="T45" fmla="*/ 1 h 1470"/>
                <a:gd name="T46" fmla="*/ 1 w 1755"/>
                <a:gd name="T47" fmla="*/ 1 h 1470"/>
                <a:gd name="T48" fmla="*/ 1 w 1755"/>
                <a:gd name="T49" fmla="*/ 1 h 1470"/>
                <a:gd name="T50" fmla="*/ 1 w 1755"/>
                <a:gd name="T51" fmla="*/ 1 h 1470"/>
                <a:gd name="T52" fmla="*/ 1 w 1755"/>
                <a:gd name="T53" fmla="*/ 1 h 1470"/>
                <a:gd name="T54" fmla="*/ 1 w 1755"/>
                <a:gd name="T55" fmla="*/ 1 h 1470"/>
                <a:gd name="T56" fmla="*/ 1 w 1755"/>
                <a:gd name="T57" fmla="*/ 1 h 1470"/>
                <a:gd name="T58" fmla="*/ 1 w 1755"/>
                <a:gd name="T59" fmla="*/ 1 h 1470"/>
                <a:gd name="T60" fmla="*/ 1 w 1755"/>
                <a:gd name="T61" fmla="*/ 1 h 1470"/>
                <a:gd name="T62" fmla="*/ 1 w 1755"/>
                <a:gd name="T63" fmla="*/ 1 h 1470"/>
                <a:gd name="T64" fmla="*/ 1 w 1755"/>
                <a:gd name="T65" fmla="*/ 1 h 1470"/>
                <a:gd name="T66" fmla="*/ 1 w 1755"/>
                <a:gd name="T67" fmla="*/ 1 h 1470"/>
                <a:gd name="T68" fmla="*/ 1 w 1755"/>
                <a:gd name="T69" fmla="*/ 1 h 1470"/>
                <a:gd name="T70" fmla="*/ 1 w 1755"/>
                <a:gd name="T71" fmla="*/ 1 h 1470"/>
                <a:gd name="T72" fmla="*/ 1 w 1755"/>
                <a:gd name="T73" fmla="*/ 1 h 1470"/>
                <a:gd name="T74" fmla="*/ 1 w 1755"/>
                <a:gd name="T75" fmla="*/ 1 h 1470"/>
                <a:gd name="T76" fmla="*/ 1 w 1755"/>
                <a:gd name="T77" fmla="*/ 1 h 1470"/>
                <a:gd name="T78" fmla="*/ 1 w 1755"/>
                <a:gd name="T79" fmla="*/ 1 h 1470"/>
                <a:gd name="T80" fmla="*/ 1 w 1755"/>
                <a:gd name="T81" fmla="*/ 1 h 1470"/>
                <a:gd name="T82" fmla="*/ 1 w 1755"/>
                <a:gd name="T83" fmla="*/ 1 h 1470"/>
                <a:gd name="T84" fmla="*/ 1 w 1755"/>
                <a:gd name="T85" fmla="*/ 1 h 1470"/>
                <a:gd name="T86" fmla="*/ 1 w 1755"/>
                <a:gd name="T87" fmla="*/ 1 h 1470"/>
                <a:gd name="T88" fmla="*/ 1 w 1755"/>
                <a:gd name="T89" fmla="*/ 1 h 147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755"/>
                <a:gd name="T136" fmla="*/ 0 h 1470"/>
                <a:gd name="T137" fmla="*/ 1755 w 1755"/>
                <a:gd name="T138" fmla="*/ 1470 h 147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755" h="1470">
                  <a:moveTo>
                    <a:pt x="39" y="300"/>
                  </a:moveTo>
                  <a:cubicBezTo>
                    <a:pt x="26" y="320"/>
                    <a:pt x="0" y="340"/>
                    <a:pt x="21" y="366"/>
                  </a:cubicBezTo>
                  <a:cubicBezTo>
                    <a:pt x="30" y="377"/>
                    <a:pt x="57" y="390"/>
                    <a:pt x="57" y="390"/>
                  </a:cubicBezTo>
                  <a:cubicBezTo>
                    <a:pt x="70" y="429"/>
                    <a:pt x="100" y="432"/>
                    <a:pt x="135" y="438"/>
                  </a:cubicBezTo>
                  <a:cubicBezTo>
                    <a:pt x="169" y="460"/>
                    <a:pt x="193" y="434"/>
                    <a:pt x="231" y="426"/>
                  </a:cubicBezTo>
                  <a:cubicBezTo>
                    <a:pt x="204" y="467"/>
                    <a:pt x="191" y="474"/>
                    <a:pt x="141" y="480"/>
                  </a:cubicBezTo>
                  <a:cubicBezTo>
                    <a:pt x="129" y="484"/>
                    <a:pt x="117" y="488"/>
                    <a:pt x="105" y="492"/>
                  </a:cubicBezTo>
                  <a:cubicBezTo>
                    <a:pt x="99" y="494"/>
                    <a:pt x="87" y="498"/>
                    <a:pt x="87" y="498"/>
                  </a:cubicBezTo>
                  <a:cubicBezTo>
                    <a:pt x="100" y="460"/>
                    <a:pt x="78" y="469"/>
                    <a:pt x="63" y="492"/>
                  </a:cubicBezTo>
                  <a:cubicBezTo>
                    <a:pt x="71" y="526"/>
                    <a:pt x="82" y="563"/>
                    <a:pt x="111" y="582"/>
                  </a:cubicBezTo>
                  <a:cubicBezTo>
                    <a:pt x="119" y="606"/>
                    <a:pt x="132" y="616"/>
                    <a:pt x="153" y="630"/>
                  </a:cubicBezTo>
                  <a:cubicBezTo>
                    <a:pt x="164" y="646"/>
                    <a:pt x="195" y="682"/>
                    <a:pt x="213" y="690"/>
                  </a:cubicBezTo>
                  <a:cubicBezTo>
                    <a:pt x="225" y="695"/>
                    <a:pt x="249" y="702"/>
                    <a:pt x="249" y="702"/>
                  </a:cubicBezTo>
                  <a:cubicBezTo>
                    <a:pt x="285" y="690"/>
                    <a:pt x="304" y="678"/>
                    <a:pt x="345" y="672"/>
                  </a:cubicBezTo>
                  <a:cubicBezTo>
                    <a:pt x="364" y="659"/>
                    <a:pt x="383" y="658"/>
                    <a:pt x="393" y="636"/>
                  </a:cubicBezTo>
                  <a:cubicBezTo>
                    <a:pt x="398" y="624"/>
                    <a:pt x="405" y="600"/>
                    <a:pt x="405" y="600"/>
                  </a:cubicBezTo>
                  <a:cubicBezTo>
                    <a:pt x="407" y="578"/>
                    <a:pt x="403" y="555"/>
                    <a:pt x="411" y="534"/>
                  </a:cubicBezTo>
                  <a:cubicBezTo>
                    <a:pt x="413" y="528"/>
                    <a:pt x="426" y="534"/>
                    <a:pt x="429" y="540"/>
                  </a:cubicBezTo>
                  <a:cubicBezTo>
                    <a:pt x="436" y="554"/>
                    <a:pt x="411" y="566"/>
                    <a:pt x="405" y="570"/>
                  </a:cubicBezTo>
                  <a:cubicBezTo>
                    <a:pt x="455" y="587"/>
                    <a:pt x="385" y="583"/>
                    <a:pt x="435" y="600"/>
                  </a:cubicBezTo>
                  <a:cubicBezTo>
                    <a:pt x="450" y="644"/>
                    <a:pt x="448" y="692"/>
                    <a:pt x="459" y="738"/>
                  </a:cubicBezTo>
                  <a:cubicBezTo>
                    <a:pt x="452" y="766"/>
                    <a:pt x="442" y="794"/>
                    <a:pt x="435" y="822"/>
                  </a:cubicBezTo>
                  <a:cubicBezTo>
                    <a:pt x="440" y="937"/>
                    <a:pt x="440" y="1054"/>
                    <a:pt x="477" y="1164"/>
                  </a:cubicBezTo>
                  <a:cubicBezTo>
                    <a:pt x="483" y="1254"/>
                    <a:pt x="496" y="1390"/>
                    <a:pt x="549" y="1470"/>
                  </a:cubicBezTo>
                  <a:cubicBezTo>
                    <a:pt x="594" y="1455"/>
                    <a:pt x="572" y="1418"/>
                    <a:pt x="567" y="1380"/>
                  </a:cubicBezTo>
                  <a:cubicBezTo>
                    <a:pt x="572" y="1349"/>
                    <a:pt x="582" y="1336"/>
                    <a:pt x="591" y="1308"/>
                  </a:cubicBezTo>
                  <a:cubicBezTo>
                    <a:pt x="593" y="1292"/>
                    <a:pt x="591" y="1275"/>
                    <a:pt x="597" y="1260"/>
                  </a:cubicBezTo>
                  <a:cubicBezTo>
                    <a:pt x="601" y="1249"/>
                    <a:pt x="641" y="1236"/>
                    <a:pt x="651" y="1230"/>
                  </a:cubicBezTo>
                  <a:cubicBezTo>
                    <a:pt x="673" y="1196"/>
                    <a:pt x="650" y="1222"/>
                    <a:pt x="699" y="1206"/>
                  </a:cubicBezTo>
                  <a:cubicBezTo>
                    <a:pt x="699" y="1206"/>
                    <a:pt x="732" y="1189"/>
                    <a:pt x="735" y="1188"/>
                  </a:cubicBezTo>
                  <a:cubicBezTo>
                    <a:pt x="761" y="1150"/>
                    <a:pt x="774" y="1157"/>
                    <a:pt x="825" y="1152"/>
                  </a:cubicBezTo>
                  <a:cubicBezTo>
                    <a:pt x="845" y="1139"/>
                    <a:pt x="853" y="1123"/>
                    <a:pt x="873" y="1110"/>
                  </a:cubicBezTo>
                  <a:cubicBezTo>
                    <a:pt x="889" y="1062"/>
                    <a:pt x="865" y="1118"/>
                    <a:pt x="897" y="1086"/>
                  </a:cubicBezTo>
                  <a:cubicBezTo>
                    <a:pt x="926" y="1057"/>
                    <a:pt x="908" y="1052"/>
                    <a:pt x="939" y="1038"/>
                  </a:cubicBezTo>
                  <a:cubicBezTo>
                    <a:pt x="951" y="1033"/>
                    <a:pt x="975" y="1026"/>
                    <a:pt x="975" y="1026"/>
                  </a:cubicBezTo>
                  <a:cubicBezTo>
                    <a:pt x="1003" y="985"/>
                    <a:pt x="985" y="995"/>
                    <a:pt x="1017" y="984"/>
                  </a:cubicBezTo>
                  <a:cubicBezTo>
                    <a:pt x="1006" y="952"/>
                    <a:pt x="1014" y="923"/>
                    <a:pt x="1047" y="912"/>
                  </a:cubicBezTo>
                  <a:cubicBezTo>
                    <a:pt x="1061" y="869"/>
                    <a:pt x="1048" y="883"/>
                    <a:pt x="1077" y="864"/>
                  </a:cubicBezTo>
                  <a:cubicBezTo>
                    <a:pt x="1121" y="873"/>
                    <a:pt x="1157" y="893"/>
                    <a:pt x="1203" y="900"/>
                  </a:cubicBezTo>
                  <a:cubicBezTo>
                    <a:pt x="1260" y="919"/>
                    <a:pt x="1249" y="924"/>
                    <a:pt x="1269" y="984"/>
                  </a:cubicBezTo>
                  <a:cubicBezTo>
                    <a:pt x="1271" y="990"/>
                    <a:pt x="1281" y="987"/>
                    <a:pt x="1287" y="990"/>
                  </a:cubicBezTo>
                  <a:cubicBezTo>
                    <a:pt x="1293" y="993"/>
                    <a:pt x="1299" y="998"/>
                    <a:pt x="1305" y="1002"/>
                  </a:cubicBezTo>
                  <a:cubicBezTo>
                    <a:pt x="1313" y="1026"/>
                    <a:pt x="1320" y="1036"/>
                    <a:pt x="1341" y="1050"/>
                  </a:cubicBezTo>
                  <a:cubicBezTo>
                    <a:pt x="1349" y="1074"/>
                    <a:pt x="1353" y="1084"/>
                    <a:pt x="1377" y="1092"/>
                  </a:cubicBezTo>
                  <a:cubicBezTo>
                    <a:pt x="1386" y="1118"/>
                    <a:pt x="1394" y="1118"/>
                    <a:pt x="1419" y="1110"/>
                  </a:cubicBezTo>
                  <a:cubicBezTo>
                    <a:pt x="1421" y="1104"/>
                    <a:pt x="1421" y="1097"/>
                    <a:pt x="1425" y="1092"/>
                  </a:cubicBezTo>
                  <a:cubicBezTo>
                    <a:pt x="1430" y="1086"/>
                    <a:pt x="1439" y="1086"/>
                    <a:pt x="1443" y="1080"/>
                  </a:cubicBezTo>
                  <a:cubicBezTo>
                    <a:pt x="1472" y="1033"/>
                    <a:pt x="1435" y="1051"/>
                    <a:pt x="1473" y="1038"/>
                  </a:cubicBezTo>
                  <a:cubicBezTo>
                    <a:pt x="1475" y="1032"/>
                    <a:pt x="1475" y="1025"/>
                    <a:pt x="1479" y="1020"/>
                  </a:cubicBezTo>
                  <a:cubicBezTo>
                    <a:pt x="1484" y="1014"/>
                    <a:pt x="1493" y="1014"/>
                    <a:pt x="1497" y="1008"/>
                  </a:cubicBezTo>
                  <a:cubicBezTo>
                    <a:pt x="1504" y="997"/>
                    <a:pt x="1505" y="984"/>
                    <a:pt x="1509" y="972"/>
                  </a:cubicBezTo>
                  <a:cubicBezTo>
                    <a:pt x="1511" y="966"/>
                    <a:pt x="1515" y="954"/>
                    <a:pt x="1515" y="954"/>
                  </a:cubicBezTo>
                  <a:cubicBezTo>
                    <a:pt x="1507" y="920"/>
                    <a:pt x="1498" y="887"/>
                    <a:pt x="1479" y="858"/>
                  </a:cubicBezTo>
                  <a:cubicBezTo>
                    <a:pt x="1481" y="850"/>
                    <a:pt x="1477" y="836"/>
                    <a:pt x="1485" y="834"/>
                  </a:cubicBezTo>
                  <a:cubicBezTo>
                    <a:pt x="1497" y="831"/>
                    <a:pt x="1521" y="846"/>
                    <a:pt x="1521" y="846"/>
                  </a:cubicBezTo>
                  <a:cubicBezTo>
                    <a:pt x="1536" y="869"/>
                    <a:pt x="1543" y="873"/>
                    <a:pt x="1569" y="864"/>
                  </a:cubicBezTo>
                  <a:cubicBezTo>
                    <a:pt x="1540" y="845"/>
                    <a:pt x="1553" y="859"/>
                    <a:pt x="1539" y="816"/>
                  </a:cubicBezTo>
                  <a:cubicBezTo>
                    <a:pt x="1537" y="810"/>
                    <a:pt x="1533" y="798"/>
                    <a:pt x="1533" y="798"/>
                  </a:cubicBezTo>
                  <a:cubicBezTo>
                    <a:pt x="1537" y="753"/>
                    <a:pt x="1526" y="722"/>
                    <a:pt x="1569" y="708"/>
                  </a:cubicBezTo>
                  <a:cubicBezTo>
                    <a:pt x="1625" y="719"/>
                    <a:pt x="1607" y="705"/>
                    <a:pt x="1647" y="678"/>
                  </a:cubicBezTo>
                  <a:cubicBezTo>
                    <a:pt x="1654" y="656"/>
                    <a:pt x="1670" y="646"/>
                    <a:pt x="1677" y="624"/>
                  </a:cubicBezTo>
                  <a:cubicBezTo>
                    <a:pt x="1679" y="608"/>
                    <a:pt x="1677" y="591"/>
                    <a:pt x="1683" y="576"/>
                  </a:cubicBezTo>
                  <a:cubicBezTo>
                    <a:pt x="1687" y="565"/>
                    <a:pt x="1727" y="552"/>
                    <a:pt x="1737" y="546"/>
                  </a:cubicBezTo>
                  <a:cubicBezTo>
                    <a:pt x="1743" y="537"/>
                    <a:pt x="1755" y="522"/>
                    <a:pt x="1755" y="510"/>
                  </a:cubicBezTo>
                  <a:cubicBezTo>
                    <a:pt x="1755" y="491"/>
                    <a:pt x="1742" y="487"/>
                    <a:pt x="1731" y="474"/>
                  </a:cubicBezTo>
                  <a:cubicBezTo>
                    <a:pt x="1705" y="443"/>
                    <a:pt x="1684" y="366"/>
                    <a:pt x="1647" y="354"/>
                  </a:cubicBezTo>
                  <a:cubicBezTo>
                    <a:pt x="1615" y="365"/>
                    <a:pt x="1622" y="375"/>
                    <a:pt x="1587" y="366"/>
                  </a:cubicBezTo>
                  <a:cubicBezTo>
                    <a:pt x="1568" y="337"/>
                    <a:pt x="1581" y="308"/>
                    <a:pt x="1551" y="288"/>
                  </a:cubicBezTo>
                  <a:cubicBezTo>
                    <a:pt x="1523" y="246"/>
                    <a:pt x="1561" y="294"/>
                    <a:pt x="1509" y="264"/>
                  </a:cubicBezTo>
                  <a:cubicBezTo>
                    <a:pt x="1483" y="249"/>
                    <a:pt x="1508" y="245"/>
                    <a:pt x="1491" y="228"/>
                  </a:cubicBezTo>
                  <a:cubicBezTo>
                    <a:pt x="1478" y="215"/>
                    <a:pt x="1455" y="219"/>
                    <a:pt x="1437" y="216"/>
                  </a:cubicBezTo>
                  <a:cubicBezTo>
                    <a:pt x="1405" y="227"/>
                    <a:pt x="1427" y="235"/>
                    <a:pt x="1395" y="246"/>
                  </a:cubicBezTo>
                  <a:cubicBezTo>
                    <a:pt x="1359" y="234"/>
                    <a:pt x="1389" y="222"/>
                    <a:pt x="1353" y="210"/>
                  </a:cubicBezTo>
                  <a:cubicBezTo>
                    <a:pt x="1322" y="220"/>
                    <a:pt x="1326" y="207"/>
                    <a:pt x="1317" y="180"/>
                  </a:cubicBezTo>
                  <a:cubicBezTo>
                    <a:pt x="1303" y="182"/>
                    <a:pt x="1288" y="180"/>
                    <a:pt x="1275" y="186"/>
                  </a:cubicBezTo>
                  <a:cubicBezTo>
                    <a:pt x="1268" y="189"/>
                    <a:pt x="1269" y="199"/>
                    <a:pt x="1263" y="204"/>
                  </a:cubicBezTo>
                  <a:cubicBezTo>
                    <a:pt x="1258" y="208"/>
                    <a:pt x="1251" y="208"/>
                    <a:pt x="1245" y="210"/>
                  </a:cubicBezTo>
                  <a:cubicBezTo>
                    <a:pt x="1211" y="188"/>
                    <a:pt x="1237" y="175"/>
                    <a:pt x="1203" y="186"/>
                  </a:cubicBezTo>
                  <a:cubicBezTo>
                    <a:pt x="1178" y="223"/>
                    <a:pt x="1174" y="195"/>
                    <a:pt x="1167" y="168"/>
                  </a:cubicBezTo>
                  <a:cubicBezTo>
                    <a:pt x="1157" y="170"/>
                    <a:pt x="1146" y="169"/>
                    <a:pt x="1137" y="174"/>
                  </a:cubicBezTo>
                  <a:cubicBezTo>
                    <a:pt x="1108" y="191"/>
                    <a:pt x="1136" y="244"/>
                    <a:pt x="1143" y="264"/>
                  </a:cubicBezTo>
                  <a:cubicBezTo>
                    <a:pt x="1147" y="276"/>
                    <a:pt x="1151" y="288"/>
                    <a:pt x="1155" y="300"/>
                  </a:cubicBezTo>
                  <a:cubicBezTo>
                    <a:pt x="1157" y="306"/>
                    <a:pt x="1161" y="318"/>
                    <a:pt x="1161" y="318"/>
                  </a:cubicBezTo>
                  <a:cubicBezTo>
                    <a:pt x="1136" y="326"/>
                    <a:pt x="1128" y="320"/>
                    <a:pt x="1107" y="306"/>
                  </a:cubicBezTo>
                  <a:cubicBezTo>
                    <a:pt x="1103" y="294"/>
                    <a:pt x="1099" y="282"/>
                    <a:pt x="1095" y="270"/>
                  </a:cubicBezTo>
                  <a:cubicBezTo>
                    <a:pt x="1093" y="264"/>
                    <a:pt x="1089" y="252"/>
                    <a:pt x="1089" y="252"/>
                  </a:cubicBezTo>
                  <a:cubicBezTo>
                    <a:pt x="1095" y="226"/>
                    <a:pt x="1109" y="217"/>
                    <a:pt x="1101" y="192"/>
                  </a:cubicBezTo>
                  <a:cubicBezTo>
                    <a:pt x="1103" y="186"/>
                    <a:pt x="1103" y="178"/>
                    <a:pt x="1107" y="174"/>
                  </a:cubicBezTo>
                  <a:cubicBezTo>
                    <a:pt x="1117" y="164"/>
                    <a:pt x="1143" y="150"/>
                    <a:pt x="1143" y="150"/>
                  </a:cubicBezTo>
                  <a:cubicBezTo>
                    <a:pt x="1147" y="144"/>
                    <a:pt x="1150" y="137"/>
                    <a:pt x="1155" y="132"/>
                  </a:cubicBezTo>
                  <a:cubicBezTo>
                    <a:pt x="1160" y="127"/>
                    <a:pt x="1169" y="126"/>
                    <a:pt x="1173" y="120"/>
                  </a:cubicBezTo>
                  <a:cubicBezTo>
                    <a:pt x="1180" y="109"/>
                    <a:pt x="1185" y="84"/>
                    <a:pt x="1185" y="84"/>
                  </a:cubicBezTo>
                  <a:cubicBezTo>
                    <a:pt x="1179" y="66"/>
                    <a:pt x="1173" y="48"/>
                    <a:pt x="1167" y="30"/>
                  </a:cubicBezTo>
                  <a:cubicBezTo>
                    <a:pt x="1165" y="24"/>
                    <a:pt x="1155" y="27"/>
                    <a:pt x="1149" y="24"/>
                  </a:cubicBezTo>
                  <a:cubicBezTo>
                    <a:pt x="1136" y="17"/>
                    <a:pt x="1113" y="0"/>
                    <a:pt x="1113" y="0"/>
                  </a:cubicBezTo>
                  <a:cubicBezTo>
                    <a:pt x="1061" y="17"/>
                    <a:pt x="1016" y="53"/>
                    <a:pt x="963" y="66"/>
                  </a:cubicBezTo>
                  <a:cubicBezTo>
                    <a:pt x="943" y="79"/>
                    <a:pt x="938" y="94"/>
                    <a:pt x="915" y="102"/>
                  </a:cubicBezTo>
                  <a:cubicBezTo>
                    <a:pt x="908" y="122"/>
                    <a:pt x="898" y="136"/>
                    <a:pt x="891" y="156"/>
                  </a:cubicBezTo>
                  <a:cubicBezTo>
                    <a:pt x="911" y="163"/>
                    <a:pt x="925" y="173"/>
                    <a:pt x="945" y="180"/>
                  </a:cubicBezTo>
                  <a:cubicBezTo>
                    <a:pt x="957" y="176"/>
                    <a:pt x="969" y="172"/>
                    <a:pt x="981" y="168"/>
                  </a:cubicBezTo>
                  <a:cubicBezTo>
                    <a:pt x="995" y="163"/>
                    <a:pt x="1005" y="204"/>
                    <a:pt x="1005" y="204"/>
                  </a:cubicBezTo>
                  <a:cubicBezTo>
                    <a:pt x="981" y="220"/>
                    <a:pt x="962" y="215"/>
                    <a:pt x="945" y="240"/>
                  </a:cubicBezTo>
                  <a:cubicBezTo>
                    <a:pt x="960" y="263"/>
                    <a:pt x="978" y="271"/>
                    <a:pt x="945" y="282"/>
                  </a:cubicBezTo>
                  <a:cubicBezTo>
                    <a:pt x="939" y="278"/>
                    <a:pt x="933" y="265"/>
                    <a:pt x="927" y="270"/>
                  </a:cubicBezTo>
                  <a:cubicBezTo>
                    <a:pt x="917" y="278"/>
                    <a:pt x="915" y="306"/>
                    <a:pt x="915" y="306"/>
                  </a:cubicBezTo>
                  <a:cubicBezTo>
                    <a:pt x="919" y="312"/>
                    <a:pt x="934" y="322"/>
                    <a:pt x="927" y="324"/>
                  </a:cubicBezTo>
                  <a:cubicBezTo>
                    <a:pt x="915" y="327"/>
                    <a:pt x="903" y="316"/>
                    <a:pt x="891" y="312"/>
                  </a:cubicBezTo>
                  <a:cubicBezTo>
                    <a:pt x="885" y="310"/>
                    <a:pt x="873" y="306"/>
                    <a:pt x="873" y="306"/>
                  </a:cubicBezTo>
                  <a:cubicBezTo>
                    <a:pt x="850" y="314"/>
                    <a:pt x="848" y="328"/>
                    <a:pt x="825" y="336"/>
                  </a:cubicBezTo>
                  <a:cubicBezTo>
                    <a:pt x="816" y="362"/>
                    <a:pt x="808" y="362"/>
                    <a:pt x="783" y="354"/>
                  </a:cubicBezTo>
                  <a:cubicBezTo>
                    <a:pt x="795" y="304"/>
                    <a:pt x="777" y="348"/>
                    <a:pt x="807" y="324"/>
                  </a:cubicBezTo>
                  <a:cubicBezTo>
                    <a:pt x="832" y="304"/>
                    <a:pt x="807" y="294"/>
                    <a:pt x="843" y="282"/>
                  </a:cubicBezTo>
                  <a:cubicBezTo>
                    <a:pt x="852" y="255"/>
                    <a:pt x="841" y="249"/>
                    <a:pt x="819" y="234"/>
                  </a:cubicBezTo>
                  <a:cubicBezTo>
                    <a:pt x="783" y="243"/>
                    <a:pt x="782" y="267"/>
                    <a:pt x="771" y="234"/>
                  </a:cubicBezTo>
                  <a:cubicBezTo>
                    <a:pt x="773" y="224"/>
                    <a:pt x="782" y="213"/>
                    <a:pt x="777" y="204"/>
                  </a:cubicBezTo>
                  <a:cubicBezTo>
                    <a:pt x="776" y="202"/>
                    <a:pt x="729" y="226"/>
                    <a:pt x="723" y="228"/>
                  </a:cubicBezTo>
                  <a:cubicBezTo>
                    <a:pt x="708" y="272"/>
                    <a:pt x="708" y="252"/>
                    <a:pt x="717" y="288"/>
                  </a:cubicBezTo>
                  <a:cubicBezTo>
                    <a:pt x="713" y="329"/>
                    <a:pt x="721" y="381"/>
                    <a:pt x="675" y="396"/>
                  </a:cubicBezTo>
                  <a:cubicBezTo>
                    <a:pt x="675" y="397"/>
                    <a:pt x="689" y="434"/>
                    <a:pt x="675" y="438"/>
                  </a:cubicBezTo>
                  <a:cubicBezTo>
                    <a:pt x="668" y="440"/>
                    <a:pt x="664" y="429"/>
                    <a:pt x="657" y="426"/>
                  </a:cubicBezTo>
                  <a:cubicBezTo>
                    <a:pt x="645" y="421"/>
                    <a:pt x="633" y="418"/>
                    <a:pt x="621" y="414"/>
                  </a:cubicBezTo>
                  <a:cubicBezTo>
                    <a:pt x="607" y="409"/>
                    <a:pt x="585" y="390"/>
                    <a:pt x="585" y="390"/>
                  </a:cubicBezTo>
                  <a:cubicBezTo>
                    <a:pt x="574" y="357"/>
                    <a:pt x="572" y="343"/>
                    <a:pt x="543" y="324"/>
                  </a:cubicBezTo>
                  <a:cubicBezTo>
                    <a:pt x="537" y="307"/>
                    <a:pt x="540" y="286"/>
                    <a:pt x="531" y="270"/>
                  </a:cubicBezTo>
                  <a:cubicBezTo>
                    <a:pt x="528" y="265"/>
                    <a:pt x="484" y="259"/>
                    <a:pt x="477" y="258"/>
                  </a:cubicBezTo>
                  <a:cubicBezTo>
                    <a:pt x="438" y="232"/>
                    <a:pt x="390" y="230"/>
                    <a:pt x="351" y="204"/>
                  </a:cubicBezTo>
                  <a:cubicBezTo>
                    <a:pt x="339" y="208"/>
                    <a:pt x="323" y="211"/>
                    <a:pt x="315" y="222"/>
                  </a:cubicBezTo>
                  <a:cubicBezTo>
                    <a:pt x="294" y="248"/>
                    <a:pt x="328" y="235"/>
                    <a:pt x="291" y="252"/>
                  </a:cubicBezTo>
                  <a:cubicBezTo>
                    <a:pt x="279" y="257"/>
                    <a:pt x="255" y="264"/>
                    <a:pt x="255" y="264"/>
                  </a:cubicBezTo>
                  <a:cubicBezTo>
                    <a:pt x="251" y="258"/>
                    <a:pt x="250" y="248"/>
                    <a:pt x="243" y="246"/>
                  </a:cubicBezTo>
                  <a:cubicBezTo>
                    <a:pt x="233" y="243"/>
                    <a:pt x="223" y="250"/>
                    <a:pt x="213" y="252"/>
                  </a:cubicBezTo>
                  <a:cubicBezTo>
                    <a:pt x="197" y="254"/>
                    <a:pt x="181" y="256"/>
                    <a:pt x="165" y="258"/>
                  </a:cubicBezTo>
                  <a:cubicBezTo>
                    <a:pt x="132" y="247"/>
                    <a:pt x="103" y="245"/>
                    <a:pt x="69" y="252"/>
                  </a:cubicBezTo>
                  <a:cubicBezTo>
                    <a:pt x="50" y="281"/>
                    <a:pt x="59" y="263"/>
                    <a:pt x="45" y="306"/>
                  </a:cubicBezTo>
                  <a:cubicBezTo>
                    <a:pt x="43" y="312"/>
                    <a:pt x="31" y="316"/>
                    <a:pt x="27" y="312"/>
                  </a:cubicBezTo>
                  <a:cubicBezTo>
                    <a:pt x="23" y="308"/>
                    <a:pt x="35" y="304"/>
                    <a:pt x="39" y="300"/>
                  </a:cubicBezTo>
                  <a:close/>
                </a:path>
              </a:pathLst>
            </a:custGeom>
            <a:gradFill rotWithShape="0">
              <a:gsLst>
                <a:gs pos="0">
                  <a:srgbClr val="FFCC99"/>
                </a:gs>
                <a:gs pos="100000">
                  <a:srgbClr val="FFFFFF"/>
                </a:gs>
              </a:gsLst>
              <a:lin ang="5400000" scaled="1"/>
            </a:gradFill>
            <a:ln w="63500">
              <a:solidFill>
                <a:srgbClr val="000000"/>
              </a:solidFill>
              <a:round/>
              <a:headEnd/>
              <a:tailEnd/>
            </a:ln>
          </p:spPr>
          <p:txBody>
            <a:bodyPr/>
            <a:lstStyle/>
            <a:p>
              <a:endParaRPr lang="en-US"/>
            </a:p>
          </p:txBody>
        </p:sp>
        <p:sp>
          <p:nvSpPr>
            <p:cNvPr id="15407" name="Freeform 6"/>
            <p:cNvSpPr>
              <a:spLocks/>
            </p:cNvSpPr>
            <p:nvPr/>
          </p:nvSpPr>
          <p:spPr bwMode="auto">
            <a:xfrm>
              <a:off x="287" y="2140"/>
              <a:ext cx="855" cy="896"/>
            </a:xfrm>
            <a:custGeom>
              <a:avLst/>
              <a:gdLst>
                <a:gd name="T0" fmla="*/ 1 w 1636"/>
                <a:gd name="T1" fmla="*/ 1 h 1758"/>
                <a:gd name="T2" fmla="*/ 1 w 1636"/>
                <a:gd name="T3" fmla="*/ 1 h 1758"/>
                <a:gd name="T4" fmla="*/ 1 w 1636"/>
                <a:gd name="T5" fmla="*/ 1 h 1758"/>
                <a:gd name="T6" fmla="*/ 1 w 1636"/>
                <a:gd name="T7" fmla="*/ 1 h 1758"/>
                <a:gd name="T8" fmla="*/ 1 w 1636"/>
                <a:gd name="T9" fmla="*/ 1 h 1758"/>
                <a:gd name="T10" fmla="*/ 1 w 1636"/>
                <a:gd name="T11" fmla="*/ 1 h 1758"/>
                <a:gd name="T12" fmla="*/ 1 w 1636"/>
                <a:gd name="T13" fmla="*/ 1 h 1758"/>
                <a:gd name="T14" fmla="*/ 1 w 1636"/>
                <a:gd name="T15" fmla="*/ 1 h 1758"/>
                <a:gd name="T16" fmla="*/ 1 w 1636"/>
                <a:gd name="T17" fmla="*/ 1 h 1758"/>
                <a:gd name="T18" fmla="*/ 1 w 1636"/>
                <a:gd name="T19" fmla="*/ 1 h 1758"/>
                <a:gd name="T20" fmla="*/ 1 w 1636"/>
                <a:gd name="T21" fmla="*/ 1 h 1758"/>
                <a:gd name="T22" fmla="*/ 1 w 1636"/>
                <a:gd name="T23" fmla="*/ 1 h 1758"/>
                <a:gd name="T24" fmla="*/ 1 w 1636"/>
                <a:gd name="T25" fmla="*/ 1 h 1758"/>
                <a:gd name="T26" fmla="*/ 1 w 1636"/>
                <a:gd name="T27" fmla="*/ 1 h 1758"/>
                <a:gd name="T28" fmla="*/ 1 w 1636"/>
                <a:gd name="T29" fmla="*/ 1 h 1758"/>
                <a:gd name="T30" fmla="*/ 1 w 1636"/>
                <a:gd name="T31" fmla="*/ 1 h 1758"/>
                <a:gd name="T32" fmla="*/ 1 w 1636"/>
                <a:gd name="T33" fmla="*/ 1 h 1758"/>
                <a:gd name="T34" fmla="*/ 1 w 1636"/>
                <a:gd name="T35" fmla="*/ 1 h 1758"/>
                <a:gd name="T36" fmla="*/ 1 w 1636"/>
                <a:gd name="T37" fmla="*/ 1 h 1758"/>
                <a:gd name="T38" fmla="*/ 1 w 1636"/>
                <a:gd name="T39" fmla="*/ 1 h 1758"/>
                <a:gd name="T40" fmla="*/ 1 w 1636"/>
                <a:gd name="T41" fmla="*/ 1 h 1758"/>
                <a:gd name="T42" fmla="*/ 1 w 1636"/>
                <a:gd name="T43" fmla="*/ 1 h 1758"/>
                <a:gd name="T44" fmla="*/ 1 w 1636"/>
                <a:gd name="T45" fmla="*/ 1 h 1758"/>
                <a:gd name="T46" fmla="*/ 1 w 1636"/>
                <a:gd name="T47" fmla="*/ 1 h 1758"/>
                <a:gd name="T48" fmla="*/ 1 w 1636"/>
                <a:gd name="T49" fmla="*/ 1 h 1758"/>
                <a:gd name="T50" fmla="*/ 1 w 1636"/>
                <a:gd name="T51" fmla="*/ 1 h 1758"/>
                <a:gd name="T52" fmla="*/ 1 w 1636"/>
                <a:gd name="T53" fmla="*/ 1 h 1758"/>
                <a:gd name="T54" fmla="*/ 1 w 1636"/>
                <a:gd name="T55" fmla="*/ 1 h 1758"/>
                <a:gd name="T56" fmla="*/ 1 w 1636"/>
                <a:gd name="T57" fmla="*/ 1 h 1758"/>
                <a:gd name="T58" fmla="*/ 1 w 1636"/>
                <a:gd name="T59" fmla="*/ 1 h 1758"/>
                <a:gd name="T60" fmla="*/ 1 w 1636"/>
                <a:gd name="T61" fmla="*/ 1 h 1758"/>
                <a:gd name="T62" fmla="*/ 1 w 1636"/>
                <a:gd name="T63" fmla="*/ 1 h 1758"/>
                <a:gd name="T64" fmla="*/ 1 w 1636"/>
                <a:gd name="T65" fmla="*/ 1 h 1758"/>
                <a:gd name="T66" fmla="*/ 1 w 1636"/>
                <a:gd name="T67" fmla="*/ 1 h 1758"/>
                <a:gd name="T68" fmla="*/ 1 w 1636"/>
                <a:gd name="T69" fmla="*/ 1 h 1758"/>
                <a:gd name="T70" fmla="*/ 1 w 1636"/>
                <a:gd name="T71" fmla="*/ 1 h 1758"/>
                <a:gd name="T72" fmla="*/ 1 w 1636"/>
                <a:gd name="T73" fmla="*/ 1 h 1758"/>
                <a:gd name="T74" fmla="*/ 1 w 1636"/>
                <a:gd name="T75" fmla="*/ 1 h 1758"/>
                <a:gd name="T76" fmla="*/ 1 w 1636"/>
                <a:gd name="T77" fmla="*/ 1 h 1758"/>
                <a:gd name="T78" fmla="*/ 1 w 1636"/>
                <a:gd name="T79" fmla="*/ 1 h 1758"/>
                <a:gd name="T80" fmla="*/ 1 w 1636"/>
                <a:gd name="T81" fmla="*/ 1 h 1758"/>
                <a:gd name="T82" fmla="*/ 1 w 1636"/>
                <a:gd name="T83" fmla="*/ 1 h 1758"/>
                <a:gd name="T84" fmla="*/ 1 w 1636"/>
                <a:gd name="T85" fmla="*/ 1 h 1758"/>
                <a:gd name="T86" fmla="*/ 1 w 1636"/>
                <a:gd name="T87" fmla="*/ 1 h 1758"/>
                <a:gd name="T88" fmla="*/ 1 w 1636"/>
                <a:gd name="T89" fmla="*/ 1 h 1758"/>
                <a:gd name="T90" fmla="*/ 1 w 1636"/>
                <a:gd name="T91" fmla="*/ 1 h 1758"/>
                <a:gd name="T92" fmla="*/ 1 w 1636"/>
                <a:gd name="T93" fmla="*/ 1 h 1758"/>
                <a:gd name="T94" fmla="*/ 1 w 1636"/>
                <a:gd name="T95" fmla="*/ 1 h 1758"/>
                <a:gd name="T96" fmla="*/ 1 w 1636"/>
                <a:gd name="T97" fmla="*/ 1 h 1758"/>
                <a:gd name="T98" fmla="*/ 1 w 1636"/>
                <a:gd name="T99" fmla="*/ 1 h 1758"/>
                <a:gd name="T100" fmla="*/ 1 w 1636"/>
                <a:gd name="T101" fmla="*/ 1 h 175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636"/>
                <a:gd name="T154" fmla="*/ 0 h 1758"/>
                <a:gd name="T155" fmla="*/ 1636 w 1636"/>
                <a:gd name="T156" fmla="*/ 1758 h 175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636" h="1758">
                  <a:moveTo>
                    <a:pt x="1504" y="1656"/>
                  </a:moveTo>
                  <a:cubicBezTo>
                    <a:pt x="1509" y="1620"/>
                    <a:pt x="1525" y="1602"/>
                    <a:pt x="1516" y="1572"/>
                  </a:cubicBezTo>
                  <a:cubicBezTo>
                    <a:pt x="1512" y="1560"/>
                    <a:pt x="1508" y="1548"/>
                    <a:pt x="1504" y="1536"/>
                  </a:cubicBezTo>
                  <a:cubicBezTo>
                    <a:pt x="1502" y="1530"/>
                    <a:pt x="1498" y="1518"/>
                    <a:pt x="1498" y="1518"/>
                  </a:cubicBezTo>
                  <a:cubicBezTo>
                    <a:pt x="1504" y="1514"/>
                    <a:pt x="1511" y="1512"/>
                    <a:pt x="1516" y="1506"/>
                  </a:cubicBezTo>
                  <a:cubicBezTo>
                    <a:pt x="1520" y="1501"/>
                    <a:pt x="1517" y="1492"/>
                    <a:pt x="1522" y="1488"/>
                  </a:cubicBezTo>
                  <a:cubicBezTo>
                    <a:pt x="1532" y="1481"/>
                    <a:pt x="1547" y="1483"/>
                    <a:pt x="1558" y="1476"/>
                  </a:cubicBezTo>
                  <a:cubicBezTo>
                    <a:pt x="1582" y="1460"/>
                    <a:pt x="1608" y="1453"/>
                    <a:pt x="1636" y="1446"/>
                  </a:cubicBezTo>
                  <a:cubicBezTo>
                    <a:pt x="1624" y="1438"/>
                    <a:pt x="1612" y="1430"/>
                    <a:pt x="1600" y="1422"/>
                  </a:cubicBezTo>
                  <a:cubicBezTo>
                    <a:pt x="1594" y="1418"/>
                    <a:pt x="1582" y="1410"/>
                    <a:pt x="1582" y="1410"/>
                  </a:cubicBezTo>
                  <a:cubicBezTo>
                    <a:pt x="1590" y="1371"/>
                    <a:pt x="1604" y="1372"/>
                    <a:pt x="1576" y="1344"/>
                  </a:cubicBezTo>
                  <a:cubicBezTo>
                    <a:pt x="1578" y="1338"/>
                    <a:pt x="1578" y="1330"/>
                    <a:pt x="1582" y="1326"/>
                  </a:cubicBezTo>
                  <a:cubicBezTo>
                    <a:pt x="1586" y="1322"/>
                    <a:pt x="1597" y="1326"/>
                    <a:pt x="1600" y="1320"/>
                  </a:cubicBezTo>
                  <a:cubicBezTo>
                    <a:pt x="1609" y="1302"/>
                    <a:pt x="1583" y="1298"/>
                    <a:pt x="1576" y="1296"/>
                  </a:cubicBezTo>
                  <a:cubicBezTo>
                    <a:pt x="1565" y="1264"/>
                    <a:pt x="1575" y="1282"/>
                    <a:pt x="1534" y="1254"/>
                  </a:cubicBezTo>
                  <a:cubicBezTo>
                    <a:pt x="1522" y="1246"/>
                    <a:pt x="1498" y="1230"/>
                    <a:pt x="1498" y="1230"/>
                  </a:cubicBezTo>
                  <a:cubicBezTo>
                    <a:pt x="1488" y="1271"/>
                    <a:pt x="1484" y="1253"/>
                    <a:pt x="1450" y="1242"/>
                  </a:cubicBezTo>
                  <a:cubicBezTo>
                    <a:pt x="1424" y="1203"/>
                    <a:pt x="1450" y="1209"/>
                    <a:pt x="1396" y="1200"/>
                  </a:cubicBezTo>
                  <a:cubicBezTo>
                    <a:pt x="1353" y="1172"/>
                    <a:pt x="1353" y="1180"/>
                    <a:pt x="1306" y="1164"/>
                  </a:cubicBezTo>
                  <a:cubicBezTo>
                    <a:pt x="1276" y="1119"/>
                    <a:pt x="1270" y="1106"/>
                    <a:pt x="1216" y="1092"/>
                  </a:cubicBezTo>
                  <a:cubicBezTo>
                    <a:pt x="1196" y="1087"/>
                    <a:pt x="1162" y="1062"/>
                    <a:pt x="1162" y="1062"/>
                  </a:cubicBezTo>
                  <a:cubicBezTo>
                    <a:pt x="1168" y="1011"/>
                    <a:pt x="1171" y="972"/>
                    <a:pt x="1216" y="942"/>
                  </a:cubicBezTo>
                  <a:cubicBezTo>
                    <a:pt x="1230" y="920"/>
                    <a:pt x="1244" y="922"/>
                    <a:pt x="1258" y="900"/>
                  </a:cubicBezTo>
                  <a:cubicBezTo>
                    <a:pt x="1256" y="894"/>
                    <a:pt x="1252" y="888"/>
                    <a:pt x="1252" y="882"/>
                  </a:cubicBezTo>
                  <a:cubicBezTo>
                    <a:pt x="1252" y="876"/>
                    <a:pt x="1262" y="868"/>
                    <a:pt x="1258" y="864"/>
                  </a:cubicBezTo>
                  <a:cubicBezTo>
                    <a:pt x="1251" y="857"/>
                    <a:pt x="1238" y="861"/>
                    <a:pt x="1228" y="858"/>
                  </a:cubicBezTo>
                  <a:cubicBezTo>
                    <a:pt x="1192" y="848"/>
                    <a:pt x="1199" y="851"/>
                    <a:pt x="1174" y="834"/>
                  </a:cubicBezTo>
                  <a:cubicBezTo>
                    <a:pt x="1143" y="788"/>
                    <a:pt x="1132" y="770"/>
                    <a:pt x="1078" y="756"/>
                  </a:cubicBezTo>
                  <a:cubicBezTo>
                    <a:pt x="1057" y="742"/>
                    <a:pt x="1049" y="736"/>
                    <a:pt x="1024" y="744"/>
                  </a:cubicBezTo>
                  <a:cubicBezTo>
                    <a:pt x="1013" y="711"/>
                    <a:pt x="1014" y="676"/>
                    <a:pt x="1006" y="642"/>
                  </a:cubicBezTo>
                  <a:cubicBezTo>
                    <a:pt x="1001" y="622"/>
                    <a:pt x="989" y="608"/>
                    <a:pt x="982" y="588"/>
                  </a:cubicBezTo>
                  <a:cubicBezTo>
                    <a:pt x="1035" y="553"/>
                    <a:pt x="1026" y="607"/>
                    <a:pt x="1060" y="630"/>
                  </a:cubicBezTo>
                  <a:cubicBezTo>
                    <a:pt x="1085" y="592"/>
                    <a:pt x="1095" y="628"/>
                    <a:pt x="1108" y="588"/>
                  </a:cubicBezTo>
                  <a:cubicBezTo>
                    <a:pt x="1100" y="540"/>
                    <a:pt x="1106" y="564"/>
                    <a:pt x="1090" y="516"/>
                  </a:cubicBezTo>
                  <a:cubicBezTo>
                    <a:pt x="1085" y="502"/>
                    <a:pt x="1054" y="492"/>
                    <a:pt x="1054" y="492"/>
                  </a:cubicBezTo>
                  <a:cubicBezTo>
                    <a:pt x="1072" y="465"/>
                    <a:pt x="1075" y="462"/>
                    <a:pt x="1060" y="432"/>
                  </a:cubicBezTo>
                  <a:cubicBezTo>
                    <a:pt x="1062" y="422"/>
                    <a:pt x="1058" y="408"/>
                    <a:pt x="1066" y="402"/>
                  </a:cubicBezTo>
                  <a:cubicBezTo>
                    <a:pt x="1072" y="398"/>
                    <a:pt x="1077" y="413"/>
                    <a:pt x="1084" y="414"/>
                  </a:cubicBezTo>
                  <a:cubicBezTo>
                    <a:pt x="1094" y="416"/>
                    <a:pt x="1114" y="400"/>
                    <a:pt x="1120" y="396"/>
                  </a:cubicBezTo>
                  <a:cubicBezTo>
                    <a:pt x="1124" y="390"/>
                    <a:pt x="1132" y="385"/>
                    <a:pt x="1132" y="378"/>
                  </a:cubicBezTo>
                  <a:cubicBezTo>
                    <a:pt x="1132" y="365"/>
                    <a:pt x="1120" y="342"/>
                    <a:pt x="1120" y="342"/>
                  </a:cubicBezTo>
                  <a:cubicBezTo>
                    <a:pt x="1136" y="331"/>
                    <a:pt x="1174" y="318"/>
                    <a:pt x="1174" y="318"/>
                  </a:cubicBezTo>
                  <a:cubicBezTo>
                    <a:pt x="1185" y="302"/>
                    <a:pt x="1198" y="264"/>
                    <a:pt x="1198" y="264"/>
                  </a:cubicBezTo>
                  <a:cubicBezTo>
                    <a:pt x="1196" y="246"/>
                    <a:pt x="1195" y="228"/>
                    <a:pt x="1192" y="210"/>
                  </a:cubicBezTo>
                  <a:cubicBezTo>
                    <a:pt x="1191" y="204"/>
                    <a:pt x="1191" y="196"/>
                    <a:pt x="1186" y="192"/>
                  </a:cubicBezTo>
                  <a:cubicBezTo>
                    <a:pt x="1176" y="185"/>
                    <a:pt x="1162" y="184"/>
                    <a:pt x="1150" y="180"/>
                  </a:cubicBezTo>
                  <a:cubicBezTo>
                    <a:pt x="1144" y="178"/>
                    <a:pt x="1132" y="174"/>
                    <a:pt x="1132" y="174"/>
                  </a:cubicBezTo>
                  <a:cubicBezTo>
                    <a:pt x="1109" y="182"/>
                    <a:pt x="1066" y="177"/>
                    <a:pt x="1042" y="180"/>
                  </a:cubicBezTo>
                  <a:cubicBezTo>
                    <a:pt x="1013" y="190"/>
                    <a:pt x="1003" y="213"/>
                    <a:pt x="976" y="222"/>
                  </a:cubicBezTo>
                  <a:cubicBezTo>
                    <a:pt x="956" y="219"/>
                    <a:pt x="930" y="224"/>
                    <a:pt x="916" y="210"/>
                  </a:cubicBezTo>
                  <a:cubicBezTo>
                    <a:pt x="910" y="204"/>
                    <a:pt x="915" y="192"/>
                    <a:pt x="910" y="186"/>
                  </a:cubicBezTo>
                  <a:cubicBezTo>
                    <a:pt x="901" y="175"/>
                    <a:pt x="882" y="178"/>
                    <a:pt x="868" y="174"/>
                  </a:cubicBezTo>
                  <a:cubicBezTo>
                    <a:pt x="840" y="133"/>
                    <a:pt x="858" y="143"/>
                    <a:pt x="826" y="132"/>
                  </a:cubicBezTo>
                  <a:cubicBezTo>
                    <a:pt x="819" y="112"/>
                    <a:pt x="823" y="111"/>
                    <a:pt x="802" y="102"/>
                  </a:cubicBezTo>
                  <a:cubicBezTo>
                    <a:pt x="790" y="97"/>
                    <a:pt x="766" y="90"/>
                    <a:pt x="766" y="90"/>
                  </a:cubicBezTo>
                  <a:cubicBezTo>
                    <a:pt x="757" y="64"/>
                    <a:pt x="745" y="44"/>
                    <a:pt x="736" y="18"/>
                  </a:cubicBezTo>
                  <a:cubicBezTo>
                    <a:pt x="734" y="12"/>
                    <a:pt x="724" y="15"/>
                    <a:pt x="718" y="12"/>
                  </a:cubicBezTo>
                  <a:cubicBezTo>
                    <a:pt x="712" y="9"/>
                    <a:pt x="706" y="4"/>
                    <a:pt x="700" y="0"/>
                  </a:cubicBezTo>
                  <a:cubicBezTo>
                    <a:pt x="646" y="9"/>
                    <a:pt x="592" y="29"/>
                    <a:pt x="538" y="42"/>
                  </a:cubicBezTo>
                  <a:cubicBezTo>
                    <a:pt x="520" y="47"/>
                    <a:pt x="502" y="54"/>
                    <a:pt x="484" y="60"/>
                  </a:cubicBezTo>
                  <a:cubicBezTo>
                    <a:pt x="478" y="62"/>
                    <a:pt x="466" y="66"/>
                    <a:pt x="466" y="66"/>
                  </a:cubicBezTo>
                  <a:cubicBezTo>
                    <a:pt x="460" y="72"/>
                    <a:pt x="453" y="77"/>
                    <a:pt x="448" y="84"/>
                  </a:cubicBezTo>
                  <a:cubicBezTo>
                    <a:pt x="439" y="95"/>
                    <a:pt x="424" y="120"/>
                    <a:pt x="424" y="120"/>
                  </a:cubicBezTo>
                  <a:cubicBezTo>
                    <a:pt x="433" y="156"/>
                    <a:pt x="437" y="142"/>
                    <a:pt x="466" y="162"/>
                  </a:cubicBezTo>
                  <a:cubicBezTo>
                    <a:pt x="503" y="137"/>
                    <a:pt x="491" y="160"/>
                    <a:pt x="514" y="180"/>
                  </a:cubicBezTo>
                  <a:cubicBezTo>
                    <a:pt x="525" y="189"/>
                    <a:pt x="550" y="204"/>
                    <a:pt x="550" y="204"/>
                  </a:cubicBezTo>
                  <a:cubicBezTo>
                    <a:pt x="554" y="217"/>
                    <a:pt x="567" y="227"/>
                    <a:pt x="568" y="240"/>
                  </a:cubicBezTo>
                  <a:cubicBezTo>
                    <a:pt x="570" y="258"/>
                    <a:pt x="557" y="277"/>
                    <a:pt x="562" y="294"/>
                  </a:cubicBezTo>
                  <a:cubicBezTo>
                    <a:pt x="564" y="301"/>
                    <a:pt x="587" y="282"/>
                    <a:pt x="580" y="282"/>
                  </a:cubicBezTo>
                  <a:cubicBezTo>
                    <a:pt x="567" y="282"/>
                    <a:pt x="544" y="294"/>
                    <a:pt x="544" y="294"/>
                  </a:cubicBezTo>
                  <a:cubicBezTo>
                    <a:pt x="531" y="314"/>
                    <a:pt x="516" y="319"/>
                    <a:pt x="508" y="342"/>
                  </a:cubicBezTo>
                  <a:cubicBezTo>
                    <a:pt x="526" y="395"/>
                    <a:pt x="512" y="393"/>
                    <a:pt x="502" y="444"/>
                  </a:cubicBezTo>
                  <a:cubicBezTo>
                    <a:pt x="504" y="454"/>
                    <a:pt x="505" y="464"/>
                    <a:pt x="508" y="474"/>
                  </a:cubicBezTo>
                  <a:cubicBezTo>
                    <a:pt x="528" y="548"/>
                    <a:pt x="512" y="527"/>
                    <a:pt x="598" y="534"/>
                  </a:cubicBezTo>
                  <a:cubicBezTo>
                    <a:pt x="627" y="553"/>
                    <a:pt x="614" y="539"/>
                    <a:pt x="628" y="582"/>
                  </a:cubicBezTo>
                  <a:cubicBezTo>
                    <a:pt x="637" y="608"/>
                    <a:pt x="688" y="609"/>
                    <a:pt x="706" y="612"/>
                  </a:cubicBezTo>
                  <a:cubicBezTo>
                    <a:pt x="673" y="634"/>
                    <a:pt x="635" y="654"/>
                    <a:pt x="598" y="666"/>
                  </a:cubicBezTo>
                  <a:cubicBezTo>
                    <a:pt x="584" y="708"/>
                    <a:pt x="574" y="698"/>
                    <a:pt x="604" y="708"/>
                  </a:cubicBezTo>
                  <a:cubicBezTo>
                    <a:pt x="620" y="756"/>
                    <a:pt x="567" y="769"/>
                    <a:pt x="538" y="798"/>
                  </a:cubicBezTo>
                  <a:cubicBezTo>
                    <a:pt x="535" y="807"/>
                    <a:pt x="524" y="862"/>
                    <a:pt x="508" y="870"/>
                  </a:cubicBezTo>
                  <a:cubicBezTo>
                    <a:pt x="497" y="875"/>
                    <a:pt x="484" y="874"/>
                    <a:pt x="472" y="876"/>
                  </a:cubicBezTo>
                  <a:cubicBezTo>
                    <a:pt x="466" y="894"/>
                    <a:pt x="465" y="914"/>
                    <a:pt x="454" y="930"/>
                  </a:cubicBezTo>
                  <a:cubicBezTo>
                    <a:pt x="446" y="942"/>
                    <a:pt x="435" y="952"/>
                    <a:pt x="430" y="966"/>
                  </a:cubicBezTo>
                  <a:cubicBezTo>
                    <a:pt x="428" y="972"/>
                    <a:pt x="428" y="979"/>
                    <a:pt x="424" y="984"/>
                  </a:cubicBezTo>
                  <a:cubicBezTo>
                    <a:pt x="407" y="1006"/>
                    <a:pt x="366" y="1009"/>
                    <a:pt x="340" y="1014"/>
                  </a:cubicBezTo>
                  <a:cubicBezTo>
                    <a:pt x="320" y="1034"/>
                    <a:pt x="311" y="1061"/>
                    <a:pt x="298" y="1086"/>
                  </a:cubicBezTo>
                  <a:cubicBezTo>
                    <a:pt x="295" y="1092"/>
                    <a:pt x="297" y="1100"/>
                    <a:pt x="292" y="1104"/>
                  </a:cubicBezTo>
                  <a:cubicBezTo>
                    <a:pt x="276" y="1115"/>
                    <a:pt x="254" y="1117"/>
                    <a:pt x="238" y="1128"/>
                  </a:cubicBezTo>
                  <a:cubicBezTo>
                    <a:pt x="193" y="1122"/>
                    <a:pt x="176" y="1111"/>
                    <a:pt x="136" y="1098"/>
                  </a:cubicBezTo>
                  <a:cubicBezTo>
                    <a:pt x="136" y="1098"/>
                    <a:pt x="97" y="1107"/>
                    <a:pt x="94" y="1110"/>
                  </a:cubicBezTo>
                  <a:cubicBezTo>
                    <a:pt x="90" y="1114"/>
                    <a:pt x="92" y="1123"/>
                    <a:pt x="88" y="1128"/>
                  </a:cubicBezTo>
                  <a:cubicBezTo>
                    <a:pt x="83" y="1134"/>
                    <a:pt x="76" y="1136"/>
                    <a:pt x="70" y="1140"/>
                  </a:cubicBezTo>
                  <a:cubicBezTo>
                    <a:pt x="59" y="1172"/>
                    <a:pt x="64" y="1190"/>
                    <a:pt x="34" y="1200"/>
                  </a:cubicBezTo>
                  <a:cubicBezTo>
                    <a:pt x="0" y="1251"/>
                    <a:pt x="18" y="1256"/>
                    <a:pt x="70" y="1266"/>
                  </a:cubicBezTo>
                  <a:cubicBezTo>
                    <a:pt x="71" y="1279"/>
                    <a:pt x="68" y="1341"/>
                    <a:pt x="82" y="1368"/>
                  </a:cubicBezTo>
                  <a:cubicBezTo>
                    <a:pt x="92" y="1387"/>
                    <a:pt x="130" y="1410"/>
                    <a:pt x="130" y="1410"/>
                  </a:cubicBezTo>
                  <a:cubicBezTo>
                    <a:pt x="143" y="1448"/>
                    <a:pt x="147" y="1486"/>
                    <a:pt x="160" y="1524"/>
                  </a:cubicBezTo>
                  <a:cubicBezTo>
                    <a:pt x="172" y="1520"/>
                    <a:pt x="184" y="1508"/>
                    <a:pt x="196" y="1512"/>
                  </a:cubicBezTo>
                  <a:cubicBezTo>
                    <a:pt x="226" y="1522"/>
                    <a:pt x="256" y="1527"/>
                    <a:pt x="286" y="1536"/>
                  </a:cubicBezTo>
                  <a:cubicBezTo>
                    <a:pt x="332" y="1549"/>
                    <a:pt x="275" y="1533"/>
                    <a:pt x="322" y="1554"/>
                  </a:cubicBezTo>
                  <a:cubicBezTo>
                    <a:pt x="347" y="1565"/>
                    <a:pt x="374" y="1569"/>
                    <a:pt x="400" y="1578"/>
                  </a:cubicBezTo>
                  <a:cubicBezTo>
                    <a:pt x="388" y="1613"/>
                    <a:pt x="409" y="1639"/>
                    <a:pt x="424" y="1668"/>
                  </a:cubicBezTo>
                  <a:cubicBezTo>
                    <a:pt x="427" y="1674"/>
                    <a:pt x="425" y="1682"/>
                    <a:pt x="430" y="1686"/>
                  </a:cubicBezTo>
                  <a:cubicBezTo>
                    <a:pt x="440" y="1693"/>
                    <a:pt x="454" y="1694"/>
                    <a:pt x="466" y="1698"/>
                  </a:cubicBezTo>
                  <a:cubicBezTo>
                    <a:pt x="480" y="1703"/>
                    <a:pt x="502" y="1722"/>
                    <a:pt x="502" y="1722"/>
                  </a:cubicBezTo>
                  <a:cubicBezTo>
                    <a:pt x="514" y="1758"/>
                    <a:pt x="529" y="1742"/>
                    <a:pt x="538" y="1716"/>
                  </a:cubicBezTo>
                  <a:cubicBezTo>
                    <a:pt x="526" y="1680"/>
                    <a:pt x="530" y="1712"/>
                    <a:pt x="550" y="1692"/>
                  </a:cubicBezTo>
                  <a:cubicBezTo>
                    <a:pt x="560" y="1682"/>
                    <a:pt x="574" y="1656"/>
                    <a:pt x="574" y="1656"/>
                  </a:cubicBezTo>
                  <a:cubicBezTo>
                    <a:pt x="570" y="1644"/>
                    <a:pt x="566" y="1632"/>
                    <a:pt x="562" y="1620"/>
                  </a:cubicBezTo>
                  <a:cubicBezTo>
                    <a:pt x="560" y="1614"/>
                    <a:pt x="556" y="1602"/>
                    <a:pt x="556" y="1602"/>
                  </a:cubicBezTo>
                  <a:cubicBezTo>
                    <a:pt x="561" y="1586"/>
                    <a:pt x="562" y="1569"/>
                    <a:pt x="568" y="1554"/>
                  </a:cubicBezTo>
                  <a:cubicBezTo>
                    <a:pt x="571" y="1547"/>
                    <a:pt x="577" y="1542"/>
                    <a:pt x="580" y="1536"/>
                  </a:cubicBezTo>
                  <a:cubicBezTo>
                    <a:pt x="583" y="1530"/>
                    <a:pt x="584" y="1524"/>
                    <a:pt x="586" y="1518"/>
                  </a:cubicBezTo>
                  <a:cubicBezTo>
                    <a:pt x="598" y="1522"/>
                    <a:pt x="618" y="1518"/>
                    <a:pt x="622" y="1530"/>
                  </a:cubicBezTo>
                  <a:cubicBezTo>
                    <a:pt x="624" y="1536"/>
                    <a:pt x="624" y="1544"/>
                    <a:pt x="628" y="1548"/>
                  </a:cubicBezTo>
                  <a:cubicBezTo>
                    <a:pt x="639" y="1559"/>
                    <a:pt x="673" y="1561"/>
                    <a:pt x="688" y="1566"/>
                  </a:cubicBezTo>
                  <a:cubicBezTo>
                    <a:pt x="698" y="1597"/>
                    <a:pt x="685" y="1593"/>
                    <a:pt x="658" y="1602"/>
                  </a:cubicBezTo>
                  <a:cubicBezTo>
                    <a:pt x="644" y="1645"/>
                    <a:pt x="635" y="1631"/>
                    <a:pt x="664" y="1650"/>
                  </a:cubicBezTo>
                  <a:cubicBezTo>
                    <a:pt x="696" y="1639"/>
                    <a:pt x="699" y="1636"/>
                    <a:pt x="706" y="1602"/>
                  </a:cubicBezTo>
                  <a:cubicBezTo>
                    <a:pt x="733" y="1607"/>
                    <a:pt x="753" y="1616"/>
                    <a:pt x="778" y="1608"/>
                  </a:cubicBezTo>
                  <a:cubicBezTo>
                    <a:pt x="780" y="1596"/>
                    <a:pt x="790" y="1531"/>
                    <a:pt x="808" y="1584"/>
                  </a:cubicBezTo>
                  <a:cubicBezTo>
                    <a:pt x="810" y="1578"/>
                    <a:pt x="816" y="1572"/>
                    <a:pt x="814" y="1566"/>
                  </a:cubicBezTo>
                  <a:cubicBezTo>
                    <a:pt x="809" y="1554"/>
                    <a:pt x="771" y="1556"/>
                    <a:pt x="802" y="1530"/>
                  </a:cubicBezTo>
                  <a:cubicBezTo>
                    <a:pt x="812" y="1522"/>
                    <a:pt x="826" y="1522"/>
                    <a:pt x="838" y="1518"/>
                  </a:cubicBezTo>
                  <a:cubicBezTo>
                    <a:pt x="844" y="1516"/>
                    <a:pt x="856" y="1512"/>
                    <a:pt x="856" y="1512"/>
                  </a:cubicBezTo>
                  <a:cubicBezTo>
                    <a:pt x="868" y="1476"/>
                    <a:pt x="839" y="1490"/>
                    <a:pt x="808" y="1482"/>
                  </a:cubicBezTo>
                  <a:cubicBezTo>
                    <a:pt x="796" y="1479"/>
                    <a:pt x="784" y="1474"/>
                    <a:pt x="772" y="1470"/>
                  </a:cubicBezTo>
                  <a:cubicBezTo>
                    <a:pt x="766" y="1468"/>
                    <a:pt x="754" y="1464"/>
                    <a:pt x="754" y="1464"/>
                  </a:cubicBezTo>
                  <a:cubicBezTo>
                    <a:pt x="750" y="1452"/>
                    <a:pt x="746" y="1440"/>
                    <a:pt x="742" y="1428"/>
                  </a:cubicBezTo>
                  <a:cubicBezTo>
                    <a:pt x="740" y="1422"/>
                    <a:pt x="771" y="1393"/>
                    <a:pt x="772" y="1392"/>
                  </a:cubicBezTo>
                  <a:cubicBezTo>
                    <a:pt x="808" y="1368"/>
                    <a:pt x="845" y="1358"/>
                    <a:pt x="886" y="1344"/>
                  </a:cubicBezTo>
                  <a:cubicBezTo>
                    <a:pt x="905" y="1338"/>
                    <a:pt x="921" y="1326"/>
                    <a:pt x="940" y="1320"/>
                  </a:cubicBezTo>
                  <a:cubicBezTo>
                    <a:pt x="946" y="1318"/>
                    <a:pt x="958" y="1314"/>
                    <a:pt x="958" y="1314"/>
                  </a:cubicBezTo>
                  <a:cubicBezTo>
                    <a:pt x="1023" y="1323"/>
                    <a:pt x="1005" y="1316"/>
                    <a:pt x="1036" y="1362"/>
                  </a:cubicBezTo>
                  <a:cubicBezTo>
                    <a:pt x="1031" y="1398"/>
                    <a:pt x="1032" y="1433"/>
                    <a:pt x="994" y="1446"/>
                  </a:cubicBezTo>
                  <a:cubicBezTo>
                    <a:pt x="988" y="1452"/>
                    <a:pt x="981" y="1457"/>
                    <a:pt x="976" y="1464"/>
                  </a:cubicBezTo>
                  <a:cubicBezTo>
                    <a:pt x="967" y="1475"/>
                    <a:pt x="952" y="1500"/>
                    <a:pt x="952" y="1500"/>
                  </a:cubicBezTo>
                  <a:cubicBezTo>
                    <a:pt x="955" y="1540"/>
                    <a:pt x="941" y="1588"/>
                    <a:pt x="982" y="1602"/>
                  </a:cubicBezTo>
                  <a:cubicBezTo>
                    <a:pt x="1026" y="1668"/>
                    <a:pt x="1026" y="1591"/>
                    <a:pt x="988" y="1566"/>
                  </a:cubicBezTo>
                  <a:cubicBezTo>
                    <a:pt x="978" y="1528"/>
                    <a:pt x="978" y="1487"/>
                    <a:pt x="1012" y="1464"/>
                  </a:cubicBezTo>
                  <a:cubicBezTo>
                    <a:pt x="1018" y="1468"/>
                    <a:pt x="1025" y="1471"/>
                    <a:pt x="1030" y="1476"/>
                  </a:cubicBezTo>
                  <a:cubicBezTo>
                    <a:pt x="1035" y="1481"/>
                    <a:pt x="1035" y="1493"/>
                    <a:pt x="1042" y="1494"/>
                  </a:cubicBezTo>
                  <a:cubicBezTo>
                    <a:pt x="1055" y="1496"/>
                    <a:pt x="1078" y="1482"/>
                    <a:pt x="1078" y="1482"/>
                  </a:cubicBezTo>
                  <a:cubicBezTo>
                    <a:pt x="1085" y="1493"/>
                    <a:pt x="1091" y="1509"/>
                    <a:pt x="1108" y="1506"/>
                  </a:cubicBezTo>
                  <a:cubicBezTo>
                    <a:pt x="1115" y="1505"/>
                    <a:pt x="1119" y="1497"/>
                    <a:pt x="1126" y="1494"/>
                  </a:cubicBezTo>
                  <a:cubicBezTo>
                    <a:pt x="1138" y="1489"/>
                    <a:pt x="1162" y="1482"/>
                    <a:pt x="1162" y="1482"/>
                  </a:cubicBezTo>
                  <a:cubicBezTo>
                    <a:pt x="1207" y="1497"/>
                    <a:pt x="1153" y="1475"/>
                    <a:pt x="1192" y="1506"/>
                  </a:cubicBezTo>
                  <a:cubicBezTo>
                    <a:pt x="1198" y="1511"/>
                    <a:pt x="1239" y="1518"/>
                    <a:pt x="1240" y="1518"/>
                  </a:cubicBezTo>
                  <a:cubicBezTo>
                    <a:pt x="1246" y="1522"/>
                    <a:pt x="1251" y="1530"/>
                    <a:pt x="1258" y="1530"/>
                  </a:cubicBezTo>
                  <a:cubicBezTo>
                    <a:pt x="1271" y="1530"/>
                    <a:pt x="1294" y="1518"/>
                    <a:pt x="1294" y="1518"/>
                  </a:cubicBezTo>
                  <a:cubicBezTo>
                    <a:pt x="1329" y="1527"/>
                    <a:pt x="1360" y="1540"/>
                    <a:pt x="1390" y="1560"/>
                  </a:cubicBezTo>
                  <a:cubicBezTo>
                    <a:pt x="1407" y="1586"/>
                    <a:pt x="1411" y="1608"/>
                    <a:pt x="1438" y="1626"/>
                  </a:cubicBezTo>
                  <a:cubicBezTo>
                    <a:pt x="1454" y="1675"/>
                    <a:pt x="1437" y="1664"/>
                    <a:pt x="1492" y="1656"/>
                  </a:cubicBezTo>
                  <a:cubicBezTo>
                    <a:pt x="1507" y="1633"/>
                    <a:pt x="1504" y="1631"/>
                    <a:pt x="1504" y="1656"/>
                  </a:cubicBezTo>
                  <a:close/>
                </a:path>
              </a:pathLst>
            </a:custGeom>
            <a:gradFill rotWithShape="0">
              <a:gsLst>
                <a:gs pos="0">
                  <a:srgbClr val="5E9EFF"/>
                </a:gs>
                <a:gs pos="39999">
                  <a:srgbClr val="85C2FF"/>
                </a:gs>
                <a:gs pos="70000">
                  <a:srgbClr val="C4D6EB"/>
                </a:gs>
                <a:gs pos="100000">
                  <a:srgbClr val="FFEBFA"/>
                </a:gs>
              </a:gsLst>
              <a:lin ang="5400000"/>
            </a:gradFill>
            <a:ln w="63500">
              <a:solidFill>
                <a:srgbClr val="000000"/>
              </a:solidFill>
              <a:round/>
              <a:headEnd/>
              <a:tailEnd/>
            </a:ln>
          </p:spPr>
          <p:txBody>
            <a:bodyPr/>
            <a:lstStyle/>
            <a:p>
              <a:endParaRPr lang="en-US"/>
            </a:p>
          </p:txBody>
        </p:sp>
        <p:sp>
          <p:nvSpPr>
            <p:cNvPr id="15408" name="Freeform 7"/>
            <p:cNvSpPr>
              <a:spLocks/>
            </p:cNvSpPr>
            <p:nvPr/>
          </p:nvSpPr>
          <p:spPr bwMode="auto">
            <a:xfrm>
              <a:off x="1451" y="2605"/>
              <a:ext cx="401" cy="489"/>
            </a:xfrm>
            <a:custGeom>
              <a:avLst/>
              <a:gdLst>
                <a:gd name="T0" fmla="*/ 0 w 810"/>
                <a:gd name="T1" fmla="*/ 1 h 960"/>
                <a:gd name="T2" fmla="*/ 0 w 810"/>
                <a:gd name="T3" fmla="*/ 1 h 960"/>
                <a:gd name="T4" fmla="*/ 0 w 810"/>
                <a:gd name="T5" fmla="*/ 1 h 960"/>
                <a:gd name="T6" fmla="*/ 0 w 810"/>
                <a:gd name="T7" fmla="*/ 1 h 960"/>
                <a:gd name="T8" fmla="*/ 0 w 810"/>
                <a:gd name="T9" fmla="*/ 1 h 960"/>
                <a:gd name="T10" fmla="*/ 0 w 810"/>
                <a:gd name="T11" fmla="*/ 1 h 960"/>
                <a:gd name="T12" fmla="*/ 0 w 810"/>
                <a:gd name="T13" fmla="*/ 1 h 960"/>
                <a:gd name="T14" fmla="*/ 0 w 810"/>
                <a:gd name="T15" fmla="*/ 1 h 960"/>
                <a:gd name="T16" fmla="*/ 0 w 810"/>
                <a:gd name="T17" fmla="*/ 1 h 960"/>
                <a:gd name="T18" fmla="*/ 0 w 810"/>
                <a:gd name="T19" fmla="*/ 1 h 960"/>
                <a:gd name="T20" fmla="*/ 0 w 810"/>
                <a:gd name="T21" fmla="*/ 1 h 960"/>
                <a:gd name="T22" fmla="*/ 0 w 810"/>
                <a:gd name="T23" fmla="*/ 1 h 960"/>
                <a:gd name="T24" fmla="*/ 0 w 810"/>
                <a:gd name="T25" fmla="*/ 1 h 960"/>
                <a:gd name="T26" fmla="*/ 0 w 810"/>
                <a:gd name="T27" fmla="*/ 1 h 960"/>
                <a:gd name="T28" fmla="*/ 0 w 810"/>
                <a:gd name="T29" fmla="*/ 1 h 960"/>
                <a:gd name="T30" fmla="*/ 0 w 810"/>
                <a:gd name="T31" fmla="*/ 1 h 960"/>
                <a:gd name="T32" fmla="*/ 0 w 810"/>
                <a:gd name="T33" fmla="*/ 1 h 960"/>
                <a:gd name="T34" fmla="*/ 0 w 810"/>
                <a:gd name="T35" fmla="*/ 1 h 960"/>
                <a:gd name="T36" fmla="*/ 0 w 810"/>
                <a:gd name="T37" fmla="*/ 0 h 960"/>
                <a:gd name="T38" fmla="*/ 0 w 810"/>
                <a:gd name="T39" fmla="*/ 1 h 960"/>
                <a:gd name="T40" fmla="*/ 0 w 810"/>
                <a:gd name="T41" fmla="*/ 1 h 960"/>
                <a:gd name="T42" fmla="*/ 0 w 810"/>
                <a:gd name="T43" fmla="*/ 1 h 960"/>
                <a:gd name="T44" fmla="*/ 0 w 810"/>
                <a:gd name="T45" fmla="*/ 1 h 960"/>
                <a:gd name="T46" fmla="*/ 0 w 810"/>
                <a:gd name="T47" fmla="*/ 1 h 960"/>
                <a:gd name="T48" fmla="*/ 0 w 810"/>
                <a:gd name="T49" fmla="*/ 1 h 960"/>
                <a:gd name="T50" fmla="*/ 0 w 810"/>
                <a:gd name="T51" fmla="*/ 1 h 960"/>
                <a:gd name="T52" fmla="*/ 0 w 810"/>
                <a:gd name="T53" fmla="*/ 1 h 960"/>
                <a:gd name="T54" fmla="*/ 0 w 810"/>
                <a:gd name="T55" fmla="*/ 1 h 960"/>
                <a:gd name="T56" fmla="*/ 0 w 810"/>
                <a:gd name="T57" fmla="*/ 1 h 960"/>
                <a:gd name="T58" fmla="*/ 0 w 810"/>
                <a:gd name="T59" fmla="*/ 1 h 960"/>
                <a:gd name="T60" fmla="*/ 0 w 810"/>
                <a:gd name="T61" fmla="*/ 1 h 960"/>
                <a:gd name="T62" fmla="*/ 0 w 810"/>
                <a:gd name="T63" fmla="*/ 1 h 960"/>
                <a:gd name="T64" fmla="*/ 0 w 810"/>
                <a:gd name="T65" fmla="*/ 1 h 960"/>
                <a:gd name="T66" fmla="*/ 0 w 810"/>
                <a:gd name="T67" fmla="*/ 1 h 960"/>
                <a:gd name="T68" fmla="*/ 0 w 810"/>
                <a:gd name="T69" fmla="*/ 1 h 960"/>
                <a:gd name="T70" fmla="*/ 0 w 810"/>
                <a:gd name="T71" fmla="*/ 1 h 960"/>
                <a:gd name="T72" fmla="*/ 0 w 810"/>
                <a:gd name="T73" fmla="*/ 1 h 960"/>
                <a:gd name="T74" fmla="*/ 0 w 810"/>
                <a:gd name="T75" fmla="*/ 1 h 960"/>
                <a:gd name="T76" fmla="*/ 0 w 810"/>
                <a:gd name="T77" fmla="*/ 1 h 960"/>
                <a:gd name="T78" fmla="*/ 0 w 810"/>
                <a:gd name="T79" fmla="*/ 1 h 960"/>
                <a:gd name="T80" fmla="*/ 0 w 810"/>
                <a:gd name="T81" fmla="*/ 1 h 960"/>
                <a:gd name="T82" fmla="*/ 0 w 810"/>
                <a:gd name="T83" fmla="*/ 1 h 960"/>
                <a:gd name="T84" fmla="*/ 0 w 810"/>
                <a:gd name="T85" fmla="*/ 1 h 960"/>
                <a:gd name="T86" fmla="*/ 0 w 810"/>
                <a:gd name="T87" fmla="*/ 1 h 960"/>
                <a:gd name="T88" fmla="*/ 0 w 810"/>
                <a:gd name="T89" fmla="*/ 1 h 960"/>
                <a:gd name="T90" fmla="*/ 0 w 810"/>
                <a:gd name="T91" fmla="*/ 1 h 960"/>
                <a:gd name="T92" fmla="*/ 0 w 810"/>
                <a:gd name="T93" fmla="*/ 1 h 960"/>
                <a:gd name="T94" fmla="*/ 0 w 810"/>
                <a:gd name="T95" fmla="*/ 1 h 960"/>
                <a:gd name="T96" fmla="*/ 0 w 810"/>
                <a:gd name="T97" fmla="*/ 1 h 960"/>
                <a:gd name="T98" fmla="*/ 0 w 810"/>
                <a:gd name="T99" fmla="*/ 1 h 960"/>
                <a:gd name="T100" fmla="*/ 0 w 810"/>
                <a:gd name="T101" fmla="*/ 1 h 960"/>
                <a:gd name="T102" fmla="*/ 0 w 810"/>
                <a:gd name="T103" fmla="*/ 1 h 960"/>
                <a:gd name="T104" fmla="*/ 0 w 810"/>
                <a:gd name="T105" fmla="*/ 1 h 960"/>
                <a:gd name="T106" fmla="*/ 0 w 810"/>
                <a:gd name="T107" fmla="*/ 1 h 960"/>
                <a:gd name="T108" fmla="*/ 0 w 810"/>
                <a:gd name="T109" fmla="*/ 1 h 960"/>
                <a:gd name="T110" fmla="*/ 0 w 810"/>
                <a:gd name="T111" fmla="*/ 1 h 960"/>
                <a:gd name="T112" fmla="*/ 0 w 810"/>
                <a:gd name="T113" fmla="*/ 1 h 960"/>
                <a:gd name="T114" fmla="*/ 0 w 810"/>
                <a:gd name="T115" fmla="*/ 1 h 960"/>
                <a:gd name="T116" fmla="*/ 0 w 810"/>
                <a:gd name="T117" fmla="*/ 1 h 960"/>
                <a:gd name="T118" fmla="*/ 0 w 810"/>
                <a:gd name="T119" fmla="*/ 1 h 960"/>
                <a:gd name="T120" fmla="*/ 0 w 810"/>
                <a:gd name="T121" fmla="*/ 1 h 960"/>
                <a:gd name="T122" fmla="*/ 0 w 810"/>
                <a:gd name="T123" fmla="*/ 1 h 96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10"/>
                <a:gd name="T187" fmla="*/ 0 h 960"/>
                <a:gd name="T188" fmla="*/ 810 w 810"/>
                <a:gd name="T189" fmla="*/ 960 h 96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10" h="960">
                  <a:moveTo>
                    <a:pt x="12" y="414"/>
                  </a:moveTo>
                  <a:cubicBezTo>
                    <a:pt x="18" y="410"/>
                    <a:pt x="25" y="407"/>
                    <a:pt x="30" y="402"/>
                  </a:cubicBezTo>
                  <a:cubicBezTo>
                    <a:pt x="39" y="391"/>
                    <a:pt x="54" y="366"/>
                    <a:pt x="54" y="366"/>
                  </a:cubicBezTo>
                  <a:cubicBezTo>
                    <a:pt x="129" y="391"/>
                    <a:pt x="194" y="359"/>
                    <a:pt x="264" y="342"/>
                  </a:cubicBezTo>
                  <a:cubicBezTo>
                    <a:pt x="276" y="306"/>
                    <a:pt x="272" y="338"/>
                    <a:pt x="252" y="318"/>
                  </a:cubicBezTo>
                  <a:cubicBezTo>
                    <a:pt x="220" y="286"/>
                    <a:pt x="276" y="310"/>
                    <a:pt x="228" y="294"/>
                  </a:cubicBezTo>
                  <a:cubicBezTo>
                    <a:pt x="224" y="288"/>
                    <a:pt x="221" y="281"/>
                    <a:pt x="216" y="276"/>
                  </a:cubicBezTo>
                  <a:cubicBezTo>
                    <a:pt x="211" y="271"/>
                    <a:pt x="201" y="271"/>
                    <a:pt x="198" y="264"/>
                  </a:cubicBezTo>
                  <a:cubicBezTo>
                    <a:pt x="192" y="250"/>
                    <a:pt x="215" y="238"/>
                    <a:pt x="222" y="234"/>
                  </a:cubicBezTo>
                  <a:cubicBezTo>
                    <a:pt x="247" y="222"/>
                    <a:pt x="296" y="223"/>
                    <a:pt x="312" y="222"/>
                  </a:cubicBezTo>
                  <a:cubicBezTo>
                    <a:pt x="321" y="186"/>
                    <a:pt x="325" y="200"/>
                    <a:pt x="354" y="180"/>
                  </a:cubicBezTo>
                  <a:cubicBezTo>
                    <a:pt x="377" y="146"/>
                    <a:pt x="349" y="118"/>
                    <a:pt x="390" y="132"/>
                  </a:cubicBezTo>
                  <a:cubicBezTo>
                    <a:pt x="404" y="128"/>
                    <a:pt x="422" y="127"/>
                    <a:pt x="432" y="114"/>
                  </a:cubicBezTo>
                  <a:cubicBezTo>
                    <a:pt x="449" y="93"/>
                    <a:pt x="437" y="87"/>
                    <a:pt x="468" y="66"/>
                  </a:cubicBezTo>
                  <a:cubicBezTo>
                    <a:pt x="470" y="60"/>
                    <a:pt x="470" y="52"/>
                    <a:pt x="474" y="48"/>
                  </a:cubicBezTo>
                  <a:cubicBezTo>
                    <a:pt x="487" y="35"/>
                    <a:pt x="497" y="45"/>
                    <a:pt x="510" y="48"/>
                  </a:cubicBezTo>
                  <a:cubicBezTo>
                    <a:pt x="537" y="54"/>
                    <a:pt x="562" y="57"/>
                    <a:pt x="588" y="66"/>
                  </a:cubicBezTo>
                  <a:cubicBezTo>
                    <a:pt x="604" y="55"/>
                    <a:pt x="612" y="52"/>
                    <a:pt x="624" y="36"/>
                  </a:cubicBezTo>
                  <a:cubicBezTo>
                    <a:pt x="633" y="25"/>
                    <a:pt x="648" y="0"/>
                    <a:pt x="648" y="0"/>
                  </a:cubicBezTo>
                  <a:cubicBezTo>
                    <a:pt x="672" y="8"/>
                    <a:pt x="676" y="18"/>
                    <a:pt x="684" y="42"/>
                  </a:cubicBezTo>
                  <a:cubicBezTo>
                    <a:pt x="672" y="79"/>
                    <a:pt x="677" y="42"/>
                    <a:pt x="696" y="72"/>
                  </a:cubicBezTo>
                  <a:cubicBezTo>
                    <a:pt x="703" y="83"/>
                    <a:pt x="708" y="108"/>
                    <a:pt x="708" y="108"/>
                  </a:cubicBezTo>
                  <a:cubicBezTo>
                    <a:pt x="688" y="168"/>
                    <a:pt x="733" y="141"/>
                    <a:pt x="768" y="132"/>
                  </a:cubicBezTo>
                  <a:cubicBezTo>
                    <a:pt x="803" y="144"/>
                    <a:pt x="803" y="147"/>
                    <a:pt x="810" y="186"/>
                  </a:cubicBezTo>
                  <a:cubicBezTo>
                    <a:pt x="808" y="192"/>
                    <a:pt x="808" y="200"/>
                    <a:pt x="804" y="204"/>
                  </a:cubicBezTo>
                  <a:cubicBezTo>
                    <a:pt x="794" y="214"/>
                    <a:pt x="768" y="228"/>
                    <a:pt x="768" y="228"/>
                  </a:cubicBezTo>
                  <a:cubicBezTo>
                    <a:pt x="783" y="272"/>
                    <a:pt x="783" y="252"/>
                    <a:pt x="774" y="288"/>
                  </a:cubicBezTo>
                  <a:cubicBezTo>
                    <a:pt x="762" y="284"/>
                    <a:pt x="750" y="280"/>
                    <a:pt x="738" y="276"/>
                  </a:cubicBezTo>
                  <a:cubicBezTo>
                    <a:pt x="732" y="274"/>
                    <a:pt x="720" y="270"/>
                    <a:pt x="720" y="270"/>
                  </a:cubicBezTo>
                  <a:cubicBezTo>
                    <a:pt x="707" y="274"/>
                    <a:pt x="694" y="277"/>
                    <a:pt x="684" y="288"/>
                  </a:cubicBezTo>
                  <a:cubicBezTo>
                    <a:pt x="675" y="299"/>
                    <a:pt x="672" y="316"/>
                    <a:pt x="660" y="324"/>
                  </a:cubicBezTo>
                  <a:cubicBezTo>
                    <a:pt x="642" y="336"/>
                    <a:pt x="624" y="348"/>
                    <a:pt x="606" y="360"/>
                  </a:cubicBezTo>
                  <a:cubicBezTo>
                    <a:pt x="600" y="364"/>
                    <a:pt x="588" y="372"/>
                    <a:pt x="588" y="372"/>
                  </a:cubicBezTo>
                  <a:cubicBezTo>
                    <a:pt x="586" y="386"/>
                    <a:pt x="579" y="400"/>
                    <a:pt x="582" y="414"/>
                  </a:cubicBezTo>
                  <a:cubicBezTo>
                    <a:pt x="585" y="428"/>
                    <a:pt x="606" y="450"/>
                    <a:pt x="606" y="450"/>
                  </a:cubicBezTo>
                  <a:cubicBezTo>
                    <a:pt x="604" y="458"/>
                    <a:pt x="605" y="468"/>
                    <a:pt x="600" y="474"/>
                  </a:cubicBezTo>
                  <a:cubicBezTo>
                    <a:pt x="591" y="485"/>
                    <a:pt x="564" y="498"/>
                    <a:pt x="564" y="498"/>
                  </a:cubicBezTo>
                  <a:cubicBezTo>
                    <a:pt x="554" y="529"/>
                    <a:pt x="538" y="522"/>
                    <a:pt x="558" y="552"/>
                  </a:cubicBezTo>
                  <a:cubicBezTo>
                    <a:pt x="551" y="606"/>
                    <a:pt x="542" y="610"/>
                    <a:pt x="522" y="654"/>
                  </a:cubicBezTo>
                  <a:cubicBezTo>
                    <a:pt x="507" y="689"/>
                    <a:pt x="515" y="701"/>
                    <a:pt x="486" y="720"/>
                  </a:cubicBezTo>
                  <a:cubicBezTo>
                    <a:pt x="469" y="714"/>
                    <a:pt x="449" y="705"/>
                    <a:pt x="432" y="720"/>
                  </a:cubicBezTo>
                  <a:cubicBezTo>
                    <a:pt x="422" y="728"/>
                    <a:pt x="420" y="756"/>
                    <a:pt x="420" y="756"/>
                  </a:cubicBezTo>
                  <a:cubicBezTo>
                    <a:pt x="416" y="798"/>
                    <a:pt x="413" y="908"/>
                    <a:pt x="396" y="942"/>
                  </a:cubicBezTo>
                  <a:cubicBezTo>
                    <a:pt x="391" y="951"/>
                    <a:pt x="369" y="957"/>
                    <a:pt x="360" y="960"/>
                  </a:cubicBezTo>
                  <a:cubicBezTo>
                    <a:pt x="334" y="921"/>
                    <a:pt x="321" y="878"/>
                    <a:pt x="306" y="834"/>
                  </a:cubicBezTo>
                  <a:cubicBezTo>
                    <a:pt x="308" y="820"/>
                    <a:pt x="319" y="771"/>
                    <a:pt x="306" y="756"/>
                  </a:cubicBezTo>
                  <a:cubicBezTo>
                    <a:pt x="298" y="746"/>
                    <a:pt x="270" y="744"/>
                    <a:pt x="270" y="744"/>
                  </a:cubicBezTo>
                  <a:cubicBezTo>
                    <a:pt x="262" y="769"/>
                    <a:pt x="277" y="814"/>
                    <a:pt x="252" y="822"/>
                  </a:cubicBezTo>
                  <a:cubicBezTo>
                    <a:pt x="240" y="826"/>
                    <a:pt x="216" y="834"/>
                    <a:pt x="216" y="834"/>
                  </a:cubicBezTo>
                  <a:cubicBezTo>
                    <a:pt x="195" y="820"/>
                    <a:pt x="182" y="810"/>
                    <a:pt x="174" y="786"/>
                  </a:cubicBezTo>
                  <a:cubicBezTo>
                    <a:pt x="184" y="727"/>
                    <a:pt x="191" y="699"/>
                    <a:pt x="252" y="684"/>
                  </a:cubicBezTo>
                  <a:cubicBezTo>
                    <a:pt x="277" y="667"/>
                    <a:pt x="279" y="646"/>
                    <a:pt x="288" y="618"/>
                  </a:cubicBezTo>
                  <a:cubicBezTo>
                    <a:pt x="292" y="606"/>
                    <a:pt x="300" y="582"/>
                    <a:pt x="300" y="582"/>
                  </a:cubicBezTo>
                  <a:cubicBezTo>
                    <a:pt x="282" y="576"/>
                    <a:pt x="264" y="570"/>
                    <a:pt x="246" y="564"/>
                  </a:cubicBezTo>
                  <a:cubicBezTo>
                    <a:pt x="240" y="562"/>
                    <a:pt x="228" y="558"/>
                    <a:pt x="228" y="558"/>
                  </a:cubicBezTo>
                  <a:cubicBezTo>
                    <a:pt x="190" y="615"/>
                    <a:pt x="162" y="586"/>
                    <a:pt x="78" y="582"/>
                  </a:cubicBezTo>
                  <a:cubicBezTo>
                    <a:pt x="58" y="575"/>
                    <a:pt x="44" y="565"/>
                    <a:pt x="24" y="558"/>
                  </a:cubicBezTo>
                  <a:cubicBezTo>
                    <a:pt x="7" y="508"/>
                    <a:pt x="33" y="588"/>
                    <a:pt x="12" y="498"/>
                  </a:cubicBezTo>
                  <a:cubicBezTo>
                    <a:pt x="9" y="486"/>
                    <a:pt x="0" y="462"/>
                    <a:pt x="0" y="462"/>
                  </a:cubicBezTo>
                  <a:cubicBezTo>
                    <a:pt x="2" y="452"/>
                    <a:pt x="3" y="442"/>
                    <a:pt x="6" y="432"/>
                  </a:cubicBezTo>
                  <a:cubicBezTo>
                    <a:pt x="9" y="420"/>
                    <a:pt x="14" y="408"/>
                    <a:pt x="18" y="396"/>
                  </a:cubicBezTo>
                  <a:cubicBezTo>
                    <a:pt x="20" y="390"/>
                    <a:pt x="14" y="408"/>
                    <a:pt x="12" y="414"/>
                  </a:cubicBezTo>
                  <a:close/>
                </a:path>
              </a:pathLst>
            </a:custGeom>
            <a:gradFill rotWithShape="0">
              <a:gsLst>
                <a:gs pos="0">
                  <a:srgbClr val="FFFF00"/>
                </a:gs>
                <a:gs pos="100000">
                  <a:srgbClr val="CCFF99"/>
                </a:gs>
              </a:gsLst>
              <a:lin ang="5400000" scaled="1"/>
            </a:gradFill>
            <a:ln w="63500">
              <a:solidFill>
                <a:srgbClr val="000000"/>
              </a:solidFill>
              <a:round/>
              <a:headEnd/>
              <a:tailEnd/>
            </a:ln>
          </p:spPr>
          <p:txBody>
            <a:bodyPr/>
            <a:lstStyle/>
            <a:p>
              <a:endParaRPr lang="en-US"/>
            </a:p>
          </p:txBody>
        </p:sp>
      </p:grpSp>
      <p:grpSp>
        <p:nvGrpSpPr>
          <p:cNvPr id="15363" name="Group 8"/>
          <p:cNvGrpSpPr>
            <a:grpSpLocks/>
          </p:cNvGrpSpPr>
          <p:nvPr/>
        </p:nvGrpSpPr>
        <p:grpSpPr bwMode="auto">
          <a:xfrm>
            <a:off x="3495675" y="2989263"/>
            <a:ext cx="1577975" cy="2178050"/>
            <a:chOff x="1440" y="246"/>
            <a:chExt cx="3530" cy="3614"/>
          </a:xfrm>
        </p:grpSpPr>
        <p:sp>
          <p:nvSpPr>
            <p:cNvPr id="15401" name="Freeform 9"/>
            <p:cNvSpPr>
              <a:spLocks/>
            </p:cNvSpPr>
            <p:nvPr/>
          </p:nvSpPr>
          <p:spPr bwMode="auto">
            <a:xfrm>
              <a:off x="2058" y="2400"/>
              <a:ext cx="1398" cy="1460"/>
            </a:xfrm>
            <a:custGeom>
              <a:avLst/>
              <a:gdLst>
                <a:gd name="T0" fmla="*/ 2670 w 1236"/>
                <a:gd name="T1" fmla="*/ 521 h 1460"/>
                <a:gd name="T2" fmla="*/ 4020 w 1236"/>
                <a:gd name="T3" fmla="*/ 443 h 1460"/>
                <a:gd name="T4" fmla="*/ 12936 w 1236"/>
                <a:gd name="T5" fmla="*/ 343 h 1460"/>
                <a:gd name="T6" fmla="*/ 16549 w 1236"/>
                <a:gd name="T7" fmla="*/ 359 h 1460"/>
                <a:gd name="T8" fmla="*/ 18718 w 1236"/>
                <a:gd name="T9" fmla="*/ 314 h 1460"/>
                <a:gd name="T10" fmla="*/ 28175 w 1236"/>
                <a:gd name="T11" fmla="*/ 281 h 1460"/>
                <a:gd name="T12" fmla="*/ 43652 w 1236"/>
                <a:gd name="T13" fmla="*/ 209 h 1460"/>
                <a:gd name="T14" fmla="*/ 48726 w 1236"/>
                <a:gd name="T15" fmla="*/ 185 h 1460"/>
                <a:gd name="T16" fmla="*/ 57352 w 1236"/>
                <a:gd name="T17" fmla="*/ 83 h 1460"/>
                <a:gd name="T18" fmla="*/ 69000 w 1236"/>
                <a:gd name="T19" fmla="*/ 17 h 1460"/>
                <a:gd name="T20" fmla="*/ 82282 w 1236"/>
                <a:gd name="T21" fmla="*/ 35 h 1460"/>
                <a:gd name="T22" fmla="*/ 84785 w 1236"/>
                <a:gd name="T23" fmla="*/ 82 h 1460"/>
                <a:gd name="T24" fmla="*/ 91905 w 1236"/>
                <a:gd name="T25" fmla="*/ 143 h 1460"/>
                <a:gd name="T26" fmla="*/ 94686 w 1236"/>
                <a:gd name="T27" fmla="*/ 185 h 1460"/>
                <a:gd name="T28" fmla="*/ 97667 w 1236"/>
                <a:gd name="T29" fmla="*/ 185 h 1460"/>
                <a:gd name="T30" fmla="*/ 99074 w 1236"/>
                <a:gd name="T31" fmla="*/ 251 h 1460"/>
                <a:gd name="T32" fmla="*/ 108042 w 1236"/>
                <a:gd name="T33" fmla="*/ 245 h 1460"/>
                <a:gd name="T34" fmla="*/ 115963 w 1236"/>
                <a:gd name="T35" fmla="*/ 215 h 1460"/>
                <a:gd name="T36" fmla="*/ 122624 w 1236"/>
                <a:gd name="T37" fmla="*/ 178 h 1460"/>
                <a:gd name="T38" fmla="*/ 127815 w 1236"/>
                <a:gd name="T39" fmla="*/ 172 h 1460"/>
                <a:gd name="T40" fmla="*/ 131162 w 1236"/>
                <a:gd name="T41" fmla="*/ 125 h 1460"/>
                <a:gd name="T42" fmla="*/ 134261 w 1236"/>
                <a:gd name="T43" fmla="*/ 107 h 1460"/>
                <a:gd name="T44" fmla="*/ 137116 w 1236"/>
                <a:gd name="T45" fmla="*/ 86 h 1460"/>
                <a:gd name="T46" fmla="*/ 143825 w 1236"/>
                <a:gd name="T47" fmla="*/ 122 h 1460"/>
                <a:gd name="T48" fmla="*/ 137116 w 1236"/>
                <a:gd name="T49" fmla="*/ 215 h 1460"/>
                <a:gd name="T50" fmla="*/ 115899 w 1236"/>
                <a:gd name="T51" fmla="*/ 347 h 1460"/>
                <a:gd name="T52" fmla="*/ 118149 w 1236"/>
                <a:gd name="T53" fmla="*/ 389 h 1460"/>
                <a:gd name="T54" fmla="*/ 106323 w 1236"/>
                <a:gd name="T55" fmla="*/ 422 h 1460"/>
                <a:gd name="T56" fmla="*/ 99074 w 1236"/>
                <a:gd name="T57" fmla="*/ 503 h 1460"/>
                <a:gd name="T58" fmla="*/ 89572 w 1236"/>
                <a:gd name="T59" fmla="*/ 497 h 1460"/>
                <a:gd name="T60" fmla="*/ 86558 w 1236"/>
                <a:gd name="T61" fmla="*/ 641 h 1460"/>
                <a:gd name="T62" fmla="*/ 87426 w 1236"/>
                <a:gd name="T63" fmla="*/ 761 h 1460"/>
                <a:gd name="T64" fmla="*/ 86911 w 1236"/>
                <a:gd name="T65" fmla="*/ 841 h 1460"/>
                <a:gd name="T66" fmla="*/ 83714 w 1236"/>
                <a:gd name="T67" fmla="*/ 929 h 1460"/>
                <a:gd name="T68" fmla="*/ 81151 w 1236"/>
                <a:gd name="T69" fmla="*/ 1171 h 1460"/>
                <a:gd name="T70" fmla="*/ 69838 w 1236"/>
                <a:gd name="T71" fmla="*/ 1211 h 1460"/>
                <a:gd name="T72" fmla="*/ 68346 w 1236"/>
                <a:gd name="T73" fmla="*/ 1294 h 1460"/>
                <a:gd name="T74" fmla="*/ 61004 w 1236"/>
                <a:gd name="T75" fmla="*/ 1319 h 1460"/>
                <a:gd name="T76" fmla="*/ 56711 w 1236"/>
                <a:gd name="T77" fmla="*/ 1355 h 1460"/>
                <a:gd name="T78" fmla="*/ 48726 w 1236"/>
                <a:gd name="T79" fmla="*/ 1451 h 1460"/>
                <a:gd name="T80" fmla="*/ 44329 w 1236"/>
                <a:gd name="T81" fmla="*/ 1457 h 1460"/>
                <a:gd name="T82" fmla="*/ 33354 w 1236"/>
                <a:gd name="T83" fmla="*/ 1391 h 1460"/>
                <a:gd name="T84" fmla="*/ 25223 w 1236"/>
                <a:gd name="T85" fmla="*/ 1235 h 1460"/>
                <a:gd name="T86" fmla="*/ 21411 w 1236"/>
                <a:gd name="T87" fmla="*/ 1099 h 1460"/>
                <a:gd name="T88" fmla="*/ 13625 w 1236"/>
                <a:gd name="T89" fmla="*/ 943 h 1460"/>
                <a:gd name="T90" fmla="*/ 7360 w 1236"/>
                <a:gd name="T91" fmla="*/ 797 h 1460"/>
                <a:gd name="T92" fmla="*/ 5591 w 1236"/>
                <a:gd name="T93" fmla="*/ 623 h 1460"/>
                <a:gd name="T94" fmla="*/ 1036 w 1236"/>
                <a:gd name="T95" fmla="*/ 569 h 146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236"/>
                <a:gd name="T145" fmla="*/ 0 h 1460"/>
                <a:gd name="T146" fmla="*/ 1236 w 1236"/>
                <a:gd name="T147" fmla="*/ 1460 h 146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236" h="1460">
                  <a:moveTo>
                    <a:pt x="9" y="569"/>
                  </a:moveTo>
                  <a:cubicBezTo>
                    <a:pt x="13" y="553"/>
                    <a:pt x="17" y="537"/>
                    <a:pt x="21" y="521"/>
                  </a:cubicBezTo>
                  <a:cubicBezTo>
                    <a:pt x="24" y="509"/>
                    <a:pt x="33" y="485"/>
                    <a:pt x="33" y="485"/>
                  </a:cubicBezTo>
                  <a:cubicBezTo>
                    <a:pt x="0" y="474"/>
                    <a:pt x="18" y="466"/>
                    <a:pt x="33" y="443"/>
                  </a:cubicBezTo>
                  <a:cubicBezTo>
                    <a:pt x="41" y="360"/>
                    <a:pt x="33" y="397"/>
                    <a:pt x="81" y="365"/>
                  </a:cubicBezTo>
                  <a:cubicBezTo>
                    <a:pt x="95" y="367"/>
                    <a:pt x="91" y="340"/>
                    <a:pt x="105" y="343"/>
                  </a:cubicBezTo>
                  <a:cubicBezTo>
                    <a:pt x="111" y="344"/>
                    <a:pt x="110" y="293"/>
                    <a:pt x="131" y="326"/>
                  </a:cubicBezTo>
                  <a:cubicBezTo>
                    <a:pt x="135" y="322"/>
                    <a:pt x="137" y="365"/>
                    <a:pt x="135" y="359"/>
                  </a:cubicBezTo>
                  <a:cubicBezTo>
                    <a:pt x="137" y="343"/>
                    <a:pt x="135" y="326"/>
                    <a:pt x="141" y="311"/>
                  </a:cubicBezTo>
                  <a:cubicBezTo>
                    <a:pt x="143" y="302"/>
                    <a:pt x="145" y="315"/>
                    <a:pt x="153" y="314"/>
                  </a:cubicBezTo>
                  <a:cubicBezTo>
                    <a:pt x="161" y="313"/>
                    <a:pt x="176" y="310"/>
                    <a:pt x="189" y="305"/>
                  </a:cubicBezTo>
                  <a:cubicBezTo>
                    <a:pt x="202" y="300"/>
                    <a:pt x="215" y="288"/>
                    <a:pt x="231" y="281"/>
                  </a:cubicBezTo>
                  <a:cubicBezTo>
                    <a:pt x="253" y="264"/>
                    <a:pt x="270" y="285"/>
                    <a:pt x="285" y="263"/>
                  </a:cubicBezTo>
                  <a:cubicBezTo>
                    <a:pt x="298" y="210"/>
                    <a:pt x="278" y="235"/>
                    <a:pt x="357" y="209"/>
                  </a:cubicBezTo>
                  <a:cubicBezTo>
                    <a:pt x="363" y="207"/>
                    <a:pt x="358" y="194"/>
                    <a:pt x="363" y="191"/>
                  </a:cubicBezTo>
                  <a:cubicBezTo>
                    <a:pt x="374" y="185"/>
                    <a:pt x="387" y="187"/>
                    <a:pt x="399" y="185"/>
                  </a:cubicBezTo>
                  <a:cubicBezTo>
                    <a:pt x="407" y="173"/>
                    <a:pt x="415" y="161"/>
                    <a:pt x="423" y="149"/>
                  </a:cubicBezTo>
                  <a:cubicBezTo>
                    <a:pt x="445" y="117"/>
                    <a:pt x="419" y="100"/>
                    <a:pt x="471" y="83"/>
                  </a:cubicBezTo>
                  <a:cubicBezTo>
                    <a:pt x="487" y="67"/>
                    <a:pt x="496" y="29"/>
                    <a:pt x="513" y="23"/>
                  </a:cubicBezTo>
                  <a:cubicBezTo>
                    <a:pt x="530" y="17"/>
                    <a:pt x="549" y="19"/>
                    <a:pt x="567" y="17"/>
                  </a:cubicBezTo>
                  <a:cubicBezTo>
                    <a:pt x="601" y="0"/>
                    <a:pt x="608" y="9"/>
                    <a:pt x="639" y="23"/>
                  </a:cubicBezTo>
                  <a:cubicBezTo>
                    <a:pt x="651" y="28"/>
                    <a:pt x="675" y="35"/>
                    <a:pt x="675" y="35"/>
                  </a:cubicBezTo>
                  <a:cubicBezTo>
                    <a:pt x="687" y="47"/>
                    <a:pt x="705" y="53"/>
                    <a:pt x="717" y="65"/>
                  </a:cubicBezTo>
                  <a:cubicBezTo>
                    <a:pt x="725" y="71"/>
                    <a:pt x="696" y="74"/>
                    <a:pt x="696" y="82"/>
                  </a:cubicBezTo>
                  <a:cubicBezTo>
                    <a:pt x="696" y="90"/>
                    <a:pt x="707" y="103"/>
                    <a:pt x="717" y="113"/>
                  </a:cubicBezTo>
                  <a:cubicBezTo>
                    <a:pt x="719" y="121"/>
                    <a:pt x="748" y="137"/>
                    <a:pt x="753" y="143"/>
                  </a:cubicBezTo>
                  <a:cubicBezTo>
                    <a:pt x="757" y="148"/>
                    <a:pt x="765" y="147"/>
                    <a:pt x="771" y="149"/>
                  </a:cubicBezTo>
                  <a:cubicBezTo>
                    <a:pt x="773" y="161"/>
                    <a:pt x="770" y="175"/>
                    <a:pt x="777" y="185"/>
                  </a:cubicBezTo>
                  <a:cubicBezTo>
                    <a:pt x="781" y="190"/>
                    <a:pt x="778" y="171"/>
                    <a:pt x="783" y="167"/>
                  </a:cubicBezTo>
                  <a:cubicBezTo>
                    <a:pt x="789" y="162"/>
                    <a:pt x="793" y="187"/>
                    <a:pt x="801" y="185"/>
                  </a:cubicBezTo>
                  <a:cubicBezTo>
                    <a:pt x="802" y="192"/>
                    <a:pt x="811" y="207"/>
                    <a:pt x="813" y="218"/>
                  </a:cubicBezTo>
                  <a:cubicBezTo>
                    <a:pt x="815" y="229"/>
                    <a:pt x="808" y="248"/>
                    <a:pt x="813" y="251"/>
                  </a:cubicBezTo>
                  <a:lnTo>
                    <a:pt x="842" y="238"/>
                  </a:lnTo>
                  <a:lnTo>
                    <a:pt x="887" y="245"/>
                  </a:lnTo>
                  <a:cubicBezTo>
                    <a:pt x="900" y="242"/>
                    <a:pt x="910" y="226"/>
                    <a:pt x="921" y="221"/>
                  </a:cubicBezTo>
                  <a:cubicBezTo>
                    <a:pt x="932" y="216"/>
                    <a:pt x="940" y="225"/>
                    <a:pt x="951" y="215"/>
                  </a:cubicBezTo>
                  <a:cubicBezTo>
                    <a:pt x="971" y="208"/>
                    <a:pt x="966" y="165"/>
                    <a:pt x="986" y="158"/>
                  </a:cubicBezTo>
                  <a:cubicBezTo>
                    <a:pt x="997" y="146"/>
                    <a:pt x="995" y="176"/>
                    <a:pt x="1005" y="178"/>
                  </a:cubicBezTo>
                  <a:cubicBezTo>
                    <a:pt x="1012" y="179"/>
                    <a:pt x="1019" y="167"/>
                    <a:pt x="1026" y="166"/>
                  </a:cubicBezTo>
                  <a:cubicBezTo>
                    <a:pt x="1033" y="165"/>
                    <a:pt x="1045" y="177"/>
                    <a:pt x="1049" y="172"/>
                  </a:cubicBezTo>
                  <a:cubicBezTo>
                    <a:pt x="1053" y="167"/>
                    <a:pt x="1045" y="145"/>
                    <a:pt x="1050" y="137"/>
                  </a:cubicBezTo>
                  <a:cubicBezTo>
                    <a:pt x="1055" y="129"/>
                    <a:pt x="1071" y="131"/>
                    <a:pt x="1076" y="125"/>
                  </a:cubicBezTo>
                  <a:cubicBezTo>
                    <a:pt x="1081" y="119"/>
                    <a:pt x="1078" y="104"/>
                    <a:pt x="1082" y="101"/>
                  </a:cubicBezTo>
                  <a:cubicBezTo>
                    <a:pt x="1086" y="98"/>
                    <a:pt x="1098" y="108"/>
                    <a:pt x="1101" y="107"/>
                  </a:cubicBezTo>
                  <a:cubicBezTo>
                    <a:pt x="1104" y="106"/>
                    <a:pt x="1096" y="97"/>
                    <a:pt x="1100" y="94"/>
                  </a:cubicBezTo>
                  <a:cubicBezTo>
                    <a:pt x="1104" y="91"/>
                    <a:pt x="1116" y="84"/>
                    <a:pt x="1125" y="86"/>
                  </a:cubicBezTo>
                  <a:cubicBezTo>
                    <a:pt x="1134" y="88"/>
                    <a:pt x="1146" y="101"/>
                    <a:pt x="1155" y="107"/>
                  </a:cubicBezTo>
                  <a:cubicBezTo>
                    <a:pt x="1168" y="108"/>
                    <a:pt x="1167" y="119"/>
                    <a:pt x="1179" y="122"/>
                  </a:cubicBezTo>
                  <a:cubicBezTo>
                    <a:pt x="1191" y="125"/>
                    <a:pt x="1236" y="110"/>
                    <a:pt x="1227" y="125"/>
                  </a:cubicBezTo>
                  <a:cubicBezTo>
                    <a:pt x="1231" y="134"/>
                    <a:pt x="1136" y="204"/>
                    <a:pt x="1125" y="215"/>
                  </a:cubicBezTo>
                  <a:cubicBezTo>
                    <a:pt x="1099" y="241"/>
                    <a:pt x="1071" y="267"/>
                    <a:pt x="1041" y="287"/>
                  </a:cubicBezTo>
                  <a:cubicBezTo>
                    <a:pt x="1028" y="296"/>
                    <a:pt x="975" y="334"/>
                    <a:pt x="950" y="347"/>
                  </a:cubicBezTo>
                  <a:cubicBezTo>
                    <a:pt x="937" y="361"/>
                    <a:pt x="977" y="357"/>
                    <a:pt x="980" y="364"/>
                  </a:cubicBezTo>
                  <a:cubicBezTo>
                    <a:pt x="983" y="371"/>
                    <a:pt x="978" y="379"/>
                    <a:pt x="969" y="389"/>
                  </a:cubicBezTo>
                  <a:cubicBezTo>
                    <a:pt x="966" y="398"/>
                    <a:pt x="943" y="423"/>
                    <a:pt x="927" y="425"/>
                  </a:cubicBezTo>
                  <a:cubicBezTo>
                    <a:pt x="911" y="430"/>
                    <a:pt x="889" y="418"/>
                    <a:pt x="873" y="422"/>
                  </a:cubicBezTo>
                  <a:cubicBezTo>
                    <a:pt x="851" y="430"/>
                    <a:pt x="850" y="435"/>
                    <a:pt x="833" y="451"/>
                  </a:cubicBezTo>
                  <a:cubicBezTo>
                    <a:pt x="822" y="463"/>
                    <a:pt x="822" y="498"/>
                    <a:pt x="813" y="503"/>
                  </a:cubicBezTo>
                  <a:cubicBezTo>
                    <a:pt x="804" y="508"/>
                    <a:pt x="790" y="480"/>
                    <a:pt x="777" y="479"/>
                  </a:cubicBezTo>
                  <a:cubicBezTo>
                    <a:pt x="762" y="494"/>
                    <a:pt x="749" y="482"/>
                    <a:pt x="735" y="497"/>
                  </a:cubicBezTo>
                  <a:cubicBezTo>
                    <a:pt x="721" y="512"/>
                    <a:pt x="697" y="545"/>
                    <a:pt x="693" y="569"/>
                  </a:cubicBezTo>
                  <a:cubicBezTo>
                    <a:pt x="687" y="593"/>
                    <a:pt x="710" y="624"/>
                    <a:pt x="711" y="641"/>
                  </a:cubicBezTo>
                  <a:cubicBezTo>
                    <a:pt x="714" y="658"/>
                    <a:pt x="710" y="653"/>
                    <a:pt x="711" y="673"/>
                  </a:cubicBezTo>
                  <a:cubicBezTo>
                    <a:pt x="703" y="699"/>
                    <a:pt x="731" y="737"/>
                    <a:pt x="717" y="761"/>
                  </a:cubicBezTo>
                  <a:cubicBezTo>
                    <a:pt x="719" y="781"/>
                    <a:pt x="729" y="778"/>
                    <a:pt x="728" y="791"/>
                  </a:cubicBezTo>
                  <a:cubicBezTo>
                    <a:pt x="727" y="804"/>
                    <a:pt x="716" y="824"/>
                    <a:pt x="713" y="841"/>
                  </a:cubicBezTo>
                  <a:cubicBezTo>
                    <a:pt x="708" y="855"/>
                    <a:pt x="714" y="877"/>
                    <a:pt x="710" y="892"/>
                  </a:cubicBezTo>
                  <a:cubicBezTo>
                    <a:pt x="706" y="907"/>
                    <a:pt x="696" y="914"/>
                    <a:pt x="687" y="929"/>
                  </a:cubicBezTo>
                  <a:cubicBezTo>
                    <a:pt x="694" y="958"/>
                    <a:pt x="631" y="969"/>
                    <a:pt x="656" y="985"/>
                  </a:cubicBezTo>
                  <a:cubicBezTo>
                    <a:pt x="647" y="1018"/>
                    <a:pt x="672" y="1141"/>
                    <a:pt x="665" y="1171"/>
                  </a:cubicBezTo>
                  <a:cubicBezTo>
                    <a:pt x="658" y="1201"/>
                    <a:pt x="630" y="1156"/>
                    <a:pt x="615" y="1163"/>
                  </a:cubicBezTo>
                  <a:cubicBezTo>
                    <a:pt x="596" y="1201"/>
                    <a:pt x="598" y="1174"/>
                    <a:pt x="573" y="1211"/>
                  </a:cubicBezTo>
                  <a:cubicBezTo>
                    <a:pt x="563" y="1226"/>
                    <a:pt x="557" y="1243"/>
                    <a:pt x="549" y="1259"/>
                  </a:cubicBezTo>
                  <a:cubicBezTo>
                    <a:pt x="549" y="1271"/>
                    <a:pt x="553" y="1286"/>
                    <a:pt x="561" y="1294"/>
                  </a:cubicBezTo>
                  <a:cubicBezTo>
                    <a:pt x="569" y="1302"/>
                    <a:pt x="607" y="1303"/>
                    <a:pt x="597" y="1307"/>
                  </a:cubicBezTo>
                  <a:cubicBezTo>
                    <a:pt x="587" y="1311"/>
                    <a:pt x="520" y="1315"/>
                    <a:pt x="501" y="1319"/>
                  </a:cubicBezTo>
                  <a:cubicBezTo>
                    <a:pt x="483" y="1325"/>
                    <a:pt x="489" y="1325"/>
                    <a:pt x="483" y="1331"/>
                  </a:cubicBezTo>
                  <a:cubicBezTo>
                    <a:pt x="477" y="1337"/>
                    <a:pt x="471" y="1341"/>
                    <a:pt x="465" y="1355"/>
                  </a:cubicBezTo>
                  <a:cubicBezTo>
                    <a:pt x="454" y="1374"/>
                    <a:pt x="458" y="1399"/>
                    <a:pt x="447" y="1415"/>
                  </a:cubicBezTo>
                  <a:cubicBezTo>
                    <a:pt x="436" y="1431"/>
                    <a:pt x="410" y="1444"/>
                    <a:pt x="399" y="1451"/>
                  </a:cubicBezTo>
                  <a:cubicBezTo>
                    <a:pt x="393" y="1449"/>
                    <a:pt x="389" y="1459"/>
                    <a:pt x="383" y="1456"/>
                  </a:cubicBezTo>
                  <a:cubicBezTo>
                    <a:pt x="377" y="1453"/>
                    <a:pt x="370" y="1460"/>
                    <a:pt x="363" y="1457"/>
                  </a:cubicBezTo>
                  <a:cubicBezTo>
                    <a:pt x="346" y="1451"/>
                    <a:pt x="330" y="1431"/>
                    <a:pt x="312" y="1427"/>
                  </a:cubicBezTo>
                  <a:cubicBezTo>
                    <a:pt x="291" y="1413"/>
                    <a:pt x="287" y="1412"/>
                    <a:pt x="273" y="1391"/>
                  </a:cubicBezTo>
                  <a:cubicBezTo>
                    <a:pt x="265" y="1357"/>
                    <a:pt x="244" y="1330"/>
                    <a:pt x="225" y="1301"/>
                  </a:cubicBezTo>
                  <a:cubicBezTo>
                    <a:pt x="211" y="1246"/>
                    <a:pt x="228" y="1267"/>
                    <a:pt x="207" y="1235"/>
                  </a:cubicBezTo>
                  <a:cubicBezTo>
                    <a:pt x="202" y="1216"/>
                    <a:pt x="216" y="1216"/>
                    <a:pt x="213" y="1193"/>
                  </a:cubicBezTo>
                  <a:cubicBezTo>
                    <a:pt x="208" y="1170"/>
                    <a:pt x="187" y="1131"/>
                    <a:pt x="176" y="1099"/>
                  </a:cubicBezTo>
                  <a:cubicBezTo>
                    <a:pt x="174" y="1057"/>
                    <a:pt x="157" y="1027"/>
                    <a:pt x="147" y="1001"/>
                  </a:cubicBezTo>
                  <a:cubicBezTo>
                    <a:pt x="136" y="975"/>
                    <a:pt x="121" y="960"/>
                    <a:pt x="111" y="943"/>
                  </a:cubicBezTo>
                  <a:cubicBezTo>
                    <a:pt x="96" y="921"/>
                    <a:pt x="94" y="923"/>
                    <a:pt x="86" y="898"/>
                  </a:cubicBezTo>
                  <a:cubicBezTo>
                    <a:pt x="79" y="873"/>
                    <a:pt x="66" y="829"/>
                    <a:pt x="60" y="797"/>
                  </a:cubicBezTo>
                  <a:cubicBezTo>
                    <a:pt x="54" y="765"/>
                    <a:pt x="53" y="736"/>
                    <a:pt x="51" y="707"/>
                  </a:cubicBezTo>
                  <a:cubicBezTo>
                    <a:pt x="49" y="678"/>
                    <a:pt x="50" y="643"/>
                    <a:pt x="45" y="623"/>
                  </a:cubicBezTo>
                  <a:cubicBezTo>
                    <a:pt x="34" y="591"/>
                    <a:pt x="46" y="617"/>
                    <a:pt x="21" y="587"/>
                  </a:cubicBezTo>
                  <a:cubicBezTo>
                    <a:pt x="16" y="581"/>
                    <a:pt x="9" y="569"/>
                    <a:pt x="9" y="569"/>
                  </a:cubicBezTo>
                  <a:close/>
                </a:path>
              </a:pathLst>
            </a:custGeom>
            <a:gradFill rotWithShape="0">
              <a:gsLst>
                <a:gs pos="0">
                  <a:srgbClr val="FF99CC"/>
                </a:gs>
                <a:gs pos="100000">
                  <a:srgbClr val="FFFFFF"/>
                </a:gs>
              </a:gsLst>
              <a:lin ang="5400000" scaled="1"/>
            </a:gradFill>
            <a:ln w="63500">
              <a:solidFill>
                <a:srgbClr val="000000"/>
              </a:solidFill>
              <a:round/>
              <a:headEnd/>
              <a:tailEnd/>
            </a:ln>
          </p:spPr>
          <p:txBody>
            <a:bodyPr/>
            <a:lstStyle/>
            <a:p>
              <a:endParaRPr lang="en-US"/>
            </a:p>
          </p:txBody>
        </p:sp>
        <p:sp>
          <p:nvSpPr>
            <p:cNvPr id="15402" name="Freeform 10"/>
            <p:cNvSpPr>
              <a:spLocks/>
            </p:cNvSpPr>
            <p:nvPr/>
          </p:nvSpPr>
          <p:spPr bwMode="auto">
            <a:xfrm>
              <a:off x="1595" y="246"/>
              <a:ext cx="1851" cy="1758"/>
            </a:xfrm>
            <a:custGeom>
              <a:avLst/>
              <a:gdLst>
                <a:gd name="T0" fmla="*/ 185658 w 1636"/>
                <a:gd name="T1" fmla="*/ 1536 h 1758"/>
                <a:gd name="T2" fmla="*/ 187860 w 1636"/>
                <a:gd name="T3" fmla="*/ 1488 h 1758"/>
                <a:gd name="T4" fmla="*/ 197412 w 1636"/>
                <a:gd name="T5" fmla="*/ 1422 h 1758"/>
                <a:gd name="T6" fmla="*/ 195109 w 1636"/>
                <a:gd name="T7" fmla="*/ 1326 h 1758"/>
                <a:gd name="T8" fmla="*/ 189265 w 1636"/>
                <a:gd name="T9" fmla="*/ 1254 h 1758"/>
                <a:gd name="T10" fmla="*/ 172375 w 1636"/>
                <a:gd name="T11" fmla="*/ 1200 h 1758"/>
                <a:gd name="T12" fmla="*/ 143380 w 1636"/>
                <a:gd name="T13" fmla="*/ 1062 h 1758"/>
                <a:gd name="T14" fmla="*/ 154540 w 1636"/>
                <a:gd name="T15" fmla="*/ 882 h 1758"/>
                <a:gd name="T16" fmla="*/ 144915 w 1636"/>
                <a:gd name="T17" fmla="*/ 834 h 1758"/>
                <a:gd name="T18" fmla="*/ 124136 w 1636"/>
                <a:gd name="T19" fmla="*/ 642 h 1758"/>
                <a:gd name="T20" fmla="*/ 136835 w 1636"/>
                <a:gd name="T21" fmla="*/ 588 h 1758"/>
                <a:gd name="T22" fmla="*/ 130798 w 1636"/>
                <a:gd name="T23" fmla="*/ 432 h 1758"/>
                <a:gd name="T24" fmla="*/ 138174 w 1636"/>
                <a:gd name="T25" fmla="*/ 396 h 1758"/>
                <a:gd name="T26" fmla="*/ 144915 w 1636"/>
                <a:gd name="T27" fmla="*/ 318 h 1758"/>
                <a:gd name="T28" fmla="*/ 146315 w 1636"/>
                <a:gd name="T29" fmla="*/ 192 h 1758"/>
                <a:gd name="T30" fmla="*/ 128579 w 1636"/>
                <a:gd name="T31" fmla="*/ 180 h 1758"/>
                <a:gd name="T32" fmla="*/ 112294 w 1636"/>
                <a:gd name="T33" fmla="*/ 186 h 1758"/>
                <a:gd name="T34" fmla="*/ 98967 w 1636"/>
                <a:gd name="T35" fmla="*/ 102 h 1758"/>
                <a:gd name="T36" fmla="*/ 88686 w 1636"/>
                <a:gd name="T37" fmla="*/ 12 h 1758"/>
                <a:gd name="T38" fmla="*/ 59708 w 1636"/>
                <a:gd name="T39" fmla="*/ 60 h 1758"/>
                <a:gd name="T40" fmla="*/ 52304 w 1636"/>
                <a:gd name="T41" fmla="*/ 120 h 1758"/>
                <a:gd name="T42" fmla="*/ 67936 w 1636"/>
                <a:gd name="T43" fmla="*/ 204 h 1758"/>
                <a:gd name="T44" fmla="*/ 71550 w 1636"/>
                <a:gd name="T45" fmla="*/ 282 h 1758"/>
                <a:gd name="T46" fmla="*/ 62032 w 1636"/>
                <a:gd name="T47" fmla="*/ 444 h 1758"/>
                <a:gd name="T48" fmla="*/ 77534 w 1636"/>
                <a:gd name="T49" fmla="*/ 582 h 1758"/>
                <a:gd name="T50" fmla="*/ 74527 w 1636"/>
                <a:gd name="T51" fmla="*/ 708 h 1758"/>
                <a:gd name="T52" fmla="*/ 58219 w 1636"/>
                <a:gd name="T53" fmla="*/ 876 h 1758"/>
                <a:gd name="T54" fmla="*/ 52304 w 1636"/>
                <a:gd name="T55" fmla="*/ 984 h 1758"/>
                <a:gd name="T56" fmla="*/ 35946 w 1636"/>
                <a:gd name="T57" fmla="*/ 1104 h 1758"/>
                <a:gd name="T58" fmla="*/ 11529 w 1636"/>
                <a:gd name="T59" fmla="*/ 1110 h 1758"/>
                <a:gd name="T60" fmla="*/ 4116 w 1636"/>
                <a:gd name="T61" fmla="*/ 1200 h 1758"/>
                <a:gd name="T62" fmla="*/ 16070 w 1636"/>
                <a:gd name="T63" fmla="*/ 1410 h 1758"/>
                <a:gd name="T64" fmla="*/ 35330 w 1636"/>
                <a:gd name="T65" fmla="*/ 1536 h 1758"/>
                <a:gd name="T66" fmla="*/ 52304 w 1636"/>
                <a:gd name="T67" fmla="*/ 1668 h 1758"/>
                <a:gd name="T68" fmla="*/ 62032 w 1636"/>
                <a:gd name="T69" fmla="*/ 1722 h 1758"/>
                <a:gd name="T70" fmla="*/ 70710 w 1636"/>
                <a:gd name="T71" fmla="*/ 1656 h 1758"/>
                <a:gd name="T72" fmla="*/ 70184 w 1636"/>
                <a:gd name="T73" fmla="*/ 1554 h 1758"/>
                <a:gd name="T74" fmla="*/ 76864 w 1636"/>
                <a:gd name="T75" fmla="*/ 1530 h 1758"/>
                <a:gd name="T76" fmla="*/ 81144 w 1636"/>
                <a:gd name="T77" fmla="*/ 1602 h 1758"/>
                <a:gd name="T78" fmla="*/ 96102 w 1636"/>
                <a:gd name="T79" fmla="*/ 1608 h 1758"/>
                <a:gd name="T80" fmla="*/ 98967 w 1636"/>
                <a:gd name="T81" fmla="*/ 1530 h 1758"/>
                <a:gd name="T82" fmla="*/ 99710 w 1636"/>
                <a:gd name="T83" fmla="*/ 1482 h 1758"/>
                <a:gd name="T84" fmla="*/ 91592 w 1636"/>
                <a:gd name="T85" fmla="*/ 1428 h 1758"/>
                <a:gd name="T86" fmla="*/ 116038 w 1636"/>
                <a:gd name="T87" fmla="*/ 1320 h 1758"/>
                <a:gd name="T88" fmla="*/ 122673 w 1636"/>
                <a:gd name="T89" fmla="*/ 1446 h 1758"/>
                <a:gd name="T90" fmla="*/ 121108 w 1636"/>
                <a:gd name="T91" fmla="*/ 1602 h 1758"/>
                <a:gd name="T92" fmla="*/ 127051 w 1636"/>
                <a:gd name="T93" fmla="*/ 1476 h 1758"/>
                <a:gd name="T94" fmla="*/ 136835 w 1636"/>
                <a:gd name="T95" fmla="*/ 1506 h 1758"/>
                <a:gd name="T96" fmla="*/ 147188 w 1636"/>
                <a:gd name="T97" fmla="*/ 1506 h 1758"/>
                <a:gd name="T98" fmla="*/ 159740 w 1636"/>
                <a:gd name="T99" fmla="*/ 1518 h 1758"/>
                <a:gd name="T100" fmla="*/ 184067 w 1636"/>
                <a:gd name="T101" fmla="*/ 1656 h 175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636"/>
                <a:gd name="T154" fmla="*/ 0 h 1758"/>
                <a:gd name="T155" fmla="*/ 1636 w 1636"/>
                <a:gd name="T156" fmla="*/ 1758 h 175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636" h="1758">
                  <a:moveTo>
                    <a:pt x="1504" y="1656"/>
                  </a:moveTo>
                  <a:cubicBezTo>
                    <a:pt x="1509" y="1620"/>
                    <a:pt x="1525" y="1602"/>
                    <a:pt x="1516" y="1572"/>
                  </a:cubicBezTo>
                  <a:cubicBezTo>
                    <a:pt x="1512" y="1560"/>
                    <a:pt x="1508" y="1548"/>
                    <a:pt x="1504" y="1536"/>
                  </a:cubicBezTo>
                  <a:cubicBezTo>
                    <a:pt x="1502" y="1530"/>
                    <a:pt x="1498" y="1518"/>
                    <a:pt x="1498" y="1518"/>
                  </a:cubicBezTo>
                  <a:cubicBezTo>
                    <a:pt x="1504" y="1514"/>
                    <a:pt x="1511" y="1512"/>
                    <a:pt x="1516" y="1506"/>
                  </a:cubicBezTo>
                  <a:cubicBezTo>
                    <a:pt x="1520" y="1501"/>
                    <a:pt x="1517" y="1492"/>
                    <a:pt x="1522" y="1488"/>
                  </a:cubicBezTo>
                  <a:cubicBezTo>
                    <a:pt x="1532" y="1481"/>
                    <a:pt x="1547" y="1483"/>
                    <a:pt x="1558" y="1476"/>
                  </a:cubicBezTo>
                  <a:cubicBezTo>
                    <a:pt x="1582" y="1460"/>
                    <a:pt x="1608" y="1453"/>
                    <a:pt x="1636" y="1446"/>
                  </a:cubicBezTo>
                  <a:cubicBezTo>
                    <a:pt x="1624" y="1438"/>
                    <a:pt x="1612" y="1430"/>
                    <a:pt x="1600" y="1422"/>
                  </a:cubicBezTo>
                  <a:cubicBezTo>
                    <a:pt x="1594" y="1418"/>
                    <a:pt x="1582" y="1410"/>
                    <a:pt x="1582" y="1410"/>
                  </a:cubicBezTo>
                  <a:cubicBezTo>
                    <a:pt x="1590" y="1371"/>
                    <a:pt x="1604" y="1372"/>
                    <a:pt x="1576" y="1344"/>
                  </a:cubicBezTo>
                  <a:cubicBezTo>
                    <a:pt x="1578" y="1338"/>
                    <a:pt x="1578" y="1330"/>
                    <a:pt x="1582" y="1326"/>
                  </a:cubicBezTo>
                  <a:cubicBezTo>
                    <a:pt x="1586" y="1322"/>
                    <a:pt x="1597" y="1326"/>
                    <a:pt x="1600" y="1320"/>
                  </a:cubicBezTo>
                  <a:cubicBezTo>
                    <a:pt x="1609" y="1302"/>
                    <a:pt x="1583" y="1298"/>
                    <a:pt x="1576" y="1296"/>
                  </a:cubicBezTo>
                  <a:cubicBezTo>
                    <a:pt x="1565" y="1264"/>
                    <a:pt x="1575" y="1282"/>
                    <a:pt x="1534" y="1254"/>
                  </a:cubicBezTo>
                  <a:cubicBezTo>
                    <a:pt x="1522" y="1246"/>
                    <a:pt x="1498" y="1230"/>
                    <a:pt x="1498" y="1230"/>
                  </a:cubicBezTo>
                  <a:cubicBezTo>
                    <a:pt x="1488" y="1271"/>
                    <a:pt x="1484" y="1253"/>
                    <a:pt x="1450" y="1242"/>
                  </a:cubicBezTo>
                  <a:cubicBezTo>
                    <a:pt x="1424" y="1203"/>
                    <a:pt x="1450" y="1209"/>
                    <a:pt x="1396" y="1200"/>
                  </a:cubicBezTo>
                  <a:cubicBezTo>
                    <a:pt x="1353" y="1172"/>
                    <a:pt x="1353" y="1180"/>
                    <a:pt x="1306" y="1164"/>
                  </a:cubicBezTo>
                  <a:cubicBezTo>
                    <a:pt x="1276" y="1119"/>
                    <a:pt x="1270" y="1106"/>
                    <a:pt x="1216" y="1092"/>
                  </a:cubicBezTo>
                  <a:cubicBezTo>
                    <a:pt x="1196" y="1087"/>
                    <a:pt x="1162" y="1062"/>
                    <a:pt x="1162" y="1062"/>
                  </a:cubicBezTo>
                  <a:cubicBezTo>
                    <a:pt x="1168" y="1011"/>
                    <a:pt x="1171" y="972"/>
                    <a:pt x="1216" y="942"/>
                  </a:cubicBezTo>
                  <a:cubicBezTo>
                    <a:pt x="1230" y="920"/>
                    <a:pt x="1244" y="922"/>
                    <a:pt x="1258" y="900"/>
                  </a:cubicBezTo>
                  <a:cubicBezTo>
                    <a:pt x="1256" y="894"/>
                    <a:pt x="1252" y="888"/>
                    <a:pt x="1252" y="882"/>
                  </a:cubicBezTo>
                  <a:cubicBezTo>
                    <a:pt x="1252" y="876"/>
                    <a:pt x="1262" y="868"/>
                    <a:pt x="1258" y="864"/>
                  </a:cubicBezTo>
                  <a:cubicBezTo>
                    <a:pt x="1251" y="857"/>
                    <a:pt x="1238" y="861"/>
                    <a:pt x="1228" y="858"/>
                  </a:cubicBezTo>
                  <a:cubicBezTo>
                    <a:pt x="1192" y="848"/>
                    <a:pt x="1199" y="851"/>
                    <a:pt x="1174" y="834"/>
                  </a:cubicBezTo>
                  <a:cubicBezTo>
                    <a:pt x="1143" y="788"/>
                    <a:pt x="1132" y="770"/>
                    <a:pt x="1078" y="756"/>
                  </a:cubicBezTo>
                  <a:cubicBezTo>
                    <a:pt x="1057" y="742"/>
                    <a:pt x="1049" y="736"/>
                    <a:pt x="1024" y="744"/>
                  </a:cubicBezTo>
                  <a:cubicBezTo>
                    <a:pt x="1013" y="711"/>
                    <a:pt x="1014" y="676"/>
                    <a:pt x="1006" y="642"/>
                  </a:cubicBezTo>
                  <a:cubicBezTo>
                    <a:pt x="1001" y="622"/>
                    <a:pt x="989" y="608"/>
                    <a:pt x="982" y="588"/>
                  </a:cubicBezTo>
                  <a:cubicBezTo>
                    <a:pt x="1035" y="553"/>
                    <a:pt x="1026" y="607"/>
                    <a:pt x="1060" y="630"/>
                  </a:cubicBezTo>
                  <a:cubicBezTo>
                    <a:pt x="1085" y="592"/>
                    <a:pt x="1095" y="628"/>
                    <a:pt x="1108" y="588"/>
                  </a:cubicBezTo>
                  <a:cubicBezTo>
                    <a:pt x="1100" y="540"/>
                    <a:pt x="1106" y="564"/>
                    <a:pt x="1090" y="516"/>
                  </a:cubicBezTo>
                  <a:cubicBezTo>
                    <a:pt x="1085" y="502"/>
                    <a:pt x="1054" y="492"/>
                    <a:pt x="1054" y="492"/>
                  </a:cubicBezTo>
                  <a:cubicBezTo>
                    <a:pt x="1072" y="465"/>
                    <a:pt x="1075" y="462"/>
                    <a:pt x="1060" y="432"/>
                  </a:cubicBezTo>
                  <a:cubicBezTo>
                    <a:pt x="1062" y="422"/>
                    <a:pt x="1058" y="408"/>
                    <a:pt x="1066" y="402"/>
                  </a:cubicBezTo>
                  <a:cubicBezTo>
                    <a:pt x="1072" y="398"/>
                    <a:pt x="1077" y="413"/>
                    <a:pt x="1084" y="414"/>
                  </a:cubicBezTo>
                  <a:cubicBezTo>
                    <a:pt x="1094" y="416"/>
                    <a:pt x="1114" y="400"/>
                    <a:pt x="1120" y="396"/>
                  </a:cubicBezTo>
                  <a:cubicBezTo>
                    <a:pt x="1124" y="390"/>
                    <a:pt x="1132" y="385"/>
                    <a:pt x="1132" y="378"/>
                  </a:cubicBezTo>
                  <a:cubicBezTo>
                    <a:pt x="1132" y="365"/>
                    <a:pt x="1120" y="342"/>
                    <a:pt x="1120" y="342"/>
                  </a:cubicBezTo>
                  <a:cubicBezTo>
                    <a:pt x="1136" y="331"/>
                    <a:pt x="1174" y="318"/>
                    <a:pt x="1174" y="318"/>
                  </a:cubicBezTo>
                  <a:cubicBezTo>
                    <a:pt x="1185" y="302"/>
                    <a:pt x="1198" y="264"/>
                    <a:pt x="1198" y="264"/>
                  </a:cubicBezTo>
                  <a:cubicBezTo>
                    <a:pt x="1196" y="246"/>
                    <a:pt x="1195" y="228"/>
                    <a:pt x="1192" y="210"/>
                  </a:cubicBezTo>
                  <a:cubicBezTo>
                    <a:pt x="1191" y="204"/>
                    <a:pt x="1191" y="196"/>
                    <a:pt x="1186" y="192"/>
                  </a:cubicBezTo>
                  <a:cubicBezTo>
                    <a:pt x="1176" y="185"/>
                    <a:pt x="1162" y="184"/>
                    <a:pt x="1150" y="180"/>
                  </a:cubicBezTo>
                  <a:cubicBezTo>
                    <a:pt x="1144" y="178"/>
                    <a:pt x="1132" y="174"/>
                    <a:pt x="1132" y="174"/>
                  </a:cubicBezTo>
                  <a:cubicBezTo>
                    <a:pt x="1109" y="182"/>
                    <a:pt x="1066" y="177"/>
                    <a:pt x="1042" y="180"/>
                  </a:cubicBezTo>
                  <a:cubicBezTo>
                    <a:pt x="1013" y="190"/>
                    <a:pt x="1003" y="213"/>
                    <a:pt x="976" y="222"/>
                  </a:cubicBezTo>
                  <a:cubicBezTo>
                    <a:pt x="956" y="219"/>
                    <a:pt x="930" y="224"/>
                    <a:pt x="916" y="210"/>
                  </a:cubicBezTo>
                  <a:cubicBezTo>
                    <a:pt x="910" y="204"/>
                    <a:pt x="915" y="192"/>
                    <a:pt x="910" y="186"/>
                  </a:cubicBezTo>
                  <a:cubicBezTo>
                    <a:pt x="901" y="175"/>
                    <a:pt x="882" y="178"/>
                    <a:pt x="868" y="174"/>
                  </a:cubicBezTo>
                  <a:cubicBezTo>
                    <a:pt x="840" y="133"/>
                    <a:pt x="858" y="143"/>
                    <a:pt x="826" y="132"/>
                  </a:cubicBezTo>
                  <a:cubicBezTo>
                    <a:pt x="819" y="112"/>
                    <a:pt x="823" y="111"/>
                    <a:pt x="802" y="102"/>
                  </a:cubicBezTo>
                  <a:cubicBezTo>
                    <a:pt x="790" y="97"/>
                    <a:pt x="766" y="90"/>
                    <a:pt x="766" y="90"/>
                  </a:cubicBezTo>
                  <a:cubicBezTo>
                    <a:pt x="757" y="64"/>
                    <a:pt x="745" y="44"/>
                    <a:pt x="736" y="18"/>
                  </a:cubicBezTo>
                  <a:cubicBezTo>
                    <a:pt x="734" y="12"/>
                    <a:pt x="724" y="15"/>
                    <a:pt x="718" y="12"/>
                  </a:cubicBezTo>
                  <a:cubicBezTo>
                    <a:pt x="712" y="9"/>
                    <a:pt x="706" y="4"/>
                    <a:pt x="700" y="0"/>
                  </a:cubicBezTo>
                  <a:cubicBezTo>
                    <a:pt x="646" y="9"/>
                    <a:pt x="592" y="29"/>
                    <a:pt x="538" y="42"/>
                  </a:cubicBezTo>
                  <a:cubicBezTo>
                    <a:pt x="520" y="47"/>
                    <a:pt x="502" y="54"/>
                    <a:pt x="484" y="60"/>
                  </a:cubicBezTo>
                  <a:cubicBezTo>
                    <a:pt x="478" y="62"/>
                    <a:pt x="466" y="66"/>
                    <a:pt x="466" y="66"/>
                  </a:cubicBezTo>
                  <a:cubicBezTo>
                    <a:pt x="460" y="72"/>
                    <a:pt x="453" y="77"/>
                    <a:pt x="448" y="84"/>
                  </a:cubicBezTo>
                  <a:cubicBezTo>
                    <a:pt x="439" y="95"/>
                    <a:pt x="424" y="120"/>
                    <a:pt x="424" y="120"/>
                  </a:cubicBezTo>
                  <a:cubicBezTo>
                    <a:pt x="433" y="156"/>
                    <a:pt x="437" y="142"/>
                    <a:pt x="466" y="162"/>
                  </a:cubicBezTo>
                  <a:cubicBezTo>
                    <a:pt x="503" y="137"/>
                    <a:pt x="491" y="160"/>
                    <a:pt x="514" y="180"/>
                  </a:cubicBezTo>
                  <a:cubicBezTo>
                    <a:pt x="525" y="189"/>
                    <a:pt x="550" y="204"/>
                    <a:pt x="550" y="204"/>
                  </a:cubicBezTo>
                  <a:cubicBezTo>
                    <a:pt x="554" y="217"/>
                    <a:pt x="567" y="227"/>
                    <a:pt x="568" y="240"/>
                  </a:cubicBezTo>
                  <a:cubicBezTo>
                    <a:pt x="570" y="258"/>
                    <a:pt x="557" y="277"/>
                    <a:pt x="562" y="294"/>
                  </a:cubicBezTo>
                  <a:cubicBezTo>
                    <a:pt x="564" y="301"/>
                    <a:pt x="587" y="282"/>
                    <a:pt x="580" y="282"/>
                  </a:cubicBezTo>
                  <a:cubicBezTo>
                    <a:pt x="567" y="282"/>
                    <a:pt x="544" y="294"/>
                    <a:pt x="544" y="294"/>
                  </a:cubicBezTo>
                  <a:cubicBezTo>
                    <a:pt x="531" y="314"/>
                    <a:pt x="516" y="319"/>
                    <a:pt x="508" y="342"/>
                  </a:cubicBezTo>
                  <a:cubicBezTo>
                    <a:pt x="526" y="395"/>
                    <a:pt x="512" y="393"/>
                    <a:pt x="502" y="444"/>
                  </a:cubicBezTo>
                  <a:cubicBezTo>
                    <a:pt x="504" y="454"/>
                    <a:pt x="505" y="464"/>
                    <a:pt x="508" y="474"/>
                  </a:cubicBezTo>
                  <a:cubicBezTo>
                    <a:pt x="528" y="548"/>
                    <a:pt x="512" y="527"/>
                    <a:pt x="598" y="534"/>
                  </a:cubicBezTo>
                  <a:cubicBezTo>
                    <a:pt x="627" y="553"/>
                    <a:pt x="614" y="539"/>
                    <a:pt x="628" y="582"/>
                  </a:cubicBezTo>
                  <a:cubicBezTo>
                    <a:pt x="637" y="608"/>
                    <a:pt x="688" y="609"/>
                    <a:pt x="706" y="612"/>
                  </a:cubicBezTo>
                  <a:cubicBezTo>
                    <a:pt x="673" y="634"/>
                    <a:pt x="635" y="654"/>
                    <a:pt x="598" y="666"/>
                  </a:cubicBezTo>
                  <a:cubicBezTo>
                    <a:pt x="584" y="708"/>
                    <a:pt x="574" y="698"/>
                    <a:pt x="604" y="708"/>
                  </a:cubicBezTo>
                  <a:cubicBezTo>
                    <a:pt x="620" y="756"/>
                    <a:pt x="567" y="769"/>
                    <a:pt x="538" y="798"/>
                  </a:cubicBezTo>
                  <a:cubicBezTo>
                    <a:pt x="535" y="807"/>
                    <a:pt x="524" y="862"/>
                    <a:pt x="508" y="870"/>
                  </a:cubicBezTo>
                  <a:cubicBezTo>
                    <a:pt x="497" y="875"/>
                    <a:pt x="484" y="874"/>
                    <a:pt x="472" y="876"/>
                  </a:cubicBezTo>
                  <a:cubicBezTo>
                    <a:pt x="466" y="894"/>
                    <a:pt x="465" y="914"/>
                    <a:pt x="454" y="930"/>
                  </a:cubicBezTo>
                  <a:cubicBezTo>
                    <a:pt x="446" y="942"/>
                    <a:pt x="435" y="952"/>
                    <a:pt x="430" y="966"/>
                  </a:cubicBezTo>
                  <a:cubicBezTo>
                    <a:pt x="428" y="972"/>
                    <a:pt x="428" y="979"/>
                    <a:pt x="424" y="984"/>
                  </a:cubicBezTo>
                  <a:cubicBezTo>
                    <a:pt x="407" y="1006"/>
                    <a:pt x="366" y="1009"/>
                    <a:pt x="340" y="1014"/>
                  </a:cubicBezTo>
                  <a:cubicBezTo>
                    <a:pt x="320" y="1034"/>
                    <a:pt x="311" y="1061"/>
                    <a:pt x="298" y="1086"/>
                  </a:cubicBezTo>
                  <a:cubicBezTo>
                    <a:pt x="295" y="1092"/>
                    <a:pt x="297" y="1100"/>
                    <a:pt x="292" y="1104"/>
                  </a:cubicBezTo>
                  <a:cubicBezTo>
                    <a:pt x="276" y="1115"/>
                    <a:pt x="254" y="1117"/>
                    <a:pt x="238" y="1128"/>
                  </a:cubicBezTo>
                  <a:cubicBezTo>
                    <a:pt x="193" y="1122"/>
                    <a:pt x="176" y="1111"/>
                    <a:pt x="136" y="1098"/>
                  </a:cubicBezTo>
                  <a:cubicBezTo>
                    <a:pt x="136" y="1098"/>
                    <a:pt x="97" y="1107"/>
                    <a:pt x="94" y="1110"/>
                  </a:cubicBezTo>
                  <a:cubicBezTo>
                    <a:pt x="90" y="1114"/>
                    <a:pt x="92" y="1123"/>
                    <a:pt x="88" y="1128"/>
                  </a:cubicBezTo>
                  <a:cubicBezTo>
                    <a:pt x="83" y="1134"/>
                    <a:pt x="76" y="1136"/>
                    <a:pt x="70" y="1140"/>
                  </a:cubicBezTo>
                  <a:cubicBezTo>
                    <a:pt x="59" y="1172"/>
                    <a:pt x="64" y="1190"/>
                    <a:pt x="34" y="1200"/>
                  </a:cubicBezTo>
                  <a:cubicBezTo>
                    <a:pt x="0" y="1251"/>
                    <a:pt x="18" y="1256"/>
                    <a:pt x="70" y="1266"/>
                  </a:cubicBezTo>
                  <a:cubicBezTo>
                    <a:pt x="71" y="1279"/>
                    <a:pt x="68" y="1341"/>
                    <a:pt x="82" y="1368"/>
                  </a:cubicBezTo>
                  <a:cubicBezTo>
                    <a:pt x="92" y="1387"/>
                    <a:pt x="130" y="1410"/>
                    <a:pt x="130" y="1410"/>
                  </a:cubicBezTo>
                  <a:cubicBezTo>
                    <a:pt x="143" y="1448"/>
                    <a:pt x="147" y="1486"/>
                    <a:pt x="160" y="1524"/>
                  </a:cubicBezTo>
                  <a:cubicBezTo>
                    <a:pt x="172" y="1520"/>
                    <a:pt x="184" y="1508"/>
                    <a:pt x="196" y="1512"/>
                  </a:cubicBezTo>
                  <a:cubicBezTo>
                    <a:pt x="226" y="1522"/>
                    <a:pt x="256" y="1527"/>
                    <a:pt x="286" y="1536"/>
                  </a:cubicBezTo>
                  <a:cubicBezTo>
                    <a:pt x="332" y="1549"/>
                    <a:pt x="275" y="1533"/>
                    <a:pt x="322" y="1554"/>
                  </a:cubicBezTo>
                  <a:cubicBezTo>
                    <a:pt x="347" y="1565"/>
                    <a:pt x="374" y="1569"/>
                    <a:pt x="400" y="1578"/>
                  </a:cubicBezTo>
                  <a:cubicBezTo>
                    <a:pt x="388" y="1613"/>
                    <a:pt x="409" y="1639"/>
                    <a:pt x="424" y="1668"/>
                  </a:cubicBezTo>
                  <a:cubicBezTo>
                    <a:pt x="427" y="1674"/>
                    <a:pt x="425" y="1682"/>
                    <a:pt x="430" y="1686"/>
                  </a:cubicBezTo>
                  <a:cubicBezTo>
                    <a:pt x="440" y="1693"/>
                    <a:pt x="454" y="1694"/>
                    <a:pt x="466" y="1698"/>
                  </a:cubicBezTo>
                  <a:cubicBezTo>
                    <a:pt x="480" y="1703"/>
                    <a:pt x="502" y="1722"/>
                    <a:pt x="502" y="1722"/>
                  </a:cubicBezTo>
                  <a:cubicBezTo>
                    <a:pt x="514" y="1758"/>
                    <a:pt x="529" y="1742"/>
                    <a:pt x="538" y="1716"/>
                  </a:cubicBezTo>
                  <a:cubicBezTo>
                    <a:pt x="526" y="1680"/>
                    <a:pt x="530" y="1712"/>
                    <a:pt x="550" y="1692"/>
                  </a:cubicBezTo>
                  <a:cubicBezTo>
                    <a:pt x="560" y="1682"/>
                    <a:pt x="574" y="1656"/>
                    <a:pt x="574" y="1656"/>
                  </a:cubicBezTo>
                  <a:cubicBezTo>
                    <a:pt x="570" y="1644"/>
                    <a:pt x="566" y="1632"/>
                    <a:pt x="562" y="1620"/>
                  </a:cubicBezTo>
                  <a:cubicBezTo>
                    <a:pt x="560" y="1614"/>
                    <a:pt x="556" y="1602"/>
                    <a:pt x="556" y="1602"/>
                  </a:cubicBezTo>
                  <a:cubicBezTo>
                    <a:pt x="561" y="1586"/>
                    <a:pt x="562" y="1569"/>
                    <a:pt x="568" y="1554"/>
                  </a:cubicBezTo>
                  <a:cubicBezTo>
                    <a:pt x="571" y="1547"/>
                    <a:pt x="577" y="1542"/>
                    <a:pt x="580" y="1536"/>
                  </a:cubicBezTo>
                  <a:cubicBezTo>
                    <a:pt x="583" y="1530"/>
                    <a:pt x="584" y="1524"/>
                    <a:pt x="586" y="1518"/>
                  </a:cubicBezTo>
                  <a:cubicBezTo>
                    <a:pt x="598" y="1522"/>
                    <a:pt x="618" y="1518"/>
                    <a:pt x="622" y="1530"/>
                  </a:cubicBezTo>
                  <a:cubicBezTo>
                    <a:pt x="624" y="1536"/>
                    <a:pt x="624" y="1544"/>
                    <a:pt x="628" y="1548"/>
                  </a:cubicBezTo>
                  <a:cubicBezTo>
                    <a:pt x="639" y="1559"/>
                    <a:pt x="673" y="1561"/>
                    <a:pt x="688" y="1566"/>
                  </a:cubicBezTo>
                  <a:cubicBezTo>
                    <a:pt x="698" y="1597"/>
                    <a:pt x="685" y="1593"/>
                    <a:pt x="658" y="1602"/>
                  </a:cubicBezTo>
                  <a:cubicBezTo>
                    <a:pt x="644" y="1645"/>
                    <a:pt x="635" y="1631"/>
                    <a:pt x="664" y="1650"/>
                  </a:cubicBezTo>
                  <a:cubicBezTo>
                    <a:pt x="696" y="1639"/>
                    <a:pt x="699" y="1636"/>
                    <a:pt x="706" y="1602"/>
                  </a:cubicBezTo>
                  <a:cubicBezTo>
                    <a:pt x="733" y="1607"/>
                    <a:pt x="753" y="1616"/>
                    <a:pt x="778" y="1608"/>
                  </a:cubicBezTo>
                  <a:cubicBezTo>
                    <a:pt x="780" y="1596"/>
                    <a:pt x="790" y="1531"/>
                    <a:pt x="808" y="1584"/>
                  </a:cubicBezTo>
                  <a:cubicBezTo>
                    <a:pt x="810" y="1578"/>
                    <a:pt x="816" y="1572"/>
                    <a:pt x="814" y="1566"/>
                  </a:cubicBezTo>
                  <a:cubicBezTo>
                    <a:pt x="809" y="1554"/>
                    <a:pt x="771" y="1556"/>
                    <a:pt x="802" y="1530"/>
                  </a:cubicBezTo>
                  <a:cubicBezTo>
                    <a:pt x="812" y="1522"/>
                    <a:pt x="826" y="1522"/>
                    <a:pt x="838" y="1518"/>
                  </a:cubicBezTo>
                  <a:cubicBezTo>
                    <a:pt x="844" y="1516"/>
                    <a:pt x="856" y="1512"/>
                    <a:pt x="856" y="1512"/>
                  </a:cubicBezTo>
                  <a:cubicBezTo>
                    <a:pt x="868" y="1476"/>
                    <a:pt x="839" y="1490"/>
                    <a:pt x="808" y="1482"/>
                  </a:cubicBezTo>
                  <a:cubicBezTo>
                    <a:pt x="796" y="1479"/>
                    <a:pt x="784" y="1474"/>
                    <a:pt x="772" y="1470"/>
                  </a:cubicBezTo>
                  <a:cubicBezTo>
                    <a:pt x="766" y="1468"/>
                    <a:pt x="754" y="1464"/>
                    <a:pt x="754" y="1464"/>
                  </a:cubicBezTo>
                  <a:cubicBezTo>
                    <a:pt x="750" y="1452"/>
                    <a:pt x="746" y="1440"/>
                    <a:pt x="742" y="1428"/>
                  </a:cubicBezTo>
                  <a:cubicBezTo>
                    <a:pt x="740" y="1422"/>
                    <a:pt x="771" y="1393"/>
                    <a:pt x="772" y="1392"/>
                  </a:cubicBezTo>
                  <a:cubicBezTo>
                    <a:pt x="808" y="1368"/>
                    <a:pt x="845" y="1358"/>
                    <a:pt x="886" y="1344"/>
                  </a:cubicBezTo>
                  <a:cubicBezTo>
                    <a:pt x="905" y="1338"/>
                    <a:pt x="921" y="1326"/>
                    <a:pt x="940" y="1320"/>
                  </a:cubicBezTo>
                  <a:cubicBezTo>
                    <a:pt x="946" y="1318"/>
                    <a:pt x="958" y="1314"/>
                    <a:pt x="958" y="1314"/>
                  </a:cubicBezTo>
                  <a:cubicBezTo>
                    <a:pt x="1023" y="1323"/>
                    <a:pt x="1005" y="1316"/>
                    <a:pt x="1036" y="1362"/>
                  </a:cubicBezTo>
                  <a:cubicBezTo>
                    <a:pt x="1031" y="1398"/>
                    <a:pt x="1032" y="1433"/>
                    <a:pt x="994" y="1446"/>
                  </a:cubicBezTo>
                  <a:cubicBezTo>
                    <a:pt x="988" y="1452"/>
                    <a:pt x="981" y="1457"/>
                    <a:pt x="976" y="1464"/>
                  </a:cubicBezTo>
                  <a:cubicBezTo>
                    <a:pt x="967" y="1475"/>
                    <a:pt x="952" y="1500"/>
                    <a:pt x="952" y="1500"/>
                  </a:cubicBezTo>
                  <a:cubicBezTo>
                    <a:pt x="955" y="1540"/>
                    <a:pt x="941" y="1588"/>
                    <a:pt x="982" y="1602"/>
                  </a:cubicBezTo>
                  <a:cubicBezTo>
                    <a:pt x="1026" y="1668"/>
                    <a:pt x="1026" y="1591"/>
                    <a:pt x="988" y="1566"/>
                  </a:cubicBezTo>
                  <a:cubicBezTo>
                    <a:pt x="978" y="1528"/>
                    <a:pt x="978" y="1487"/>
                    <a:pt x="1012" y="1464"/>
                  </a:cubicBezTo>
                  <a:cubicBezTo>
                    <a:pt x="1018" y="1468"/>
                    <a:pt x="1025" y="1471"/>
                    <a:pt x="1030" y="1476"/>
                  </a:cubicBezTo>
                  <a:cubicBezTo>
                    <a:pt x="1035" y="1481"/>
                    <a:pt x="1035" y="1493"/>
                    <a:pt x="1042" y="1494"/>
                  </a:cubicBezTo>
                  <a:cubicBezTo>
                    <a:pt x="1055" y="1496"/>
                    <a:pt x="1078" y="1482"/>
                    <a:pt x="1078" y="1482"/>
                  </a:cubicBezTo>
                  <a:cubicBezTo>
                    <a:pt x="1085" y="1493"/>
                    <a:pt x="1091" y="1509"/>
                    <a:pt x="1108" y="1506"/>
                  </a:cubicBezTo>
                  <a:cubicBezTo>
                    <a:pt x="1115" y="1505"/>
                    <a:pt x="1119" y="1497"/>
                    <a:pt x="1126" y="1494"/>
                  </a:cubicBezTo>
                  <a:cubicBezTo>
                    <a:pt x="1138" y="1489"/>
                    <a:pt x="1162" y="1482"/>
                    <a:pt x="1162" y="1482"/>
                  </a:cubicBezTo>
                  <a:cubicBezTo>
                    <a:pt x="1207" y="1497"/>
                    <a:pt x="1153" y="1475"/>
                    <a:pt x="1192" y="1506"/>
                  </a:cubicBezTo>
                  <a:cubicBezTo>
                    <a:pt x="1198" y="1511"/>
                    <a:pt x="1239" y="1518"/>
                    <a:pt x="1240" y="1518"/>
                  </a:cubicBezTo>
                  <a:cubicBezTo>
                    <a:pt x="1246" y="1522"/>
                    <a:pt x="1251" y="1530"/>
                    <a:pt x="1258" y="1530"/>
                  </a:cubicBezTo>
                  <a:cubicBezTo>
                    <a:pt x="1271" y="1530"/>
                    <a:pt x="1294" y="1518"/>
                    <a:pt x="1294" y="1518"/>
                  </a:cubicBezTo>
                  <a:cubicBezTo>
                    <a:pt x="1329" y="1527"/>
                    <a:pt x="1360" y="1540"/>
                    <a:pt x="1390" y="1560"/>
                  </a:cubicBezTo>
                  <a:cubicBezTo>
                    <a:pt x="1407" y="1586"/>
                    <a:pt x="1411" y="1608"/>
                    <a:pt x="1438" y="1626"/>
                  </a:cubicBezTo>
                  <a:cubicBezTo>
                    <a:pt x="1454" y="1675"/>
                    <a:pt x="1437" y="1664"/>
                    <a:pt x="1492" y="1656"/>
                  </a:cubicBezTo>
                  <a:cubicBezTo>
                    <a:pt x="1507" y="1633"/>
                    <a:pt x="1504" y="1631"/>
                    <a:pt x="1504" y="1656"/>
                  </a:cubicBezTo>
                  <a:close/>
                </a:path>
              </a:pathLst>
            </a:custGeom>
            <a:gradFill rotWithShape="0">
              <a:gsLst>
                <a:gs pos="0">
                  <a:srgbClr val="5E9EFF"/>
                </a:gs>
                <a:gs pos="39999">
                  <a:srgbClr val="85C2FF"/>
                </a:gs>
                <a:gs pos="70000">
                  <a:srgbClr val="C4D6EB"/>
                </a:gs>
                <a:gs pos="100000">
                  <a:srgbClr val="FFEBFA"/>
                </a:gs>
              </a:gsLst>
              <a:lin ang="5400000"/>
            </a:gradFill>
            <a:ln w="63500">
              <a:solidFill>
                <a:srgbClr val="000000"/>
              </a:solidFill>
              <a:round/>
              <a:headEnd/>
              <a:tailEnd/>
            </a:ln>
          </p:spPr>
          <p:txBody>
            <a:bodyPr/>
            <a:lstStyle/>
            <a:p>
              <a:endParaRPr lang="en-US"/>
            </a:p>
          </p:txBody>
        </p:sp>
        <p:sp>
          <p:nvSpPr>
            <p:cNvPr id="15403" name="Freeform 11"/>
            <p:cNvSpPr>
              <a:spLocks/>
            </p:cNvSpPr>
            <p:nvPr/>
          </p:nvSpPr>
          <p:spPr bwMode="auto">
            <a:xfrm>
              <a:off x="1440" y="1152"/>
              <a:ext cx="3530" cy="1804"/>
            </a:xfrm>
            <a:custGeom>
              <a:avLst/>
              <a:gdLst>
                <a:gd name="T0" fmla="*/ 3637 w 3120"/>
                <a:gd name="T1" fmla="*/ 784 h 1804"/>
                <a:gd name="T2" fmla="*/ 12553 w 3120"/>
                <a:gd name="T3" fmla="*/ 622 h 1804"/>
                <a:gd name="T4" fmla="*/ 35513 w 3120"/>
                <a:gd name="T5" fmla="*/ 604 h 1804"/>
                <a:gd name="T6" fmla="*/ 63658 w 3120"/>
                <a:gd name="T7" fmla="*/ 664 h 1804"/>
                <a:gd name="T8" fmla="*/ 84405 w 3120"/>
                <a:gd name="T9" fmla="*/ 754 h 1804"/>
                <a:gd name="T10" fmla="*/ 99781 w 3120"/>
                <a:gd name="T11" fmla="*/ 676 h 1804"/>
                <a:gd name="T12" fmla="*/ 111813 w 3120"/>
                <a:gd name="T13" fmla="*/ 676 h 1804"/>
                <a:gd name="T14" fmla="*/ 113368 w 3120"/>
                <a:gd name="T15" fmla="*/ 550 h 1804"/>
                <a:gd name="T16" fmla="*/ 127243 w 3120"/>
                <a:gd name="T17" fmla="*/ 436 h 1804"/>
                <a:gd name="T18" fmla="*/ 142028 w 3120"/>
                <a:gd name="T19" fmla="*/ 472 h 1804"/>
                <a:gd name="T20" fmla="*/ 138435 w 3120"/>
                <a:gd name="T21" fmla="*/ 706 h 1804"/>
                <a:gd name="T22" fmla="*/ 146504 w 3120"/>
                <a:gd name="T23" fmla="*/ 574 h 1804"/>
                <a:gd name="T24" fmla="*/ 171723 w 3120"/>
                <a:gd name="T25" fmla="*/ 610 h 1804"/>
                <a:gd name="T26" fmla="*/ 204964 w 3120"/>
                <a:gd name="T27" fmla="*/ 718 h 1804"/>
                <a:gd name="T28" fmla="*/ 205701 w 3120"/>
                <a:gd name="T29" fmla="*/ 556 h 1804"/>
                <a:gd name="T30" fmla="*/ 212487 w 3120"/>
                <a:gd name="T31" fmla="*/ 412 h 1804"/>
                <a:gd name="T32" fmla="*/ 222224 w 3120"/>
                <a:gd name="T33" fmla="*/ 352 h 1804"/>
                <a:gd name="T34" fmla="*/ 263567 w 3120"/>
                <a:gd name="T35" fmla="*/ 328 h 1804"/>
                <a:gd name="T36" fmla="*/ 273824 w 3120"/>
                <a:gd name="T37" fmla="*/ 238 h 1804"/>
                <a:gd name="T38" fmla="*/ 310052 w 3120"/>
                <a:gd name="T39" fmla="*/ 286 h 1804"/>
                <a:gd name="T40" fmla="*/ 329375 w 3120"/>
                <a:gd name="T41" fmla="*/ 172 h 1804"/>
                <a:gd name="T42" fmla="*/ 349321 w 3120"/>
                <a:gd name="T43" fmla="*/ 46 h 1804"/>
                <a:gd name="T44" fmla="*/ 373132 w 3120"/>
                <a:gd name="T45" fmla="*/ 88 h 1804"/>
                <a:gd name="T46" fmla="*/ 381872 w 3120"/>
                <a:gd name="T47" fmla="*/ 136 h 1804"/>
                <a:gd name="T48" fmla="*/ 381199 w 3120"/>
                <a:gd name="T49" fmla="*/ 280 h 1804"/>
                <a:gd name="T50" fmla="*/ 353086 w 3120"/>
                <a:gd name="T51" fmla="*/ 508 h 1804"/>
                <a:gd name="T52" fmla="*/ 336829 w 3120"/>
                <a:gd name="T53" fmla="*/ 820 h 1804"/>
                <a:gd name="T54" fmla="*/ 325813 w 3120"/>
                <a:gd name="T55" fmla="*/ 904 h 1804"/>
                <a:gd name="T56" fmla="*/ 313811 w 3120"/>
                <a:gd name="T57" fmla="*/ 838 h 1804"/>
                <a:gd name="T58" fmla="*/ 320403 w 3120"/>
                <a:gd name="T59" fmla="*/ 640 h 1804"/>
                <a:gd name="T60" fmla="*/ 316033 w 3120"/>
                <a:gd name="T61" fmla="*/ 562 h 1804"/>
                <a:gd name="T62" fmla="*/ 287158 w 3120"/>
                <a:gd name="T63" fmla="*/ 478 h 1804"/>
                <a:gd name="T64" fmla="*/ 266346 w 3120"/>
                <a:gd name="T65" fmla="*/ 478 h 1804"/>
                <a:gd name="T66" fmla="*/ 270305 w 3120"/>
                <a:gd name="T67" fmla="*/ 592 h 1804"/>
                <a:gd name="T68" fmla="*/ 273066 w 3120"/>
                <a:gd name="T69" fmla="*/ 694 h 1804"/>
                <a:gd name="T70" fmla="*/ 271521 w 3120"/>
                <a:gd name="T71" fmla="*/ 1018 h 1804"/>
                <a:gd name="T72" fmla="*/ 262720 w 3120"/>
                <a:gd name="T73" fmla="*/ 1006 h 1804"/>
                <a:gd name="T74" fmla="*/ 236156 w 3120"/>
                <a:gd name="T75" fmla="*/ 1228 h 1804"/>
                <a:gd name="T76" fmla="*/ 224226 w 3120"/>
                <a:gd name="T77" fmla="*/ 1300 h 1804"/>
                <a:gd name="T78" fmla="*/ 204964 w 3120"/>
                <a:gd name="T79" fmla="*/ 1336 h 1804"/>
                <a:gd name="T80" fmla="*/ 187203 w 3120"/>
                <a:gd name="T81" fmla="*/ 1414 h 1804"/>
                <a:gd name="T82" fmla="*/ 168047 w 3120"/>
                <a:gd name="T83" fmla="*/ 1486 h 1804"/>
                <a:gd name="T84" fmla="*/ 142768 w 3120"/>
                <a:gd name="T85" fmla="*/ 1276 h 1804"/>
                <a:gd name="T86" fmla="*/ 122965 w 3120"/>
                <a:gd name="T87" fmla="*/ 1300 h 1804"/>
                <a:gd name="T88" fmla="*/ 106686 w 3120"/>
                <a:gd name="T89" fmla="*/ 1474 h 1804"/>
                <a:gd name="T90" fmla="*/ 89536 w 3120"/>
                <a:gd name="T91" fmla="*/ 1534 h 1804"/>
                <a:gd name="T92" fmla="*/ 76214 w 3120"/>
                <a:gd name="T93" fmla="*/ 1624 h 1804"/>
                <a:gd name="T94" fmla="*/ 61436 w 3120"/>
                <a:gd name="T95" fmla="*/ 1756 h 1804"/>
                <a:gd name="T96" fmla="*/ 54717 w 3120"/>
                <a:gd name="T97" fmla="*/ 1474 h 1804"/>
                <a:gd name="T98" fmla="*/ 55513 w 3120"/>
                <a:gd name="T99" fmla="*/ 1108 h 1804"/>
                <a:gd name="T100" fmla="*/ 50507 w 3120"/>
                <a:gd name="T101" fmla="*/ 940 h 1804"/>
                <a:gd name="T102" fmla="*/ 30951 w 3120"/>
                <a:gd name="T103" fmla="*/ 1084 h 1804"/>
                <a:gd name="T104" fmla="*/ 6655 w 3120"/>
                <a:gd name="T105" fmla="*/ 880 h 1804"/>
                <a:gd name="T106" fmla="*/ 25886 w 3120"/>
                <a:gd name="T107" fmla="*/ 850 h 180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120"/>
                <a:gd name="T163" fmla="*/ 0 h 1804"/>
                <a:gd name="T164" fmla="*/ 3120 w 3120"/>
                <a:gd name="T165" fmla="*/ 1804 h 180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120" h="1804">
                  <a:moveTo>
                    <a:pt x="198" y="802"/>
                  </a:moveTo>
                  <a:cubicBezTo>
                    <a:pt x="150" y="818"/>
                    <a:pt x="174" y="812"/>
                    <a:pt x="126" y="820"/>
                  </a:cubicBezTo>
                  <a:cubicBezTo>
                    <a:pt x="121" y="819"/>
                    <a:pt x="75" y="812"/>
                    <a:pt x="66" y="808"/>
                  </a:cubicBezTo>
                  <a:cubicBezTo>
                    <a:pt x="53" y="802"/>
                    <a:pt x="30" y="784"/>
                    <a:pt x="30" y="784"/>
                  </a:cubicBezTo>
                  <a:cubicBezTo>
                    <a:pt x="11" y="755"/>
                    <a:pt x="20" y="773"/>
                    <a:pt x="6" y="730"/>
                  </a:cubicBezTo>
                  <a:cubicBezTo>
                    <a:pt x="4" y="724"/>
                    <a:pt x="0" y="712"/>
                    <a:pt x="0" y="712"/>
                  </a:cubicBezTo>
                  <a:cubicBezTo>
                    <a:pt x="8" y="681"/>
                    <a:pt x="29" y="668"/>
                    <a:pt x="48" y="640"/>
                  </a:cubicBezTo>
                  <a:cubicBezTo>
                    <a:pt x="59" y="624"/>
                    <a:pt x="84" y="628"/>
                    <a:pt x="102" y="622"/>
                  </a:cubicBezTo>
                  <a:cubicBezTo>
                    <a:pt x="108" y="620"/>
                    <a:pt x="120" y="616"/>
                    <a:pt x="120" y="616"/>
                  </a:cubicBezTo>
                  <a:cubicBezTo>
                    <a:pt x="165" y="623"/>
                    <a:pt x="173" y="630"/>
                    <a:pt x="216" y="616"/>
                  </a:cubicBezTo>
                  <a:cubicBezTo>
                    <a:pt x="231" y="638"/>
                    <a:pt x="237" y="649"/>
                    <a:pt x="264" y="640"/>
                  </a:cubicBezTo>
                  <a:cubicBezTo>
                    <a:pt x="272" y="628"/>
                    <a:pt x="280" y="616"/>
                    <a:pt x="288" y="604"/>
                  </a:cubicBezTo>
                  <a:cubicBezTo>
                    <a:pt x="295" y="593"/>
                    <a:pt x="324" y="592"/>
                    <a:pt x="324" y="592"/>
                  </a:cubicBezTo>
                  <a:cubicBezTo>
                    <a:pt x="375" y="609"/>
                    <a:pt x="376" y="616"/>
                    <a:pt x="438" y="622"/>
                  </a:cubicBezTo>
                  <a:cubicBezTo>
                    <a:pt x="457" y="628"/>
                    <a:pt x="461" y="629"/>
                    <a:pt x="480" y="640"/>
                  </a:cubicBezTo>
                  <a:cubicBezTo>
                    <a:pt x="492" y="647"/>
                    <a:pt x="516" y="664"/>
                    <a:pt x="516" y="664"/>
                  </a:cubicBezTo>
                  <a:cubicBezTo>
                    <a:pt x="540" y="700"/>
                    <a:pt x="558" y="736"/>
                    <a:pt x="582" y="772"/>
                  </a:cubicBezTo>
                  <a:cubicBezTo>
                    <a:pt x="586" y="777"/>
                    <a:pt x="594" y="776"/>
                    <a:pt x="600" y="778"/>
                  </a:cubicBezTo>
                  <a:cubicBezTo>
                    <a:pt x="614" y="800"/>
                    <a:pt x="627" y="800"/>
                    <a:pt x="648" y="814"/>
                  </a:cubicBezTo>
                  <a:cubicBezTo>
                    <a:pt x="667" y="785"/>
                    <a:pt x="650" y="765"/>
                    <a:pt x="684" y="754"/>
                  </a:cubicBezTo>
                  <a:cubicBezTo>
                    <a:pt x="691" y="709"/>
                    <a:pt x="698" y="701"/>
                    <a:pt x="684" y="658"/>
                  </a:cubicBezTo>
                  <a:cubicBezTo>
                    <a:pt x="697" y="592"/>
                    <a:pt x="704" y="612"/>
                    <a:pt x="762" y="622"/>
                  </a:cubicBezTo>
                  <a:cubicBezTo>
                    <a:pt x="783" y="636"/>
                    <a:pt x="798" y="640"/>
                    <a:pt x="816" y="658"/>
                  </a:cubicBezTo>
                  <a:cubicBezTo>
                    <a:pt x="814" y="664"/>
                    <a:pt x="815" y="672"/>
                    <a:pt x="810" y="676"/>
                  </a:cubicBezTo>
                  <a:cubicBezTo>
                    <a:pt x="800" y="683"/>
                    <a:pt x="774" y="688"/>
                    <a:pt x="774" y="688"/>
                  </a:cubicBezTo>
                  <a:cubicBezTo>
                    <a:pt x="766" y="713"/>
                    <a:pt x="765" y="727"/>
                    <a:pt x="792" y="736"/>
                  </a:cubicBezTo>
                  <a:cubicBezTo>
                    <a:pt x="828" y="724"/>
                    <a:pt x="803" y="714"/>
                    <a:pt x="828" y="694"/>
                  </a:cubicBezTo>
                  <a:cubicBezTo>
                    <a:pt x="846" y="679"/>
                    <a:pt x="884" y="682"/>
                    <a:pt x="906" y="676"/>
                  </a:cubicBezTo>
                  <a:cubicBezTo>
                    <a:pt x="914" y="664"/>
                    <a:pt x="922" y="652"/>
                    <a:pt x="930" y="640"/>
                  </a:cubicBezTo>
                  <a:cubicBezTo>
                    <a:pt x="936" y="632"/>
                    <a:pt x="930" y="618"/>
                    <a:pt x="936" y="610"/>
                  </a:cubicBezTo>
                  <a:cubicBezTo>
                    <a:pt x="944" y="598"/>
                    <a:pt x="964" y="602"/>
                    <a:pt x="978" y="598"/>
                  </a:cubicBezTo>
                  <a:cubicBezTo>
                    <a:pt x="968" y="550"/>
                    <a:pt x="961" y="564"/>
                    <a:pt x="918" y="550"/>
                  </a:cubicBezTo>
                  <a:cubicBezTo>
                    <a:pt x="906" y="546"/>
                    <a:pt x="882" y="538"/>
                    <a:pt x="882" y="538"/>
                  </a:cubicBezTo>
                  <a:cubicBezTo>
                    <a:pt x="876" y="521"/>
                    <a:pt x="869" y="509"/>
                    <a:pt x="882" y="490"/>
                  </a:cubicBezTo>
                  <a:cubicBezTo>
                    <a:pt x="886" y="485"/>
                    <a:pt x="894" y="487"/>
                    <a:pt x="900" y="484"/>
                  </a:cubicBezTo>
                  <a:cubicBezTo>
                    <a:pt x="942" y="463"/>
                    <a:pt x="987" y="451"/>
                    <a:pt x="1032" y="436"/>
                  </a:cubicBezTo>
                  <a:cubicBezTo>
                    <a:pt x="1098" y="414"/>
                    <a:pt x="998" y="449"/>
                    <a:pt x="1068" y="418"/>
                  </a:cubicBezTo>
                  <a:cubicBezTo>
                    <a:pt x="1080" y="413"/>
                    <a:pt x="1104" y="406"/>
                    <a:pt x="1104" y="406"/>
                  </a:cubicBezTo>
                  <a:cubicBezTo>
                    <a:pt x="1115" y="417"/>
                    <a:pt x="1132" y="423"/>
                    <a:pt x="1140" y="436"/>
                  </a:cubicBezTo>
                  <a:cubicBezTo>
                    <a:pt x="1147" y="447"/>
                    <a:pt x="1152" y="472"/>
                    <a:pt x="1152" y="472"/>
                  </a:cubicBezTo>
                  <a:cubicBezTo>
                    <a:pt x="1133" y="501"/>
                    <a:pt x="1118" y="532"/>
                    <a:pt x="1098" y="562"/>
                  </a:cubicBezTo>
                  <a:cubicBezTo>
                    <a:pt x="1087" y="578"/>
                    <a:pt x="1074" y="616"/>
                    <a:pt x="1074" y="616"/>
                  </a:cubicBezTo>
                  <a:cubicBezTo>
                    <a:pt x="1077" y="638"/>
                    <a:pt x="1070" y="666"/>
                    <a:pt x="1086" y="682"/>
                  </a:cubicBezTo>
                  <a:cubicBezTo>
                    <a:pt x="1096" y="692"/>
                    <a:pt x="1122" y="706"/>
                    <a:pt x="1122" y="706"/>
                  </a:cubicBezTo>
                  <a:cubicBezTo>
                    <a:pt x="1136" y="701"/>
                    <a:pt x="1148" y="703"/>
                    <a:pt x="1146" y="682"/>
                  </a:cubicBezTo>
                  <a:cubicBezTo>
                    <a:pt x="1145" y="669"/>
                    <a:pt x="1138" y="658"/>
                    <a:pt x="1134" y="646"/>
                  </a:cubicBezTo>
                  <a:cubicBezTo>
                    <a:pt x="1132" y="640"/>
                    <a:pt x="1128" y="628"/>
                    <a:pt x="1128" y="628"/>
                  </a:cubicBezTo>
                  <a:cubicBezTo>
                    <a:pt x="1136" y="562"/>
                    <a:pt x="1123" y="552"/>
                    <a:pt x="1188" y="574"/>
                  </a:cubicBezTo>
                  <a:cubicBezTo>
                    <a:pt x="1194" y="572"/>
                    <a:pt x="1200" y="567"/>
                    <a:pt x="1206" y="568"/>
                  </a:cubicBezTo>
                  <a:cubicBezTo>
                    <a:pt x="1219" y="569"/>
                    <a:pt x="1242" y="580"/>
                    <a:pt x="1242" y="580"/>
                  </a:cubicBezTo>
                  <a:cubicBezTo>
                    <a:pt x="1250" y="577"/>
                    <a:pt x="1276" y="568"/>
                    <a:pt x="1284" y="568"/>
                  </a:cubicBezTo>
                  <a:cubicBezTo>
                    <a:pt x="1329" y="568"/>
                    <a:pt x="1353" y="597"/>
                    <a:pt x="1392" y="610"/>
                  </a:cubicBezTo>
                  <a:cubicBezTo>
                    <a:pt x="1422" y="605"/>
                    <a:pt x="1440" y="598"/>
                    <a:pt x="1470" y="610"/>
                  </a:cubicBezTo>
                  <a:cubicBezTo>
                    <a:pt x="1532" y="634"/>
                    <a:pt x="1539" y="708"/>
                    <a:pt x="1590" y="742"/>
                  </a:cubicBezTo>
                  <a:cubicBezTo>
                    <a:pt x="1600" y="749"/>
                    <a:pt x="1640" y="753"/>
                    <a:pt x="1644" y="754"/>
                  </a:cubicBezTo>
                  <a:cubicBezTo>
                    <a:pt x="1649" y="747"/>
                    <a:pt x="1663" y="729"/>
                    <a:pt x="1662" y="718"/>
                  </a:cubicBezTo>
                  <a:cubicBezTo>
                    <a:pt x="1661" y="705"/>
                    <a:pt x="1654" y="694"/>
                    <a:pt x="1650" y="682"/>
                  </a:cubicBezTo>
                  <a:cubicBezTo>
                    <a:pt x="1648" y="676"/>
                    <a:pt x="1644" y="664"/>
                    <a:pt x="1644" y="664"/>
                  </a:cubicBezTo>
                  <a:cubicBezTo>
                    <a:pt x="1646" y="632"/>
                    <a:pt x="1643" y="599"/>
                    <a:pt x="1650" y="568"/>
                  </a:cubicBezTo>
                  <a:cubicBezTo>
                    <a:pt x="1652" y="561"/>
                    <a:pt x="1661" y="559"/>
                    <a:pt x="1668" y="556"/>
                  </a:cubicBezTo>
                  <a:cubicBezTo>
                    <a:pt x="1699" y="542"/>
                    <a:pt x="1731" y="528"/>
                    <a:pt x="1764" y="520"/>
                  </a:cubicBezTo>
                  <a:cubicBezTo>
                    <a:pt x="1756" y="495"/>
                    <a:pt x="1743" y="498"/>
                    <a:pt x="1722" y="484"/>
                  </a:cubicBezTo>
                  <a:cubicBezTo>
                    <a:pt x="1718" y="472"/>
                    <a:pt x="1706" y="460"/>
                    <a:pt x="1710" y="448"/>
                  </a:cubicBezTo>
                  <a:cubicBezTo>
                    <a:pt x="1714" y="436"/>
                    <a:pt x="1722" y="412"/>
                    <a:pt x="1722" y="412"/>
                  </a:cubicBezTo>
                  <a:cubicBezTo>
                    <a:pt x="1714" y="378"/>
                    <a:pt x="1692" y="375"/>
                    <a:pt x="1680" y="340"/>
                  </a:cubicBezTo>
                  <a:cubicBezTo>
                    <a:pt x="1694" y="319"/>
                    <a:pt x="1704" y="312"/>
                    <a:pt x="1728" y="304"/>
                  </a:cubicBezTo>
                  <a:cubicBezTo>
                    <a:pt x="1731" y="305"/>
                    <a:pt x="1765" y="313"/>
                    <a:pt x="1770" y="316"/>
                  </a:cubicBezTo>
                  <a:cubicBezTo>
                    <a:pt x="1783" y="325"/>
                    <a:pt x="1787" y="344"/>
                    <a:pt x="1800" y="352"/>
                  </a:cubicBezTo>
                  <a:cubicBezTo>
                    <a:pt x="1814" y="361"/>
                    <a:pt x="1849" y="367"/>
                    <a:pt x="1866" y="370"/>
                  </a:cubicBezTo>
                  <a:cubicBezTo>
                    <a:pt x="1913" y="402"/>
                    <a:pt x="1885" y="398"/>
                    <a:pt x="1956" y="406"/>
                  </a:cubicBezTo>
                  <a:cubicBezTo>
                    <a:pt x="2002" y="421"/>
                    <a:pt x="1980" y="416"/>
                    <a:pt x="2022" y="424"/>
                  </a:cubicBezTo>
                  <a:cubicBezTo>
                    <a:pt x="2159" y="417"/>
                    <a:pt x="2161" y="452"/>
                    <a:pt x="2136" y="328"/>
                  </a:cubicBezTo>
                  <a:cubicBezTo>
                    <a:pt x="2133" y="315"/>
                    <a:pt x="2122" y="305"/>
                    <a:pt x="2118" y="292"/>
                  </a:cubicBezTo>
                  <a:cubicBezTo>
                    <a:pt x="2121" y="282"/>
                    <a:pt x="2140" y="228"/>
                    <a:pt x="2148" y="220"/>
                  </a:cubicBezTo>
                  <a:cubicBezTo>
                    <a:pt x="2152" y="216"/>
                    <a:pt x="2160" y="216"/>
                    <a:pt x="2166" y="214"/>
                  </a:cubicBezTo>
                  <a:cubicBezTo>
                    <a:pt x="2209" y="228"/>
                    <a:pt x="2191" y="219"/>
                    <a:pt x="2220" y="238"/>
                  </a:cubicBezTo>
                  <a:cubicBezTo>
                    <a:pt x="2240" y="299"/>
                    <a:pt x="2231" y="261"/>
                    <a:pt x="2238" y="352"/>
                  </a:cubicBezTo>
                  <a:cubicBezTo>
                    <a:pt x="2285" y="343"/>
                    <a:pt x="2335" y="336"/>
                    <a:pt x="2376" y="364"/>
                  </a:cubicBezTo>
                  <a:cubicBezTo>
                    <a:pt x="2392" y="363"/>
                    <a:pt x="2553" y="398"/>
                    <a:pt x="2574" y="334"/>
                  </a:cubicBezTo>
                  <a:cubicBezTo>
                    <a:pt x="2564" y="303"/>
                    <a:pt x="2539" y="303"/>
                    <a:pt x="2514" y="286"/>
                  </a:cubicBezTo>
                  <a:cubicBezTo>
                    <a:pt x="2510" y="280"/>
                    <a:pt x="2503" y="275"/>
                    <a:pt x="2502" y="268"/>
                  </a:cubicBezTo>
                  <a:cubicBezTo>
                    <a:pt x="2499" y="253"/>
                    <a:pt x="2515" y="243"/>
                    <a:pt x="2526" y="238"/>
                  </a:cubicBezTo>
                  <a:cubicBezTo>
                    <a:pt x="2556" y="224"/>
                    <a:pt x="2587" y="217"/>
                    <a:pt x="2616" y="202"/>
                  </a:cubicBezTo>
                  <a:cubicBezTo>
                    <a:pt x="2634" y="193"/>
                    <a:pt x="2670" y="172"/>
                    <a:pt x="2670" y="172"/>
                  </a:cubicBezTo>
                  <a:cubicBezTo>
                    <a:pt x="2686" y="125"/>
                    <a:pt x="2677" y="123"/>
                    <a:pt x="2730" y="112"/>
                  </a:cubicBezTo>
                  <a:cubicBezTo>
                    <a:pt x="2758" y="70"/>
                    <a:pt x="2742" y="84"/>
                    <a:pt x="2772" y="64"/>
                  </a:cubicBezTo>
                  <a:cubicBezTo>
                    <a:pt x="2776" y="53"/>
                    <a:pt x="2778" y="34"/>
                    <a:pt x="2796" y="34"/>
                  </a:cubicBezTo>
                  <a:cubicBezTo>
                    <a:pt x="2809" y="34"/>
                    <a:pt x="2832" y="46"/>
                    <a:pt x="2832" y="46"/>
                  </a:cubicBezTo>
                  <a:cubicBezTo>
                    <a:pt x="2854" y="44"/>
                    <a:pt x="2877" y="46"/>
                    <a:pt x="2898" y="40"/>
                  </a:cubicBezTo>
                  <a:cubicBezTo>
                    <a:pt x="2912" y="36"/>
                    <a:pt x="2934" y="16"/>
                    <a:pt x="2934" y="16"/>
                  </a:cubicBezTo>
                  <a:cubicBezTo>
                    <a:pt x="3046" y="27"/>
                    <a:pt x="2973" y="0"/>
                    <a:pt x="2988" y="58"/>
                  </a:cubicBezTo>
                  <a:cubicBezTo>
                    <a:pt x="2992" y="73"/>
                    <a:pt x="3013" y="77"/>
                    <a:pt x="3024" y="88"/>
                  </a:cubicBezTo>
                  <a:cubicBezTo>
                    <a:pt x="3026" y="94"/>
                    <a:pt x="3031" y="100"/>
                    <a:pt x="3030" y="106"/>
                  </a:cubicBezTo>
                  <a:cubicBezTo>
                    <a:pt x="3023" y="166"/>
                    <a:pt x="3007" y="143"/>
                    <a:pt x="3030" y="124"/>
                  </a:cubicBezTo>
                  <a:cubicBezTo>
                    <a:pt x="3035" y="120"/>
                    <a:pt x="3042" y="120"/>
                    <a:pt x="3048" y="118"/>
                  </a:cubicBezTo>
                  <a:cubicBezTo>
                    <a:pt x="3066" y="122"/>
                    <a:pt x="3083" y="121"/>
                    <a:pt x="3096" y="136"/>
                  </a:cubicBezTo>
                  <a:cubicBezTo>
                    <a:pt x="3105" y="147"/>
                    <a:pt x="3120" y="172"/>
                    <a:pt x="3120" y="172"/>
                  </a:cubicBezTo>
                  <a:cubicBezTo>
                    <a:pt x="3113" y="200"/>
                    <a:pt x="3108" y="210"/>
                    <a:pt x="3084" y="226"/>
                  </a:cubicBezTo>
                  <a:cubicBezTo>
                    <a:pt x="3082" y="232"/>
                    <a:pt x="3077" y="238"/>
                    <a:pt x="3078" y="244"/>
                  </a:cubicBezTo>
                  <a:cubicBezTo>
                    <a:pt x="3079" y="257"/>
                    <a:pt x="3090" y="280"/>
                    <a:pt x="3090" y="280"/>
                  </a:cubicBezTo>
                  <a:cubicBezTo>
                    <a:pt x="3049" y="294"/>
                    <a:pt x="3099" y="280"/>
                    <a:pt x="3030" y="280"/>
                  </a:cubicBezTo>
                  <a:cubicBezTo>
                    <a:pt x="3015" y="280"/>
                    <a:pt x="2989" y="297"/>
                    <a:pt x="2976" y="304"/>
                  </a:cubicBezTo>
                  <a:cubicBezTo>
                    <a:pt x="2958" y="313"/>
                    <a:pt x="2922" y="328"/>
                    <a:pt x="2922" y="328"/>
                  </a:cubicBezTo>
                  <a:cubicBezTo>
                    <a:pt x="2908" y="371"/>
                    <a:pt x="2917" y="490"/>
                    <a:pt x="2862" y="508"/>
                  </a:cubicBezTo>
                  <a:cubicBezTo>
                    <a:pt x="2869" y="563"/>
                    <a:pt x="2861" y="593"/>
                    <a:pt x="2838" y="640"/>
                  </a:cubicBezTo>
                  <a:cubicBezTo>
                    <a:pt x="2831" y="655"/>
                    <a:pt x="2836" y="675"/>
                    <a:pt x="2826" y="688"/>
                  </a:cubicBezTo>
                  <a:cubicBezTo>
                    <a:pt x="2817" y="699"/>
                    <a:pt x="2790" y="712"/>
                    <a:pt x="2790" y="712"/>
                  </a:cubicBezTo>
                  <a:cubicBezTo>
                    <a:pt x="2707" y="698"/>
                    <a:pt x="2739" y="716"/>
                    <a:pt x="2730" y="820"/>
                  </a:cubicBezTo>
                  <a:cubicBezTo>
                    <a:pt x="2728" y="841"/>
                    <a:pt x="2712" y="880"/>
                    <a:pt x="2712" y="880"/>
                  </a:cubicBezTo>
                  <a:cubicBezTo>
                    <a:pt x="2707" y="913"/>
                    <a:pt x="2714" y="935"/>
                    <a:pt x="2682" y="946"/>
                  </a:cubicBezTo>
                  <a:cubicBezTo>
                    <a:pt x="2672" y="944"/>
                    <a:pt x="2659" y="947"/>
                    <a:pt x="2652" y="940"/>
                  </a:cubicBezTo>
                  <a:cubicBezTo>
                    <a:pt x="2643" y="931"/>
                    <a:pt x="2644" y="916"/>
                    <a:pt x="2640" y="904"/>
                  </a:cubicBezTo>
                  <a:cubicBezTo>
                    <a:pt x="2638" y="898"/>
                    <a:pt x="2634" y="886"/>
                    <a:pt x="2634" y="886"/>
                  </a:cubicBezTo>
                  <a:cubicBezTo>
                    <a:pt x="2627" y="838"/>
                    <a:pt x="2650" y="747"/>
                    <a:pt x="2598" y="730"/>
                  </a:cubicBezTo>
                  <a:cubicBezTo>
                    <a:pt x="2556" y="744"/>
                    <a:pt x="2566" y="730"/>
                    <a:pt x="2556" y="760"/>
                  </a:cubicBezTo>
                  <a:cubicBezTo>
                    <a:pt x="2563" y="793"/>
                    <a:pt x="2585" y="824"/>
                    <a:pt x="2544" y="838"/>
                  </a:cubicBezTo>
                  <a:cubicBezTo>
                    <a:pt x="2524" y="831"/>
                    <a:pt x="2510" y="821"/>
                    <a:pt x="2490" y="814"/>
                  </a:cubicBezTo>
                  <a:cubicBezTo>
                    <a:pt x="2481" y="786"/>
                    <a:pt x="2465" y="737"/>
                    <a:pt x="2490" y="712"/>
                  </a:cubicBezTo>
                  <a:cubicBezTo>
                    <a:pt x="2508" y="694"/>
                    <a:pt x="2540" y="678"/>
                    <a:pt x="2562" y="664"/>
                  </a:cubicBezTo>
                  <a:cubicBezTo>
                    <a:pt x="2574" y="656"/>
                    <a:pt x="2598" y="640"/>
                    <a:pt x="2598" y="640"/>
                  </a:cubicBezTo>
                  <a:cubicBezTo>
                    <a:pt x="2602" y="628"/>
                    <a:pt x="2606" y="616"/>
                    <a:pt x="2610" y="604"/>
                  </a:cubicBezTo>
                  <a:cubicBezTo>
                    <a:pt x="2612" y="598"/>
                    <a:pt x="2616" y="586"/>
                    <a:pt x="2616" y="586"/>
                  </a:cubicBezTo>
                  <a:cubicBezTo>
                    <a:pt x="2614" y="578"/>
                    <a:pt x="2615" y="568"/>
                    <a:pt x="2610" y="562"/>
                  </a:cubicBezTo>
                  <a:cubicBezTo>
                    <a:pt x="2600" y="550"/>
                    <a:pt x="2570" y="560"/>
                    <a:pt x="2562" y="562"/>
                  </a:cubicBezTo>
                  <a:cubicBezTo>
                    <a:pt x="2534" y="570"/>
                    <a:pt x="2513" y="577"/>
                    <a:pt x="2490" y="592"/>
                  </a:cubicBezTo>
                  <a:cubicBezTo>
                    <a:pt x="2440" y="580"/>
                    <a:pt x="2489" y="595"/>
                    <a:pt x="2448" y="574"/>
                  </a:cubicBezTo>
                  <a:cubicBezTo>
                    <a:pt x="2420" y="560"/>
                    <a:pt x="2382" y="555"/>
                    <a:pt x="2352" y="550"/>
                  </a:cubicBezTo>
                  <a:cubicBezTo>
                    <a:pt x="2307" y="505"/>
                    <a:pt x="2365" y="570"/>
                    <a:pt x="2328" y="478"/>
                  </a:cubicBezTo>
                  <a:cubicBezTo>
                    <a:pt x="2326" y="472"/>
                    <a:pt x="2316" y="475"/>
                    <a:pt x="2310" y="472"/>
                  </a:cubicBezTo>
                  <a:cubicBezTo>
                    <a:pt x="2263" y="448"/>
                    <a:pt x="2335" y="465"/>
                    <a:pt x="2238" y="454"/>
                  </a:cubicBezTo>
                  <a:cubicBezTo>
                    <a:pt x="2212" y="436"/>
                    <a:pt x="2221" y="420"/>
                    <a:pt x="2190" y="430"/>
                  </a:cubicBezTo>
                  <a:cubicBezTo>
                    <a:pt x="2182" y="453"/>
                    <a:pt x="2168" y="455"/>
                    <a:pt x="2160" y="478"/>
                  </a:cubicBezTo>
                  <a:cubicBezTo>
                    <a:pt x="2180" y="508"/>
                    <a:pt x="2166" y="492"/>
                    <a:pt x="2208" y="520"/>
                  </a:cubicBezTo>
                  <a:cubicBezTo>
                    <a:pt x="2214" y="524"/>
                    <a:pt x="2226" y="532"/>
                    <a:pt x="2226" y="532"/>
                  </a:cubicBezTo>
                  <a:cubicBezTo>
                    <a:pt x="2235" y="558"/>
                    <a:pt x="2227" y="566"/>
                    <a:pt x="2202" y="574"/>
                  </a:cubicBezTo>
                  <a:cubicBezTo>
                    <a:pt x="2198" y="580"/>
                    <a:pt x="2195" y="587"/>
                    <a:pt x="2190" y="592"/>
                  </a:cubicBezTo>
                  <a:cubicBezTo>
                    <a:pt x="2185" y="597"/>
                    <a:pt x="2177" y="598"/>
                    <a:pt x="2172" y="604"/>
                  </a:cubicBezTo>
                  <a:cubicBezTo>
                    <a:pt x="2164" y="614"/>
                    <a:pt x="2161" y="629"/>
                    <a:pt x="2154" y="640"/>
                  </a:cubicBezTo>
                  <a:cubicBezTo>
                    <a:pt x="2165" y="672"/>
                    <a:pt x="2155" y="654"/>
                    <a:pt x="2196" y="682"/>
                  </a:cubicBezTo>
                  <a:cubicBezTo>
                    <a:pt x="2202" y="686"/>
                    <a:pt x="2214" y="694"/>
                    <a:pt x="2214" y="694"/>
                  </a:cubicBezTo>
                  <a:cubicBezTo>
                    <a:pt x="2232" y="749"/>
                    <a:pt x="2227" y="717"/>
                    <a:pt x="2220" y="790"/>
                  </a:cubicBezTo>
                  <a:cubicBezTo>
                    <a:pt x="2232" y="827"/>
                    <a:pt x="2244" y="860"/>
                    <a:pt x="2250" y="898"/>
                  </a:cubicBezTo>
                  <a:cubicBezTo>
                    <a:pt x="2244" y="943"/>
                    <a:pt x="2247" y="975"/>
                    <a:pt x="2256" y="1018"/>
                  </a:cubicBezTo>
                  <a:cubicBezTo>
                    <a:pt x="2244" y="1055"/>
                    <a:pt x="2225" y="1034"/>
                    <a:pt x="2202" y="1018"/>
                  </a:cubicBezTo>
                  <a:cubicBezTo>
                    <a:pt x="2175" y="1036"/>
                    <a:pt x="2174" y="1047"/>
                    <a:pt x="2154" y="1018"/>
                  </a:cubicBezTo>
                  <a:cubicBezTo>
                    <a:pt x="2161" y="990"/>
                    <a:pt x="2167" y="980"/>
                    <a:pt x="2160" y="952"/>
                  </a:cubicBezTo>
                  <a:cubicBezTo>
                    <a:pt x="2154" y="958"/>
                    <a:pt x="2146" y="963"/>
                    <a:pt x="2142" y="970"/>
                  </a:cubicBezTo>
                  <a:cubicBezTo>
                    <a:pt x="2136" y="981"/>
                    <a:pt x="2141" y="999"/>
                    <a:pt x="2130" y="1006"/>
                  </a:cubicBezTo>
                  <a:cubicBezTo>
                    <a:pt x="2105" y="1022"/>
                    <a:pt x="2069" y="1038"/>
                    <a:pt x="2040" y="1048"/>
                  </a:cubicBezTo>
                  <a:cubicBezTo>
                    <a:pt x="2033" y="1068"/>
                    <a:pt x="2023" y="1082"/>
                    <a:pt x="2016" y="1102"/>
                  </a:cubicBezTo>
                  <a:cubicBezTo>
                    <a:pt x="2023" y="1135"/>
                    <a:pt x="2044" y="1161"/>
                    <a:pt x="2004" y="1174"/>
                  </a:cubicBezTo>
                  <a:cubicBezTo>
                    <a:pt x="1978" y="1200"/>
                    <a:pt x="1944" y="1208"/>
                    <a:pt x="1914" y="1228"/>
                  </a:cubicBezTo>
                  <a:cubicBezTo>
                    <a:pt x="1910" y="1234"/>
                    <a:pt x="1907" y="1241"/>
                    <a:pt x="1902" y="1246"/>
                  </a:cubicBezTo>
                  <a:cubicBezTo>
                    <a:pt x="1891" y="1255"/>
                    <a:pt x="1866" y="1270"/>
                    <a:pt x="1866" y="1270"/>
                  </a:cubicBezTo>
                  <a:cubicBezTo>
                    <a:pt x="1849" y="1219"/>
                    <a:pt x="1845" y="1277"/>
                    <a:pt x="1836" y="1288"/>
                  </a:cubicBezTo>
                  <a:cubicBezTo>
                    <a:pt x="1831" y="1294"/>
                    <a:pt x="1824" y="1296"/>
                    <a:pt x="1818" y="1300"/>
                  </a:cubicBezTo>
                  <a:cubicBezTo>
                    <a:pt x="1816" y="1306"/>
                    <a:pt x="1816" y="1314"/>
                    <a:pt x="1812" y="1318"/>
                  </a:cubicBezTo>
                  <a:cubicBezTo>
                    <a:pt x="1802" y="1328"/>
                    <a:pt x="1776" y="1342"/>
                    <a:pt x="1776" y="1342"/>
                  </a:cubicBezTo>
                  <a:cubicBezTo>
                    <a:pt x="1758" y="1397"/>
                    <a:pt x="1730" y="1362"/>
                    <a:pt x="1698" y="1348"/>
                  </a:cubicBezTo>
                  <a:cubicBezTo>
                    <a:pt x="1686" y="1343"/>
                    <a:pt x="1662" y="1336"/>
                    <a:pt x="1662" y="1336"/>
                  </a:cubicBezTo>
                  <a:cubicBezTo>
                    <a:pt x="1650" y="1340"/>
                    <a:pt x="1638" y="1344"/>
                    <a:pt x="1626" y="1348"/>
                  </a:cubicBezTo>
                  <a:cubicBezTo>
                    <a:pt x="1607" y="1354"/>
                    <a:pt x="1613" y="1386"/>
                    <a:pt x="1602" y="1402"/>
                  </a:cubicBezTo>
                  <a:cubicBezTo>
                    <a:pt x="1586" y="1426"/>
                    <a:pt x="1596" y="1416"/>
                    <a:pt x="1572" y="1432"/>
                  </a:cubicBezTo>
                  <a:cubicBezTo>
                    <a:pt x="1531" y="1404"/>
                    <a:pt x="1550" y="1403"/>
                    <a:pt x="1518" y="1414"/>
                  </a:cubicBezTo>
                  <a:cubicBezTo>
                    <a:pt x="1508" y="1444"/>
                    <a:pt x="1514" y="1450"/>
                    <a:pt x="1488" y="1462"/>
                  </a:cubicBezTo>
                  <a:cubicBezTo>
                    <a:pt x="1476" y="1467"/>
                    <a:pt x="1452" y="1474"/>
                    <a:pt x="1452" y="1474"/>
                  </a:cubicBezTo>
                  <a:cubicBezTo>
                    <a:pt x="1437" y="1497"/>
                    <a:pt x="1423" y="1496"/>
                    <a:pt x="1398" y="1504"/>
                  </a:cubicBezTo>
                  <a:cubicBezTo>
                    <a:pt x="1387" y="1497"/>
                    <a:pt x="1371" y="1495"/>
                    <a:pt x="1362" y="1486"/>
                  </a:cubicBezTo>
                  <a:cubicBezTo>
                    <a:pt x="1339" y="1463"/>
                    <a:pt x="1367" y="1436"/>
                    <a:pt x="1320" y="1420"/>
                  </a:cubicBezTo>
                  <a:cubicBezTo>
                    <a:pt x="1310" y="1391"/>
                    <a:pt x="1287" y="1381"/>
                    <a:pt x="1260" y="1372"/>
                  </a:cubicBezTo>
                  <a:cubicBezTo>
                    <a:pt x="1250" y="1341"/>
                    <a:pt x="1278" y="1314"/>
                    <a:pt x="1236" y="1300"/>
                  </a:cubicBezTo>
                  <a:cubicBezTo>
                    <a:pt x="1221" y="1254"/>
                    <a:pt x="1198" y="1266"/>
                    <a:pt x="1158" y="1276"/>
                  </a:cubicBezTo>
                  <a:cubicBezTo>
                    <a:pt x="1134" y="1268"/>
                    <a:pt x="1122" y="1258"/>
                    <a:pt x="1104" y="1240"/>
                  </a:cubicBezTo>
                  <a:cubicBezTo>
                    <a:pt x="1095" y="1212"/>
                    <a:pt x="1085" y="1212"/>
                    <a:pt x="1062" y="1228"/>
                  </a:cubicBezTo>
                  <a:cubicBezTo>
                    <a:pt x="1055" y="1250"/>
                    <a:pt x="1055" y="1275"/>
                    <a:pt x="1032" y="1288"/>
                  </a:cubicBezTo>
                  <a:cubicBezTo>
                    <a:pt x="1021" y="1294"/>
                    <a:pt x="996" y="1300"/>
                    <a:pt x="996" y="1300"/>
                  </a:cubicBezTo>
                  <a:cubicBezTo>
                    <a:pt x="990" y="1324"/>
                    <a:pt x="982" y="1391"/>
                    <a:pt x="966" y="1402"/>
                  </a:cubicBezTo>
                  <a:cubicBezTo>
                    <a:pt x="954" y="1410"/>
                    <a:pt x="938" y="1409"/>
                    <a:pt x="924" y="1414"/>
                  </a:cubicBezTo>
                  <a:cubicBezTo>
                    <a:pt x="911" y="1452"/>
                    <a:pt x="930" y="1414"/>
                    <a:pt x="882" y="1438"/>
                  </a:cubicBezTo>
                  <a:cubicBezTo>
                    <a:pt x="860" y="1449"/>
                    <a:pt x="878" y="1460"/>
                    <a:pt x="864" y="1474"/>
                  </a:cubicBezTo>
                  <a:cubicBezTo>
                    <a:pt x="854" y="1484"/>
                    <a:pt x="840" y="1490"/>
                    <a:pt x="828" y="1498"/>
                  </a:cubicBezTo>
                  <a:cubicBezTo>
                    <a:pt x="822" y="1502"/>
                    <a:pt x="810" y="1510"/>
                    <a:pt x="810" y="1510"/>
                  </a:cubicBezTo>
                  <a:cubicBezTo>
                    <a:pt x="798" y="1545"/>
                    <a:pt x="785" y="1525"/>
                    <a:pt x="762" y="1510"/>
                  </a:cubicBezTo>
                  <a:cubicBezTo>
                    <a:pt x="750" y="1518"/>
                    <a:pt x="729" y="1520"/>
                    <a:pt x="726" y="1534"/>
                  </a:cubicBezTo>
                  <a:cubicBezTo>
                    <a:pt x="724" y="1544"/>
                    <a:pt x="726" y="1556"/>
                    <a:pt x="720" y="1564"/>
                  </a:cubicBezTo>
                  <a:cubicBezTo>
                    <a:pt x="712" y="1576"/>
                    <a:pt x="692" y="1572"/>
                    <a:pt x="678" y="1576"/>
                  </a:cubicBezTo>
                  <a:cubicBezTo>
                    <a:pt x="668" y="1607"/>
                    <a:pt x="680" y="1585"/>
                    <a:pt x="654" y="1600"/>
                  </a:cubicBezTo>
                  <a:cubicBezTo>
                    <a:pt x="641" y="1607"/>
                    <a:pt x="618" y="1624"/>
                    <a:pt x="618" y="1624"/>
                  </a:cubicBezTo>
                  <a:cubicBezTo>
                    <a:pt x="598" y="1654"/>
                    <a:pt x="588" y="1670"/>
                    <a:pt x="558" y="1690"/>
                  </a:cubicBezTo>
                  <a:cubicBezTo>
                    <a:pt x="547" y="1706"/>
                    <a:pt x="534" y="1744"/>
                    <a:pt x="534" y="1744"/>
                  </a:cubicBezTo>
                  <a:cubicBezTo>
                    <a:pt x="553" y="1773"/>
                    <a:pt x="579" y="1789"/>
                    <a:pt x="534" y="1804"/>
                  </a:cubicBezTo>
                  <a:cubicBezTo>
                    <a:pt x="513" y="1790"/>
                    <a:pt x="506" y="1780"/>
                    <a:pt x="498" y="1756"/>
                  </a:cubicBezTo>
                  <a:cubicBezTo>
                    <a:pt x="509" y="1700"/>
                    <a:pt x="485" y="1669"/>
                    <a:pt x="468" y="1618"/>
                  </a:cubicBezTo>
                  <a:cubicBezTo>
                    <a:pt x="464" y="1606"/>
                    <a:pt x="460" y="1594"/>
                    <a:pt x="456" y="1582"/>
                  </a:cubicBezTo>
                  <a:cubicBezTo>
                    <a:pt x="454" y="1576"/>
                    <a:pt x="450" y="1564"/>
                    <a:pt x="450" y="1564"/>
                  </a:cubicBezTo>
                  <a:cubicBezTo>
                    <a:pt x="448" y="1534"/>
                    <a:pt x="448" y="1504"/>
                    <a:pt x="444" y="1474"/>
                  </a:cubicBezTo>
                  <a:cubicBezTo>
                    <a:pt x="442" y="1461"/>
                    <a:pt x="436" y="1450"/>
                    <a:pt x="432" y="1438"/>
                  </a:cubicBezTo>
                  <a:cubicBezTo>
                    <a:pt x="430" y="1432"/>
                    <a:pt x="426" y="1420"/>
                    <a:pt x="426" y="1420"/>
                  </a:cubicBezTo>
                  <a:cubicBezTo>
                    <a:pt x="420" y="1295"/>
                    <a:pt x="416" y="1285"/>
                    <a:pt x="426" y="1162"/>
                  </a:cubicBezTo>
                  <a:cubicBezTo>
                    <a:pt x="428" y="1143"/>
                    <a:pt x="444" y="1126"/>
                    <a:pt x="450" y="1108"/>
                  </a:cubicBezTo>
                  <a:cubicBezTo>
                    <a:pt x="448" y="1102"/>
                    <a:pt x="448" y="1095"/>
                    <a:pt x="444" y="1090"/>
                  </a:cubicBezTo>
                  <a:cubicBezTo>
                    <a:pt x="439" y="1084"/>
                    <a:pt x="428" y="1085"/>
                    <a:pt x="426" y="1078"/>
                  </a:cubicBezTo>
                  <a:cubicBezTo>
                    <a:pt x="420" y="1059"/>
                    <a:pt x="422" y="1038"/>
                    <a:pt x="420" y="1018"/>
                  </a:cubicBezTo>
                  <a:cubicBezTo>
                    <a:pt x="430" y="989"/>
                    <a:pt x="418" y="969"/>
                    <a:pt x="408" y="940"/>
                  </a:cubicBezTo>
                  <a:cubicBezTo>
                    <a:pt x="406" y="934"/>
                    <a:pt x="402" y="922"/>
                    <a:pt x="402" y="922"/>
                  </a:cubicBezTo>
                  <a:cubicBezTo>
                    <a:pt x="395" y="942"/>
                    <a:pt x="383" y="956"/>
                    <a:pt x="378" y="976"/>
                  </a:cubicBezTo>
                  <a:cubicBezTo>
                    <a:pt x="373" y="995"/>
                    <a:pt x="376" y="1010"/>
                    <a:pt x="360" y="1024"/>
                  </a:cubicBezTo>
                  <a:cubicBezTo>
                    <a:pt x="337" y="1044"/>
                    <a:pt x="280" y="1075"/>
                    <a:pt x="252" y="1084"/>
                  </a:cubicBezTo>
                  <a:cubicBezTo>
                    <a:pt x="218" y="1075"/>
                    <a:pt x="205" y="1069"/>
                    <a:pt x="174" y="1048"/>
                  </a:cubicBezTo>
                  <a:cubicBezTo>
                    <a:pt x="168" y="1044"/>
                    <a:pt x="156" y="1036"/>
                    <a:pt x="156" y="1036"/>
                  </a:cubicBezTo>
                  <a:cubicBezTo>
                    <a:pt x="145" y="1003"/>
                    <a:pt x="119" y="971"/>
                    <a:pt x="90" y="952"/>
                  </a:cubicBezTo>
                  <a:cubicBezTo>
                    <a:pt x="81" y="926"/>
                    <a:pt x="63" y="906"/>
                    <a:pt x="54" y="880"/>
                  </a:cubicBezTo>
                  <a:cubicBezTo>
                    <a:pt x="56" y="874"/>
                    <a:pt x="54" y="864"/>
                    <a:pt x="60" y="862"/>
                  </a:cubicBezTo>
                  <a:cubicBezTo>
                    <a:pt x="68" y="859"/>
                    <a:pt x="76" y="866"/>
                    <a:pt x="84" y="868"/>
                  </a:cubicBezTo>
                  <a:cubicBezTo>
                    <a:pt x="96" y="872"/>
                    <a:pt x="120" y="880"/>
                    <a:pt x="120" y="880"/>
                  </a:cubicBezTo>
                  <a:cubicBezTo>
                    <a:pt x="154" y="874"/>
                    <a:pt x="182" y="869"/>
                    <a:pt x="210" y="850"/>
                  </a:cubicBezTo>
                  <a:cubicBezTo>
                    <a:pt x="213" y="841"/>
                    <a:pt x="241" y="803"/>
                    <a:pt x="222" y="796"/>
                  </a:cubicBezTo>
                  <a:cubicBezTo>
                    <a:pt x="214" y="793"/>
                    <a:pt x="206" y="800"/>
                    <a:pt x="198" y="802"/>
                  </a:cubicBezTo>
                  <a:close/>
                </a:path>
              </a:pathLst>
            </a:custGeom>
            <a:gradFill rotWithShape="0">
              <a:gsLst>
                <a:gs pos="0">
                  <a:srgbClr val="D2F3A5"/>
                </a:gs>
                <a:gs pos="100000">
                  <a:srgbClr val="FFFF00"/>
                </a:gs>
              </a:gsLst>
              <a:path path="rect">
                <a:fillToRect r="100000" b="100000"/>
              </a:path>
            </a:gradFill>
            <a:ln w="63500">
              <a:solidFill>
                <a:srgbClr val="000000"/>
              </a:solidFill>
              <a:round/>
              <a:headEnd/>
              <a:tailEnd/>
            </a:ln>
          </p:spPr>
          <p:txBody>
            <a:bodyPr/>
            <a:lstStyle/>
            <a:p>
              <a:endParaRPr lang="en-US"/>
            </a:p>
          </p:txBody>
        </p:sp>
      </p:grpSp>
      <p:grpSp>
        <p:nvGrpSpPr>
          <p:cNvPr id="15364" name="Group 12"/>
          <p:cNvGrpSpPr>
            <a:grpSpLocks/>
          </p:cNvGrpSpPr>
          <p:nvPr/>
        </p:nvGrpSpPr>
        <p:grpSpPr bwMode="auto">
          <a:xfrm>
            <a:off x="5073650" y="2281238"/>
            <a:ext cx="1606550" cy="2192337"/>
            <a:chOff x="1680" y="240"/>
            <a:chExt cx="3469" cy="3648"/>
          </a:xfrm>
        </p:grpSpPr>
        <p:sp>
          <p:nvSpPr>
            <p:cNvPr id="15399" name="Freeform 13"/>
            <p:cNvSpPr>
              <a:spLocks/>
            </p:cNvSpPr>
            <p:nvPr/>
          </p:nvSpPr>
          <p:spPr bwMode="auto">
            <a:xfrm>
              <a:off x="2271" y="2400"/>
              <a:ext cx="1425" cy="1488"/>
            </a:xfrm>
            <a:custGeom>
              <a:avLst/>
              <a:gdLst>
                <a:gd name="T0" fmla="*/ 5531 w 1236"/>
                <a:gd name="T1" fmla="*/ 1093 h 1460"/>
                <a:gd name="T2" fmla="*/ 8520 w 1236"/>
                <a:gd name="T3" fmla="*/ 929 h 1460"/>
                <a:gd name="T4" fmla="*/ 27087 w 1236"/>
                <a:gd name="T5" fmla="*/ 721 h 1460"/>
                <a:gd name="T6" fmla="*/ 34917 w 1236"/>
                <a:gd name="T7" fmla="*/ 751 h 1460"/>
                <a:gd name="T8" fmla="*/ 39313 w 1236"/>
                <a:gd name="T9" fmla="*/ 656 h 1460"/>
                <a:gd name="T10" fmla="*/ 59346 w 1236"/>
                <a:gd name="T11" fmla="*/ 589 h 1460"/>
                <a:gd name="T12" fmla="*/ 91982 w 1236"/>
                <a:gd name="T13" fmla="*/ 437 h 1460"/>
                <a:gd name="T14" fmla="*/ 102417 w 1236"/>
                <a:gd name="T15" fmla="*/ 390 h 1460"/>
                <a:gd name="T16" fmla="*/ 121097 w 1236"/>
                <a:gd name="T17" fmla="*/ 176 h 1460"/>
                <a:gd name="T18" fmla="*/ 145843 w 1236"/>
                <a:gd name="T19" fmla="*/ 17 h 1460"/>
                <a:gd name="T20" fmla="*/ 173397 w 1236"/>
                <a:gd name="T21" fmla="*/ 74 h 1460"/>
                <a:gd name="T22" fmla="*/ 178871 w 1236"/>
                <a:gd name="T23" fmla="*/ 174 h 1460"/>
                <a:gd name="T24" fmla="*/ 193353 w 1236"/>
                <a:gd name="T25" fmla="*/ 299 h 1460"/>
                <a:gd name="T26" fmla="*/ 199827 w 1236"/>
                <a:gd name="T27" fmla="*/ 390 h 1460"/>
                <a:gd name="T28" fmla="*/ 205717 w 1236"/>
                <a:gd name="T29" fmla="*/ 390 h 1460"/>
                <a:gd name="T30" fmla="*/ 208777 w 1236"/>
                <a:gd name="T31" fmla="*/ 526 h 1460"/>
                <a:gd name="T32" fmla="*/ 227988 w 1236"/>
                <a:gd name="T33" fmla="*/ 513 h 1460"/>
                <a:gd name="T34" fmla="*/ 244420 w 1236"/>
                <a:gd name="T35" fmla="*/ 449 h 1460"/>
                <a:gd name="T36" fmla="*/ 258272 w 1236"/>
                <a:gd name="T37" fmla="*/ 374 h 1460"/>
                <a:gd name="T38" fmla="*/ 269616 w 1236"/>
                <a:gd name="T39" fmla="*/ 360 h 1460"/>
                <a:gd name="T40" fmla="*/ 276854 w 1236"/>
                <a:gd name="T41" fmla="*/ 262 h 1460"/>
                <a:gd name="T42" fmla="*/ 282936 w 1236"/>
                <a:gd name="T43" fmla="*/ 221 h 1460"/>
                <a:gd name="T44" fmla="*/ 289236 w 1236"/>
                <a:gd name="T45" fmla="*/ 180 h 1460"/>
                <a:gd name="T46" fmla="*/ 303043 w 1236"/>
                <a:gd name="T47" fmla="*/ 255 h 1460"/>
                <a:gd name="T48" fmla="*/ 289236 w 1236"/>
                <a:gd name="T49" fmla="*/ 449 h 1460"/>
                <a:gd name="T50" fmla="*/ 243972 w 1236"/>
                <a:gd name="T51" fmla="*/ 729 h 1460"/>
                <a:gd name="T52" fmla="*/ 249116 w 1236"/>
                <a:gd name="T53" fmla="*/ 817 h 1460"/>
                <a:gd name="T54" fmla="*/ 224222 w 1236"/>
                <a:gd name="T55" fmla="*/ 886 h 1460"/>
                <a:gd name="T56" fmla="*/ 208777 w 1236"/>
                <a:gd name="T57" fmla="*/ 1055 h 1460"/>
                <a:gd name="T58" fmla="*/ 188801 w 1236"/>
                <a:gd name="T59" fmla="*/ 1044 h 1460"/>
                <a:gd name="T60" fmla="*/ 183017 w 1236"/>
                <a:gd name="T61" fmla="*/ 1345 h 1460"/>
                <a:gd name="T62" fmla="*/ 184388 w 1236"/>
                <a:gd name="T63" fmla="*/ 1595 h 1460"/>
                <a:gd name="T64" fmla="*/ 183220 w 1236"/>
                <a:gd name="T65" fmla="*/ 1761 h 1460"/>
                <a:gd name="T66" fmla="*/ 176695 w 1236"/>
                <a:gd name="T67" fmla="*/ 1952 h 1460"/>
                <a:gd name="T68" fmla="*/ 170932 w 1236"/>
                <a:gd name="T69" fmla="*/ 2454 h 1460"/>
                <a:gd name="T70" fmla="*/ 147474 w 1236"/>
                <a:gd name="T71" fmla="*/ 2544 h 1460"/>
                <a:gd name="T72" fmla="*/ 144428 w 1236"/>
                <a:gd name="T73" fmla="*/ 2713 h 1460"/>
                <a:gd name="T74" fmla="*/ 128726 w 1236"/>
                <a:gd name="T75" fmla="*/ 2765 h 1460"/>
                <a:gd name="T76" fmla="*/ 119559 w 1236"/>
                <a:gd name="T77" fmla="*/ 2846 h 1460"/>
                <a:gd name="T78" fmla="*/ 102417 w 1236"/>
                <a:gd name="T79" fmla="*/ 3041 h 1460"/>
                <a:gd name="T80" fmla="*/ 93296 w 1236"/>
                <a:gd name="T81" fmla="*/ 3053 h 1460"/>
                <a:gd name="T82" fmla="*/ 70189 w 1236"/>
                <a:gd name="T83" fmla="*/ 2919 h 1460"/>
                <a:gd name="T84" fmla="*/ 53443 w 1236"/>
                <a:gd name="T85" fmla="*/ 2594 h 1460"/>
                <a:gd name="T86" fmla="*/ 45324 w 1236"/>
                <a:gd name="T87" fmla="*/ 2305 h 1460"/>
                <a:gd name="T88" fmla="*/ 28633 w 1236"/>
                <a:gd name="T89" fmla="*/ 1979 h 1460"/>
                <a:gd name="T90" fmla="*/ 15523 w 1236"/>
                <a:gd name="T91" fmla="*/ 1672 h 1460"/>
                <a:gd name="T92" fmla="*/ 11678 w 1236"/>
                <a:gd name="T93" fmla="*/ 1305 h 1460"/>
                <a:gd name="T94" fmla="*/ 2355 w 1236"/>
                <a:gd name="T95" fmla="*/ 1193 h 146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236"/>
                <a:gd name="T145" fmla="*/ 0 h 1460"/>
                <a:gd name="T146" fmla="*/ 1236 w 1236"/>
                <a:gd name="T147" fmla="*/ 1460 h 146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236" h="1460">
                  <a:moveTo>
                    <a:pt x="9" y="569"/>
                  </a:moveTo>
                  <a:cubicBezTo>
                    <a:pt x="13" y="553"/>
                    <a:pt x="17" y="537"/>
                    <a:pt x="21" y="521"/>
                  </a:cubicBezTo>
                  <a:cubicBezTo>
                    <a:pt x="24" y="509"/>
                    <a:pt x="33" y="485"/>
                    <a:pt x="33" y="485"/>
                  </a:cubicBezTo>
                  <a:cubicBezTo>
                    <a:pt x="0" y="474"/>
                    <a:pt x="18" y="466"/>
                    <a:pt x="33" y="443"/>
                  </a:cubicBezTo>
                  <a:cubicBezTo>
                    <a:pt x="41" y="360"/>
                    <a:pt x="33" y="397"/>
                    <a:pt x="81" y="365"/>
                  </a:cubicBezTo>
                  <a:cubicBezTo>
                    <a:pt x="95" y="367"/>
                    <a:pt x="91" y="340"/>
                    <a:pt x="105" y="343"/>
                  </a:cubicBezTo>
                  <a:cubicBezTo>
                    <a:pt x="111" y="344"/>
                    <a:pt x="110" y="293"/>
                    <a:pt x="131" y="326"/>
                  </a:cubicBezTo>
                  <a:cubicBezTo>
                    <a:pt x="135" y="322"/>
                    <a:pt x="137" y="365"/>
                    <a:pt x="135" y="359"/>
                  </a:cubicBezTo>
                  <a:cubicBezTo>
                    <a:pt x="137" y="343"/>
                    <a:pt x="135" y="326"/>
                    <a:pt x="141" y="311"/>
                  </a:cubicBezTo>
                  <a:cubicBezTo>
                    <a:pt x="143" y="302"/>
                    <a:pt x="145" y="315"/>
                    <a:pt x="153" y="314"/>
                  </a:cubicBezTo>
                  <a:cubicBezTo>
                    <a:pt x="161" y="313"/>
                    <a:pt x="176" y="310"/>
                    <a:pt x="189" y="305"/>
                  </a:cubicBezTo>
                  <a:cubicBezTo>
                    <a:pt x="202" y="300"/>
                    <a:pt x="215" y="288"/>
                    <a:pt x="231" y="281"/>
                  </a:cubicBezTo>
                  <a:cubicBezTo>
                    <a:pt x="253" y="264"/>
                    <a:pt x="270" y="285"/>
                    <a:pt x="285" y="263"/>
                  </a:cubicBezTo>
                  <a:cubicBezTo>
                    <a:pt x="298" y="210"/>
                    <a:pt x="278" y="235"/>
                    <a:pt x="357" y="209"/>
                  </a:cubicBezTo>
                  <a:cubicBezTo>
                    <a:pt x="363" y="207"/>
                    <a:pt x="358" y="194"/>
                    <a:pt x="363" y="191"/>
                  </a:cubicBezTo>
                  <a:cubicBezTo>
                    <a:pt x="374" y="185"/>
                    <a:pt x="387" y="187"/>
                    <a:pt x="399" y="185"/>
                  </a:cubicBezTo>
                  <a:cubicBezTo>
                    <a:pt x="407" y="173"/>
                    <a:pt x="415" y="161"/>
                    <a:pt x="423" y="149"/>
                  </a:cubicBezTo>
                  <a:cubicBezTo>
                    <a:pt x="445" y="117"/>
                    <a:pt x="419" y="100"/>
                    <a:pt x="471" y="83"/>
                  </a:cubicBezTo>
                  <a:cubicBezTo>
                    <a:pt x="487" y="67"/>
                    <a:pt x="496" y="29"/>
                    <a:pt x="513" y="23"/>
                  </a:cubicBezTo>
                  <a:cubicBezTo>
                    <a:pt x="530" y="17"/>
                    <a:pt x="549" y="19"/>
                    <a:pt x="567" y="17"/>
                  </a:cubicBezTo>
                  <a:cubicBezTo>
                    <a:pt x="601" y="0"/>
                    <a:pt x="608" y="9"/>
                    <a:pt x="639" y="23"/>
                  </a:cubicBezTo>
                  <a:cubicBezTo>
                    <a:pt x="651" y="28"/>
                    <a:pt x="675" y="35"/>
                    <a:pt x="675" y="35"/>
                  </a:cubicBezTo>
                  <a:cubicBezTo>
                    <a:pt x="687" y="47"/>
                    <a:pt x="705" y="53"/>
                    <a:pt x="717" y="65"/>
                  </a:cubicBezTo>
                  <a:cubicBezTo>
                    <a:pt x="725" y="71"/>
                    <a:pt x="696" y="74"/>
                    <a:pt x="696" y="82"/>
                  </a:cubicBezTo>
                  <a:cubicBezTo>
                    <a:pt x="696" y="90"/>
                    <a:pt x="707" y="103"/>
                    <a:pt x="717" y="113"/>
                  </a:cubicBezTo>
                  <a:cubicBezTo>
                    <a:pt x="719" y="121"/>
                    <a:pt x="748" y="137"/>
                    <a:pt x="753" y="143"/>
                  </a:cubicBezTo>
                  <a:cubicBezTo>
                    <a:pt x="757" y="148"/>
                    <a:pt x="765" y="147"/>
                    <a:pt x="771" y="149"/>
                  </a:cubicBezTo>
                  <a:cubicBezTo>
                    <a:pt x="773" y="161"/>
                    <a:pt x="770" y="175"/>
                    <a:pt x="777" y="185"/>
                  </a:cubicBezTo>
                  <a:cubicBezTo>
                    <a:pt x="781" y="190"/>
                    <a:pt x="778" y="171"/>
                    <a:pt x="783" y="167"/>
                  </a:cubicBezTo>
                  <a:cubicBezTo>
                    <a:pt x="789" y="162"/>
                    <a:pt x="793" y="187"/>
                    <a:pt x="801" y="185"/>
                  </a:cubicBezTo>
                  <a:cubicBezTo>
                    <a:pt x="802" y="192"/>
                    <a:pt x="811" y="207"/>
                    <a:pt x="813" y="218"/>
                  </a:cubicBezTo>
                  <a:cubicBezTo>
                    <a:pt x="815" y="229"/>
                    <a:pt x="808" y="248"/>
                    <a:pt x="813" y="251"/>
                  </a:cubicBezTo>
                  <a:lnTo>
                    <a:pt x="842" y="238"/>
                  </a:lnTo>
                  <a:lnTo>
                    <a:pt x="887" y="245"/>
                  </a:lnTo>
                  <a:cubicBezTo>
                    <a:pt x="900" y="242"/>
                    <a:pt x="910" y="226"/>
                    <a:pt x="921" y="221"/>
                  </a:cubicBezTo>
                  <a:cubicBezTo>
                    <a:pt x="932" y="216"/>
                    <a:pt x="940" y="225"/>
                    <a:pt x="951" y="215"/>
                  </a:cubicBezTo>
                  <a:cubicBezTo>
                    <a:pt x="971" y="208"/>
                    <a:pt x="966" y="165"/>
                    <a:pt x="986" y="158"/>
                  </a:cubicBezTo>
                  <a:cubicBezTo>
                    <a:pt x="997" y="146"/>
                    <a:pt x="995" y="176"/>
                    <a:pt x="1005" y="178"/>
                  </a:cubicBezTo>
                  <a:cubicBezTo>
                    <a:pt x="1012" y="179"/>
                    <a:pt x="1019" y="167"/>
                    <a:pt x="1026" y="166"/>
                  </a:cubicBezTo>
                  <a:cubicBezTo>
                    <a:pt x="1033" y="165"/>
                    <a:pt x="1045" y="177"/>
                    <a:pt x="1049" y="172"/>
                  </a:cubicBezTo>
                  <a:cubicBezTo>
                    <a:pt x="1053" y="167"/>
                    <a:pt x="1045" y="145"/>
                    <a:pt x="1050" y="137"/>
                  </a:cubicBezTo>
                  <a:cubicBezTo>
                    <a:pt x="1055" y="129"/>
                    <a:pt x="1071" y="131"/>
                    <a:pt x="1076" y="125"/>
                  </a:cubicBezTo>
                  <a:cubicBezTo>
                    <a:pt x="1081" y="119"/>
                    <a:pt x="1078" y="104"/>
                    <a:pt x="1082" y="101"/>
                  </a:cubicBezTo>
                  <a:cubicBezTo>
                    <a:pt x="1086" y="98"/>
                    <a:pt x="1098" y="108"/>
                    <a:pt x="1101" y="107"/>
                  </a:cubicBezTo>
                  <a:cubicBezTo>
                    <a:pt x="1104" y="106"/>
                    <a:pt x="1096" y="97"/>
                    <a:pt x="1100" y="94"/>
                  </a:cubicBezTo>
                  <a:cubicBezTo>
                    <a:pt x="1104" y="91"/>
                    <a:pt x="1116" y="84"/>
                    <a:pt x="1125" y="86"/>
                  </a:cubicBezTo>
                  <a:cubicBezTo>
                    <a:pt x="1134" y="88"/>
                    <a:pt x="1146" y="101"/>
                    <a:pt x="1155" y="107"/>
                  </a:cubicBezTo>
                  <a:cubicBezTo>
                    <a:pt x="1168" y="108"/>
                    <a:pt x="1167" y="119"/>
                    <a:pt x="1179" y="122"/>
                  </a:cubicBezTo>
                  <a:cubicBezTo>
                    <a:pt x="1191" y="125"/>
                    <a:pt x="1236" y="110"/>
                    <a:pt x="1227" y="125"/>
                  </a:cubicBezTo>
                  <a:cubicBezTo>
                    <a:pt x="1231" y="134"/>
                    <a:pt x="1136" y="204"/>
                    <a:pt x="1125" y="215"/>
                  </a:cubicBezTo>
                  <a:cubicBezTo>
                    <a:pt x="1099" y="241"/>
                    <a:pt x="1071" y="267"/>
                    <a:pt x="1041" y="287"/>
                  </a:cubicBezTo>
                  <a:cubicBezTo>
                    <a:pt x="1028" y="296"/>
                    <a:pt x="975" y="334"/>
                    <a:pt x="950" y="347"/>
                  </a:cubicBezTo>
                  <a:cubicBezTo>
                    <a:pt x="937" y="361"/>
                    <a:pt x="977" y="357"/>
                    <a:pt x="980" y="364"/>
                  </a:cubicBezTo>
                  <a:cubicBezTo>
                    <a:pt x="983" y="371"/>
                    <a:pt x="978" y="379"/>
                    <a:pt x="969" y="389"/>
                  </a:cubicBezTo>
                  <a:cubicBezTo>
                    <a:pt x="966" y="398"/>
                    <a:pt x="943" y="423"/>
                    <a:pt x="927" y="425"/>
                  </a:cubicBezTo>
                  <a:cubicBezTo>
                    <a:pt x="911" y="430"/>
                    <a:pt x="889" y="418"/>
                    <a:pt x="873" y="422"/>
                  </a:cubicBezTo>
                  <a:cubicBezTo>
                    <a:pt x="851" y="430"/>
                    <a:pt x="850" y="435"/>
                    <a:pt x="833" y="451"/>
                  </a:cubicBezTo>
                  <a:cubicBezTo>
                    <a:pt x="822" y="463"/>
                    <a:pt x="822" y="498"/>
                    <a:pt x="813" y="503"/>
                  </a:cubicBezTo>
                  <a:cubicBezTo>
                    <a:pt x="804" y="508"/>
                    <a:pt x="790" y="480"/>
                    <a:pt x="777" y="479"/>
                  </a:cubicBezTo>
                  <a:cubicBezTo>
                    <a:pt x="762" y="494"/>
                    <a:pt x="749" y="482"/>
                    <a:pt x="735" y="497"/>
                  </a:cubicBezTo>
                  <a:cubicBezTo>
                    <a:pt x="721" y="512"/>
                    <a:pt x="697" y="545"/>
                    <a:pt x="693" y="569"/>
                  </a:cubicBezTo>
                  <a:cubicBezTo>
                    <a:pt x="687" y="593"/>
                    <a:pt x="710" y="624"/>
                    <a:pt x="711" y="641"/>
                  </a:cubicBezTo>
                  <a:cubicBezTo>
                    <a:pt x="714" y="658"/>
                    <a:pt x="710" y="653"/>
                    <a:pt x="711" y="673"/>
                  </a:cubicBezTo>
                  <a:cubicBezTo>
                    <a:pt x="703" y="699"/>
                    <a:pt x="731" y="737"/>
                    <a:pt x="717" y="761"/>
                  </a:cubicBezTo>
                  <a:cubicBezTo>
                    <a:pt x="719" y="781"/>
                    <a:pt x="729" y="778"/>
                    <a:pt x="728" y="791"/>
                  </a:cubicBezTo>
                  <a:cubicBezTo>
                    <a:pt x="727" y="804"/>
                    <a:pt x="716" y="824"/>
                    <a:pt x="713" y="841"/>
                  </a:cubicBezTo>
                  <a:cubicBezTo>
                    <a:pt x="708" y="855"/>
                    <a:pt x="714" y="877"/>
                    <a:pt x="710" y="892"/>
                  </a:cubicBezTo>
                  <a:cubicBezTo>
                    <a:pt x="706" y="907"/>
                    <a:pt x="696" y="914"/>
                    <a:pt x="687" y="929"/>
                  </a:cubicBezTo>
                  <a:cubicBezTo>
                    <a:pt x="694" y="958"/>
                    <a:pt x="631" y="969"/>
                    <a:pt x="656" y="985"/>
                  </a:cubicBezTo>
                  <a:cubicBezTo>
                    <a:pt x="647" y="1018"/>
                    <a:pt x="672" y="1141"/>
                    <a:pt x="665" y="1171"/>
                  </a:cubicBezTo>
                  <a:cubicBezTo>
                    <a:pt x="658" y="1201"/>
                    <a:pt x="630" y="1156"/>
                    <a:pt x="615" y="1163"/>
                  </a:cubicBezTo>
                  <a:cubicBezTo>
                    <a:pt x="596" y="1201"/>
                    <a:pt x="598" y="1174"/>
                    <a:pt x="573" y="1211"/>
                  </a:cubicBezTo>
                  <a:cubicBezTo>
                    <a:pt x="563" y="1226"/>
                    <a:pt x="557" y="1243"/>
                    <a:pt x="549" y="1259"/>
                  </a:cubicBezTo>
                  <a:cubicBezTo>
                    <a:pt x="549" y="1271"/>
                    <a:pt x="553" y="1286"/>
                    <a:pt x="561" y="1294"/>
                  </a:cubicBezTo>
                  <a:cubicBezTo>
                    <a:pt x="569" y="1302"/>
                    <a:pt x="607" y="1303"/>
                    <a:pt x="597" y="1307"/>
                  </a:cubicBezTo>
                  <a:cubicBezTo>
                    <a:pt x="587" y="1311"/>
                    <a:pt x="520" y="1315"/>
                    <a:pt x="501" y="1319"/>
                  </a:cubicBezTo>
                  <a:cubicBezTo>
                    <a:pt x="483" y="1325"/>
                    <a:pt x="489" y="1325"/>
                    <a:pt x="483" y="1331"/>
                  </a:cubicBezTo>
                  <a:cubicBezTo>
                    <a:pt x="477" y="1337"/>
                    <a:pt x="471" y="1341"/>
                    <a:pt x="465" y="1355"/>
                  </a:cubicBezTo>
                  <a:cubicBezTo>
                    <a:pt x="454" y="1374"/>
                    <a:pt x="458" y="1399"/>
                    <a:pt x="447" y="1415"/>
                  </a:cubicBezTo>
                  <a:cubicBezTo>
                    <a:pt x="436" y="1431"/>
                    <a:pt x="410" y="1444"/>
                    <a:pt x="399" y="1451"/>
                  </a:cubicBezTo>
                  <a:cubicBezTo>
                    <a:pt x="393" y="1449"/>
                    <a:pt x="389" y="1459"/>
                    <a:pt x="383" y="1456"/>
                  </a:cubicBezTo>
                  <a:cubicBezTo>
                    <a:pt x="377" y="1453"/>
                    <a:pt x="370" y="1460"/>
                    <a:pt x="363" y="1457"/>
                  </a:cubicBezTo>
                  <a:cubicBezTo>
                    <a:pt x="346" y="1451"/>
                    <a:pt x="330" y="1431"/>
                    <a:pt x="312" y="1427"/>
                  </a:cubicBezTo>
                  <a:cubicBezTo>
                    <a:pt x="291" y="1413"/>
                    <a:pt x="287" y="1412"/>
                    <a:pt x="273" y="1391"/>
                  </a:cubicBezTo>
                  <a:cubicBezTo>
                    <a:pt x="265" y="1357"/>
                    <a:pt x="244" y="1330"/>
                    <a:pt x="225" y="1301"/>
                  </a:cubicBezTo>
                  <a:cubicBezTo>
                    <a:pt x="211" y="1246"/>
                    <a:pt x="228" y="1267"/>
                    <a:pt x="207" y="1235"/>
                  </a:cubicBezTo>
                  <a:cubicBezTo>
                    <a:pt x="202" y="1216"/>
                    <a:pt x="216" y="1216"/>
                    <a:pt x="213" y="1193"/>
                  </a:cubicBezTo>
                  <a:cubicBezTo>
                    <a:pt x="208" y="1170"/>
                    <a:pt x="187" y="1131"/>
                    <a:pt x="176" y="1099"/>
                  </a:cubicBezTo>
                  <a:cubicBezTo>
                    <a:pt x="174" y="1057"/>
                    <a:pt x="157" y="1027"/>
                    <a:pt x="147" y="1001"/>
                  </a:cubicBezTo>
                  <a:cubicBezTo>
                    <a:pt x="136" y="975"/>
                    <a:pt x="121" y="960"/>
                    <a:pt x="111" y="943"/>
                  </a:cubicBezTo>
                  <a:cubicBezTo>
                    <a:pt x="96" y="921"/>
                    <a:pt x="94" y="923"/>
                    <a:pt x="86" y="898"/>
                  </a:cubicBezTo>
                  <a:cubicBezTo>
                    <a:pt x="79" y="873"/>
                    <a:pt x="66" y="829"/>
                    <a:pt x="60" y="797"/>
                  </a:cubicBezTo>
                  <a:cubicBezTo>
                    <a:pt x="54" y="765"/>
                    <a:pt x="53" y="736"/>
                    <a:pt x="51" y="707"/>
                  </a:cubicBezTo>
                  <a:cubicBezTo>
                    <a:pt x="49" y="678"/>
                    <a:pt x="50" y="643"/>
                    <a:pt x="45" y="623"/>
                  </a:cubicBezTo>
                  <a:cubicBezTo>
                    <a:pt x="34" y="591"/>
                    <a:pt x="46" y="617"/>
                    <a:pt x="21" y="587"/>
                  </a:cubicBezTo>
                  <a:cubicBezTo>
                    <a:pt x="16" y="581"/>
                    <a:pt x="9" y="569"/>
                    <a:pt x="9" y="569"/>
                  </a:cubicBezTo>
                  <a:close/>
                </a:path>
              </a:pathLst>
            </a:custGeom>
            <a:gradFill rotWithShape="0">
              <a:gsLst>
                <a:gs pos="0">
                  <a:srgbClr val="FFCCFF"/>
                </a:gs>
                <a:gs pos="100000">
                  <a:schemeClr val="bg1"/>
                </a:gs>
              </a:gsLst>
              <a:lin ang="5400000" scaled="1"/>
            </a:gradFill>
            <a:ln w="63500">
              <a:solidFill>
                <a:srgbClr val="000000"/>
              </a:solidFill>
              <a:round/>
              <a:headEnd/>
              <a:tailEnd/>
            </a:ln>
          </p:spPr>
          <p:txBody>
            <a:bodyPr/>
            <a:lstStyle/>
            <a:p>
              <a:endParaRPr lang="en-US"/>
            </a:p>
          </p:txBody>
        </p:sp>
        <p:sp>
          <p:nvSpPr>
            <p:cNvPr id="15400" name="Freeform 14"/>
            <p:cNvSpPr>
              <a:spLocks/>
            </p:cNvSpPr>
            <p:nvPr/>
          </p:nvSpPr>
          <p:spPr bwMode="auto">
            <a:xfrm>
              <a:off x="1680" y="240"/>
              <a:ext cx="3469" cy="2718"/>
            </a:xfrm>
            <a:custGeom>
              <a:avLst/>
              <a:gdLst>
                <a:gd name="T0" fmla="*/ 281 w 3522"/>
                <a:gd name="T1" fmla="*/ 1822 h 2743"/>
                <a:gd name="T2" fmla="*/ 277 w 3522"/>
                <a:gd name="T3" fmla="*/ 1446 h 2743"/>
                <a:gd name="T4" fmla="*/ 255 w 3522"/>
                <a:gd name="T5" fmla="*/ 1279 h 2743"/>
                <a:gd name="T6" fmla="*/ 136 w 3522"/>
                <a:gd name="T7" fmla="*/ 1394 h 2743"/>
                <a:gd name="T8" fmla="*/ 120 w 3522"/>
                <a:gd name="T9" fmla="*/ 1234 h 2743"/>
                <a:gd name="T10" fmla="*/ 33 w 3522"/>
                <a:gd name="T11" fmla="*/ 1196 h 2743"/>
                <a:gd name="T12" fmla="*/ 97 w 3522"/>
                <a:gd name="T13" fmla="*/ 1082 h 2743"/>
                <a:gd name="T14" fmla="*/ 150 w 3522"/>
                <a:gd name="T15" fmla="*/ 992 h 2743"/>
                <a:gd name="T16" fmla="*/ 97 w 3522"/>
                <a:gd name="T17" fmla="*/ 891 h 2743"/>
                <a:gd name="T18" fmla="*/ 160 w 3522"/>
                <a:gd name="T19" fmla="*/ 762 h 2743"/>
                <a:gd name="T20" fmla="*/ 291 w 3522"/>
                <a:gd name="T21" fmla="*/ 736 h 2743"/>
                <a:gd name="T22" fmla="*/ 371 w 3522"/>
                <a:gd name="T23" fmla="*/ 620 h 2743"/>
                <a:gd name="T24" fmla="*/ 473 w 3522"/>
                <a:gd name="T25" fmla="*/ 467 h 2743"/>
                <a:gd name="T26" fmla="*/ 464 w 3522"/>
                <a:gd name="T27" fmla="*/ 381 h 2743"/>
                <a:gd name="T28" fmla="*/ 387 w 3522"/>
                <a:gd name="T29" fmla="*/ 300 h 2743"/>
                <a:gd name="T30" fmla="*/ 360 w 3522"/>
                <a:gd name="T31" fmla="*/ 134 h 2743"/>
                <a:gd name="T32" fmla="*/ 432 w 3522"/>
                <a:gd name="T33" fmla="*/ 36 h 2743"/>
                <a:gd name="T34" fmla="*/ 540 w 3522"/>
                <a:gd name="T35" fmla="*/ 54 h 2743"/>
                <a:gd name="T36" fmla="*/ 620 w 3522"/>
                <a:gd name="T37" fmla="*/ 139 h 2743"/>
                <a:gd name="T38" fmla="*/ 701 w 3522"/>
                <a:gd name="T39" fmla="*/ 148 h 2743"/>
                <a:gd name="T40" fmla="*/ 797 w 3522"/>
                <a:gd name="T41" fmla="*/ 232 h 2743"/>
                <a:gd name="T42" fmla="*/ 767 w 3522"/>
                <a:gd name="T43" fmla="*/ 370 h 2743"/>
                <a:gd name="T44" fmla="*/ 750 w 3522"/>
                <a:gd name="T45" fmla="*/ 532 h 2743"/>
                <a:gd name="T46" fmla="*/ 812 w 3522"/>
                <a:gd name="T47" fmla="*/ 588 h 2743"/>
                <a:gd name="T48" fmla="*/ 833 w 3522"/>
                <a:gd name="T49" fmla="*/ 678 h 2743"/>
                <a:gd name="T50" fmla="*/ 838 w 3522"/>
                <a:gd name="T51" fmla="*/ 768 h 2743"/>
                <a:gd name="T52" fmla="*/ 899 w 3522"/>
                <a:gd name="T53" fmla="*/ 800 h 2743"/>
                <a:gd name="T54" fmla="*/ 1105 w 3522"/>
                <a:gd name="T55" fmla="*/ 877 h 2743"/>
                <a:gd name="T56" fmla="*/ 1292 w 3522"/>
                <a:gd name="T57" fmla="*/ 979 h 2743"/>
                <a:gd name="T58" fmla="*/ 1365 w 3522"/>
                <a:gd name="T59" fmla="*/ 870 h 2743"/>
                <a:gd name="T60" fmla="*/ 1587 w 3522"/>
                <a:gd name="T61" fmla="*/ 891 h 2743"/>
                <a:gd name="T62" fmla="*/ 1643 w 3522"/>
                <a:gd name="T63" fmla="*/ 787 h 2743"/>
                <a:gd name="T64" fmla="*/ 1784 w 3522"/>
                <a:gd name="T65" fmla="*/ 678 h 2743"/>
                <a:gd name="T66" fmla="*/ 1940 w 3522"/>
                <a:gd name="T67" fmla="*/ 762 h 2743"/>
                <a:gd name="T68" fmla="*/ 1896 w 3522"/>
                <a:gd name="T69" fmla="*/ 852 h 2743"/>
                <a:gd name="T70" fmla="*/ 1784 w 3522"/>
                <a:gd name="T71" fmla="*/ 997 h 2743"/>
                <a:gd name="T72" fmla="*/ 1697 w 3522"/>
                <a:gd name="T73" fmla="*/ 1253 h 2743"/>
                <a:gd name="T74" fmla="*/ 1646 w 3522"/>
                <a:gd name="T75" fmla="*/ 1222 h 2743"/>
                <a:gd name="T76" fmla="*/ 1595 w 3522"/>
                <a:gd name="T77" fmla="*/ 1216 h 2743"/>
                <a:gd name="T78" fmla="*/ 1546 w 3522"/>
                <a:gd name="T79" fmla="*/ 1177 h 2743"/>
                <a:gd name="T80" fmla="*/ 1633 w 3522"/>
                <a:gd name="T81" fmla="*/ 1049 h 2743"/>
                <a:gd name="T82" fmla="*/ 1455 w 3522"/>
                <a:gd name="T83" fmla="*/ 1031 h 2743"/>
                <a:gd name="T84" fmla="*/ 1359 w 3522"/>
                <a:gd name="T85" fmla="*/ 947 h 2743"/>
                <a:gd name="T86" fmla="*/ 1380 w 3522"/>
                <a:gd name="T87" fmla="*/ 1069 h 2743"/>
                <a:gd name="T88" fmla="*/ 1369 w 3522"/>
                <a:gd name="T89" fmla="*/ 1151 h 2743"/>
                <a:gd name="T90" fmla="*/ 1389 w 3522"/>
                <a:gd name="T91" fmla="*/ 1389 h 2743"/>
                <a:gd name="T92" fmla="*/ 1340 w 3522"/>
                <a:gd name="T93" fmla="*/ 1344 h 2743"/>
                <a:gd name="T94" fmla="*/ 1251 w 3522"/>
                <a:gd name="T95" fmla="*/ 1381 h 2743"/>
                <a:gd name="T96" fmla="*/ 1216 w 3522"/>
                <a:gd name="T97" fmla="*/ 1497 h 2743"/>
                <a:gd name="T98" fmla="*/ 1121 w 3522"/>
                <a:gd name="T99" fmla="*/ 1580 h 2743"/>
                <a:gd name="T100" fmla="*/ 990 w 3522"/>
                <a:gd name="T101" fmla="*/ 1625 h 2743"/>
                <a:gd name="T102" fmla="*/ 939 w 3522"/>
                <a:gd name="T103" fmla="*/ 1651 h 2743"/>
                <a:gd name="T104" fmla="*/ 887 w 3522"/>
                <a:gd name="T105" fmla="*/ 1688 h 2743"/>
                <a:gd name="T106" fmla="*/ 777 w 3522"/>
                <a:gd name="T107" fmla="*/ 1593 h 2743"/>
                <a:gd name="T108" fmla="*/ 701 w 3522"/>
                <a:gd name="T109" fmla="*/ 1523 h 2743"/>
                <a:gd name="T110" fmla="*/ 609 w 3522"/>
                <a:gd name="T111" fmla="*/ 1593 h 2743"/>
                <a:gd name="T112" fmla="*/ 529 w 3522"/>
                <a:gd name="T113" fmla="*/ 1675 h 2743"/>
                <a:gd name="T114" fmla="*/ 423 w 3522"/>
                <a:gd name="T115" fmla="*/ 1772 h 2743"/>
                <a:gd name="T116" fmla="*/ 371 w 3522"/>
                <a:gd name="T117" fmla="*/ 1792 h 2743"/>
                <a:gd name="T118" fmla="*/ 322 w 3522"/>
                <a:gd name="T119" fmla="*/ 1887 h 274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522"/>
                <a:gd name="T181" fmla="*/ 0 h 2743"/>
                <a:gd name="T182" fmla="*/ 3522 w 3522"/>
                <a:gd name="T183" fmla="*/ 2743 h 274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522" h="2743">
                  <a:moveTo>
                    <a:pt x="589" y="2743"/>
                  </a:moveTo>
                  <a:cubicBezTo>
                    <a:pt x="586" y="2718"/>
                    <a:pt x="590" y="2692"/>
                    <a:pt x="580" y="2669"/>
                  </a:cubicBezTo>
                  <a:cubicBezTo>
                    <a:pt x="570" y="2647"/>
                    <a:pt x="529" y="2621"/>
                    <a:pt x="507" y="2605"/>
                  </a:cubicBezTo>
                  <a:cubicBezTo>
                    <a:pt x="469" y="2491"/>
                    <a:pt x="509" y="2366"/>
                    <a:pt x="480" y="2249"/>
                  </a:cubicBezTo>
                  <a:cubicBezTo>
                    <a:pt x="496" y="2183"/>
                    <a:pt x="521" y="2183"/>
                    <a:pt x="480" y="2121"/>
                  </a:cubicBezTo>
                  <a:cubicBezTo>
                    <a:pt x="486" y="2103"/>
                    <a:pt x="492" y="2084"/>
                    <a:pt x="498" y="2066"/>
                  </a:cubicBezTo>
                  <a:cubicBezTo>
                    <a:pt x="501" y="2057"/>
                    <a:pt x="507" y="2039"/>
                    <a:pt x="507" y="2039"/>
                  </a:cubicBezTo>
                  <a:cubicBezTo>
                    <a:pt x="494" y="1987"/>
                    <a:pt x="489" y="1976"/>
                    <a:pt x="498" y="1920"/>
                  </a:cubicBezTo>
                  <a:cubicBezTo>
                    <a:pt x="486" y="1859"/>
                    <a:pt x="477" y="1878"/>
                    <a:pt x="461" y="1828"/>
                  </a:cubicBezTo>
                  <a:cubicBezTo>
                    <a:pt x="405" y="1847"/>
                    <a:pt x="445" y="1872"/>
                    <a:pt x="406" y="1911"/>
                  </a:cubicBezTo>
                  <a:cubicBezTo>
                    <a:pt x="403" y="1922"/>
                    <a:pt x="396" y="1969"/>
                    <a:pt x="379" y="1975"/>
                  </a:cubicBezTo>
                  <a:cubicBezTo>
                    <a:pt x="336" y="1991"/>
                    <a:pt x="287" y="1986"/>
                    <a:pt x="242" y="1993"/>
                  </a:cubicBezTo>
                  <a:cubicBezTo>
                    <a:pt x="172" y="1976"/>
                    <a:pt x="183" y="1939"/>
                    <a:pt x="132" y="1901"/>
                  </a:cubicBezTo>
                  <a:cubicBezTo>
                    <a:pt x="114" y="1888"/>
                    <a:pt x="77" y="1865"/>
                    <a:pt x="77" y="1865"/>
                  </a:cubicBezTo>
                  <a:cubicBezTo>
                    <a:pt x="51" y="1784"/>
                    <a:pt x="157" y="1774"/>
                    <a:pt x="214" y="1764"/>
                  </a:cubicBezTo>
                  <a:cubicBezTo>
                    <a:pt x="220" y="1758"/>
                    <a:pt x="233" y="1755"/>
                    <a:pt x="233" y="1746"/>
                  </a:cubicBezTo>
                  <a:cubicBezTo>
                    <a:pt x="233" y="1731"/>
                    <a:pt x="194" y="1720"/>
                    <a:pt x="187" y="1719"/>
                  </a:cubicBezTo>
                  <a:cubicBezTo>
                    <a:pt x="148" y="1714"/>
                    <a:pt x="108" y="1712"/>
                    <a:pt x="68" y="1709"/>
                  </a:cubicBezTo>
                  <a:cubicBezTo>
                    <a:pt x="27" y="1647"/>
                    <a:pt x="52" y="1662"/>
                    <a:pt x="4" y="1645"/>
                  </a:cubicBezTo>
                  <a:cubicBezTo>
                    <a:pt x="7" y="1624"/>
                    <a:pt x="0" y="1598"/>
                    <a:pt x="13" y="1581"/>
                  </a:cubicBezTo>
                  <a:cubicBezTo>
                    <a:pt x="30" y="1559"/>
                    <a:pt x="160" y="1547"/>
                    <a:pt x="178" y="1545"/>
                  </a:cubicBezTo>
                  <a:cubicBezTo>
                    <a:pt x="253" y="1521"/>
                    <a:pt x="224" y="1527"/>
                    <a:pt x="297" y="1545"/>
                  </a:cubicBezTo>
                  <a:cubicBezTo>
                    <a:pt x="313" y="1520"/>
                    <a:pt x="339" y="1483"/>
                    <a:pt x="315" y="1453"/>
                  </a:cubicBezTo>
                  <a:cubicBezTo>
                    <a:pt x="303" y="1438"/>
                    <a:pt x="283" y="1430"/>
                    <a:pt x="269" y="1417"/>
                  </a:cubicBezTo>
                  <a:cubicBezTo>
                    <a:pt x="260" y="1399"/>
                    <a:pt x="246" y="1374"/>
                    <a:pt x="242" y="1353"/>
                  </a:cubicBezTo>
                  <a:cubicBezTo>
                    <a:pt x="238" y="1332"/>
                    <a:pt x="246" y="1306"/>
                    <a:pt x="233" y="1289"/>
                  </a:cubicBezTo>
                  <a:cubicBezTo>
                    <a:pt x="221" y="1274"/>
                    <a:pt x="178" y="1271"/>
                    <a:pt x="178" y="1271"/>
                  </a:cubicBezTo>
                  <a:cubicBezTo>
                    <a:pt x="175" y="1259"/>
                    <a:pt x="167" y="1247"/>
                    <a:pt x="169" y="1234"/>
                  </a:cubicBezTo>
                  <a:cubicBezTo>
                    <a:pt x="172" y="1207"/>
                    <a:pt x="211" y="1141"/>
                    <a:pt x="233" y="1124"/>
                  </a:cubicBezTo>
                  <a:cubicBezTo>
                    <a:pt x="251" y="1111"/>
                    <a:pt x="288" y="1088"/>
                    <a:pt x="288" y="1088"/>
                  </a:cubicBezTo>
                  <a:cubicBezTo>
                    <a:pt x="306" y="1100"/>
                    <a:pt x="324" y="1112"/>
                    <a:pt x="342" y="1124"/>
                  </a:cubicBezTo>
                  <a:cubicBezTo>
                    <a:pt x="357" y="1134"/>
                    <a:pt x="379" y="1119"/>
                    <a:pt x="397" y="1115"/>
                  </a:cubicBezTo>
                  <a:cubicBezTo>
                    <a:pt x="457" y="1100"/>
                    <a:pt x="474" y="1068"/>
                    <a:pt x="525" y="1051"/>
                  </a:cubicBezTo>
                  <a:cubicBezTo>
                    <a:pt x="531" y="1045"/>
                    <a:pt x="539" y="1040"/>
                    <a:pt x="544" y="1033"/>
                  </a:cubicBezTo>
                  <a:cubicBezTo>
                    <a:pt x="557" y="1015"/>
                    <a:pt x="565" y="993"/>
                    <a:pt x="580" y="978"/>
                  </a:cubicBezTo>
                  <a:cubicBezTo>
                    <a:pt x="611" y="947"/>
                    <a:pt x="641" y="917"/>
                    <a:pt x="672" y="887"/>
                  </a:cubicBezTo>
                  <a:cubicBezTo>
                    <a:pt x="689" y="871"/>
                    <a:pt x="715" y="869"/>
                    <a:pt x="736" y="859"/>
                  </a:cubicBezTo>
                  <a:cubicBezTo>
                    <a:pt x="753" y="808"/>
                    <a:pt x="764" y="755"/>
                    <a:pt x="781" y="704"/>
                  </a:cubicBezTo>
                  <a:cubicBezTo>
                    <a:pt x="790" y="678"/>
                    <a:pt x="854" y="667"/>
                    <a:pt x="854" y="667"/>
                  </a:cubicBezTo>
                  <a:cubicBezTo>
                    <a:pt x="869" y="652"/>
                    <a:pt x="885" y="636"/>
                    <a:pt x="900" y="621"/>
                  </a:cubicBezTo>
                  <a:cubicBezTo>
                    <a:pt x="909" y="612"/>
                    <a:pt x="899" y="594"/>
                    <a:pt x="891" y="585"/>
                  </a:cubicBezTo>
                  <a:cubicBezTo>
                    <a:pt x="876" y="568"/>
                    <a:pt x="858" y="550"/>
                    <a:pt x="836" y="548"/>
                  </a:cubicBezTo>
                  <a:cubicBezTo>
                    <a:pt x="806" y="545"/>
                    <a:pt x="775" y="542"/>
                    <a:pt x="745" y="539"/>
                  </a:cubicBezTo>
                  <a:cubicBezTo>
                    <a:pt x="715" y="510"/>
                    <a:pt x="731" y="532"/>
                    <a:pt x="717" y="484"/>
                  </a:cubicBezTo>
                  <a:cubicBezTo>
                    <a:pt x="712" y="465"/>
                    <a:pt x="699" y="429"/>
                    <a:pt x="699" y="429"/>
                  </a:cubicBezTo>
                  <a:cubicBezTo>
                    <a:pt x="709" y="341"/>
                    <a:pt x="704" y="329"/>
                    <a:pt x="772" y="283"/>
                  </a:cubicBezTo>
                  <a:cubicBezTo>
                    <a:pt x="775" y="274"/>
                    <a:pt x="781" y="265"/>
                    <a:pt x="781" y="256"/>
                  </a:cubicBezTo>
                  <a:cubicBezTo>
                    <a:pt x="781" y="170"/>
                    <a:pt x="728" y="190"/>
                    <a:pt x="653" y="183"/>
                  </a:cubicBezTo>
                  <a:cubicBezTo>
                    <a:pt x="633" y="162"/>
                    <a:pt x="610" y="130"/>
                    <a:pt x="635" y="100"/>
                  </a:cubicBezTo>
                  <a:cubicBezTo>
                    <a:pt x="648" y="84"/>
                    <a:pt x="738" y="50"/>
                    <a:pt x="754" y="45"/>
                  </a:cubicBezTo>
                  <a:cubicBezTo>
                    <a:pt x="763" y="42"/>
                    <a:pt x="781" y="36"/>
                    <a:pt x="781" y="36"/>
                  </a:cubicBezTo>
                  <a:cubicBezTo>
                    <a:pt x="815" y="4"/>
                    <a:pt x="864" y="6"/>
                    <a:pt x="909" y="0"/>
                  </a:cubicBezTo>
                  <a:cubicBezTo>
                    <a:pt x="927" y="6"/>
                    <a:pt x="951" y="11"/>
                    <a:pt x="964" y="27"/>
                  </a:cubicBezTo>
                  <a:cubicBezTo>
                    <a:pt x="970" y="35"/>
                    <a:pt x="968" y="47"/>
                    <a:pt x="973" y="55"/>
                  </a:cubicBezTo>
                  <a:cubicBezTo>
                    <a:pt x="992" y="86"/>
                    <a:pt x="1026" y="118"/>
                    <a:pt x="1056" y="137"/>
                  </a:cubicBezTo>
                  <a:cubicBezTo>
                    <a:pt x="1092" y="192"/>
                    <a:pt x="1052" y="143"/>
                    <a:pt x="1101" y="173"/>
                  </a:cubicBezTo>
                  <a:cubicBezTo>
                    <a:pt x="1109" y="178"/>
                    <a:pt x="1112" y="188"/>
                    <a:pt x="1120" y="192"/>
                  </a:cubicBezTo>
                  <a:cubicBezTo>
                    <a:pt x="1137" y="201"/>
                    <a:pt x="1156" y="204"/>
                    <a:pt x="1174" y="210"/>
                  </a:cubicBezTo>
                  <a:cubicBezTo>
                    <a:pt x="1183" y="213"/>
                    <a:pt x="1202" y="219"/>
                    <a:pt x="1202" y="219"/>
                  </a:cubicBezTo>
                  <a:cubicBezTo>
                    <a:pt x="1223" y="216"/>
                    <a:pt x="1245" y="215"/>
                    <a:pt x="1266" y="210"/>
                  </a:cubicBezTo>
                  <a:cubicBezTo>
                    <a:pt x="1285" y="206"/>
                    <a:pt x="1321" y="192"/>
                    <a:pt x="1321" y="192"/>
                  </a:cubicBezTo>
                  <a:cubicBezTo>
                    <a:pt x="1401" y="197"/>
                    <a:pt x="1469" y="170"/>
                    <a:pt x="1494" y="247"/>
                  </a:cubicBezTo>
                  <a:cubicBezTo>
                    <a:pt x="1485" y="301"/>
                    <a:pt x="1489" y="313"/>
                    <a:pt x="1440" y="329"/>
                  </a:cubicBezTo>
                  <a:cubicBezTo>
                    <a:pt x="1398" y="368"/>
                    <a:pt x="1403" y="419"/>
                    <a:pt x="1348" y="439"/>
                  </a:cubicBezTo>
                  <a:cubicBezTo>
                    <a:pt x="1339" y="466"/>
                    <a:pt x="1326" y="491"/>
                    <a:pt x="1348" y="521"/>
                  </a:cubicBezTo>
                  <a:cubicBezTo>
                    <a:pt x="1355" y="531"/>
                    <a:pt x="1373" y="527"/>
                    <a:pt x="1385" y="530"/>
                  </a:cubicBezTo>
                  <a:cubicBezTo>
                    <a:pt x="1418" y="631"/>
                    <a:pt x="1404" y="610"/>
                    <a:pt x="1275" y="621"/>
                  </a:cubicBezTo>
                  <a:cubicBezTo>
                    <a:pt x="1277" y="632"/>
                    <a:pt x="1297" y="732"/>
                    <a:pt x="1302" y="740"/>
                  </a:cubicBezTo>
                  <a:cubicBezTo>
                    <a:pt x="1313" y="756"/>
                    <a:pt x="1339" y="752"/>
                    <a:pt x="1357" y="759"/>
                  </a:cubicBezTo>
                  <a:cubicBezTo>
                    <a:pt x="1360" y="768"/>
                    <a:pt x="1359" y="779"/>
                    <a:pt x="1366" y="786"/>
                  </a:cubicBezTo>
                  <a:cubicBezTo>
                    <a:pt x="1373" y="793"/>
                    <a:pt x="1385" y="791"/>
                    <a:pt x="1394" y="795"/>
                  </a:cubicBezTo>
                  <a:cubicBezTo>
                    <a:pt x="1424" y="810"/>
                    <a:pt x="1435" y="830"/>
                    <a:pt x="1467" y="841"/>
                  </a:cubicBezTo>
                  <a:cubicBezTo>
                    <a:pt x="1487" y="870"/>
                    <a:pt x="1502" y="885"/>
                    <a:pt x="1531" y="905"/>
                  </a:cubicBezTo>
                  <a:cubicBezTo>
                    <a:pt x="1549" y="960"/>
                    <a:pt x="1543" y="910"/>
                    <a:pt x="1513" y="941"/>
                  </a:cubicBezTo>
                  <a:cubicBezTo>
                    <a:pt x="1506" y="948"/>
                    <a:pt x="1509" y="961"/>
                    <a:pt x="1504" y="969"/>
                  </a:cubicBezTo>
                  <a:cubicBezTo>
                    <a:pt x="1499" y="976"/>
                    <a:pt x="1490" y="980"/>
                    <a:pt x="1485" y="987"/>
                  </a:cubicBezTo>
                  <a:cubicBezTo>
                    <a:pt x="1472" y="1005"/>
                    <a:pt x="1449" y="1042"/>
                    <a:pt x="1449" y="1042"/>
                  </a:cubicBezTo>
                  <a:cubicBezTo>
                    <a:pt x="1460" y="1075"/>
                    <a:pt x="1480" y="1083"/>
                    <a:pt x="1513" y="1097"/>
                  </a:cubicBezTo>
                  <a:cubicBezTo>
                    <a:pt x="1531" y="1105"/>
                    <a:pt x="1550" y="1109"/>
                    <a:pt x="1568" y="1115"/>
                  </a:cubicBezTo>
                  <a:cubicBezTo>
                    <a:pt x="1577" y="1118"/>
                    <a:pt x="1595" y="1124"/>
                    <a:pt x="1595" y="1124"/>
                  </a:cubicBezTo>
                  <a:cubicBezTo>
                    <a:pt x="1604" y="1130"/>
                    <a:pt x="1612" y="1138"/>
                    <a:pt x="1622" y="1143"/>
                  </a:cubicBezTo>
                  <a:cubicBezTo>
                    <a:pt x="1640" y="1151"/>
                    <a:pt x="1677" y="1161"/>
                    <a:pt x="1677" y="1161"/>
                  </a:cubicBezTo>
                  <a:cubicBezTo>
                    <a:pt x="1745" y="1225"/>
                    <a:pt x="1831" y="1227"/>
                    <a:pt x="1924" y="1234"/>
                  </a:cubicBezTo>
                  <a:cubicBezTo>
                    <a:pt x="1936" y="1236"/>
                    <a:pt x="1981" y="1243"/>
                    <a:pt x="1997" y="1252"/>
                  </a:cubicBezTo>
                  <a:cubicBezTo>
                    <a:pt x="2038" y="1275"/>
                    <a:pt x="2064" y="1302"/>
                    <a:pt x="2107" y="1316"/>
                  </a:cubicBezTo>
                  <a:cubicBezTo>
                    <a:pt x="2141" y="1352"/>
                    <a:pt x="2109" y="1326"/>
                    <a:pt x="2180" y="1344"/>
                  </a:cubicBezTo>
                  <a:cubicBezTo>
                    <a:pt x="2289" y="1372"/>
                    <a:pt x="2270" y="1365"/>
                    <a:pt x="2336" y="1399"/>
                  </a:cubicBezTo>
                  <a:cubicBezTo>
                    <a:pt x="2354" y="1396"/>
                    <a:pt x="2377" y="1402"/>
                    <a:pt x="2390" y="1389"/>
                  </a:cubicBezTo>
                  <a:cubicBezTo>
                    <a:pt x="2403" y="1376"/>
                    <a:pt x="2395" y="1353"/>
                    <a:pt x="2400" y="1335"/>
                  </a:cubicBezTo>
                  <a:cubicBezTo>
                    <a:pt x="2414" y="1280"/>
                    <a:pt x="2419" y="1272"/>
                    <a:pt x="2464" y="1243"/>
                  </a:cubicBezTo>
                  <a:cubicBezTo>
                    <a:pt x="2473" y="1249"/>
                    <a:pt x="2484" y="1252"/>
                    <a:pt x="2491" y="1261"/>
                  </a:cubicBezTo>
                  <a:cubicBezTo>
                    <a:pt x="2526" y="1306"/>
                    <a:pt x="2468" y="1279"/>
                    <a:pt x="2528" y="1298"/>
                  </a:cubicBezTo>
                  <a:cubicBezTo>
                    <a:pt x="2657" y="1293"/>
                    <a:pt x="2747" y="1286"/>
                    <a:pt x="2866" y="1271"/>
                  </a:cubicBezTo>
                  <a:cubicBezTo>
                    <a:pt x="2880" y="1228"/>
                    <a:pt x="2868" y="1227"/>
                    <a:pt x="2838" y="1197"/>
                  </a:cubicBezTo>
                  <a:cubicBezTo>
                    <a:pt x="2860" y="1165"/>
                    <a:pt x="2876" y="1155"/>
                    <a:pt x="2912" y="1143"/>
                  </a:cubicBezTo>
                  <a:cubicBezTo>
                    <a:pt x="2930" y="1137"/>
                    <a:pt x="2948" y="1130"/>
                    <a:pt x="2966" y="1124"/>
                  </a:cubicBezTo>
                  <a:cubicBezTo>
                    <a:pt x="2975" y="1121"/>
                    <a:pt x="2994" y="1115"/>
                    <a:pt x="2994" y="1115"/>
                  </a:cubicBezTo>
                  <a:cubicBezTo>
                    <a:pt x="3017" y="1047"/>
                    <a:pt x="3093" y="1016"/>
                    <a:pt x="3149" y="978"/>
                  </a:cubicBezTo>
                  <a:cubicBezTo>
                    <a:pt x="3169" y="964"/>
                    <a:pt x="3198" y="972"/>
                    <a:pt x="3222" y="969"/>
                  </a:cubicBezTo>
                  <a:cubicBezTo>
                    <a:pt x="3250" y="966"/>
                    <a:pt x="3277" y="963"/>
                    <a:pt x="3305" y="960"/>
                  </a:cubicBezTo>
                  <a:cubicBezTo>
                    <a:pt x="3395" y="930"/>
                    <a:pt x="3412" y="987"/>
                    <a:pt x="3460" y="1042"/>
                  </a:cubicBezTo>
                  <a:cubicBezTo>
                    <a:pt x="3474" y="1058"/>
                    <a:pt x="3506" y="1088"/>
                    <a:pt x="3506" y="1088"/>
                  </a:cubicBezTo>
                  <a:cubicBezTo>
                    <a:pt x="3522" y="1135"/>
                    <a:pt x="3500" y="1121"/>
                    <a:pt x="3469" y="1152"/>
                  </a:cubicBezTo>
                  <a:cubicBezTo>
                    <a:pt x="3476" y="1179"/>
                    <a:pt x="3490" y="1192"/>
                    <a:pt x="3460" y="1207"/>
                  </a:cubicBezTo>
                  <a:cubicBezTo>
                    <a:pt x="3449" y="1213"/>
                    <a:pt x="3436" y="1212"/>
                    <a:pt x="3424" y="1216"/>
                  </a:cubicBezTo>
                  <a:cubicBezTo>
                    <a:pt x="3406" y="1221"/>
                    <a:pt x="3369" y="1234"/>
                    <a:pt x="3369" y="1234"/>
                  </a:cubicBezTo>
                  <a:cubicBezTo>
                    <a:pt x="3337" y="1265"/>
                    <a:pt x="3293" y="1272"/>
                    <a:pt x="3250" y="1280"/>
                  </a:cubicBezTo>
                  <a:cubicBezTo>
                    <a:pt x="3262" y="1338"/>
                    <a:pt x="3281" y="1388"/>
                    <a:pt x="3222" y="1426"/>
                  </a:cubicBezTo>
                  <a:cubicBezTo>
                    <a:pt x="3204" y="1481"/>
                    <a:pt x="3210" y="1532"/>
                    <a:pt x="3177" y="1581"/>
                  </a:cubicBezTo>
                  <a:cubicBezTo>
                    <a:pt x="3166" y="1646"/>
                    <a:pt x="3172" y="1664"/>
                    <a:pt x="3104" y="1645"/>
                  </a:cubicBezTo>
                  <a:cubicBezTo>
                    <a:pt x="3030" y="1671"/>
                    <a:pt x="3088" y="1641"/>
                    <a:pt x="3067" y="1792"/>
                  </a:cubicBezTo>
                  <a:cubicBezTo>
                    <a:pt x="3060" y="1840"/>
                    <a:pt x="3041" y="1867"/>
                    <a:pt x="3003" y="1892"/>
                  </a:cubicBezTo>
                  <a:cubicBezTo>
                    <a:pt x="2985" y="1889"/>
                    <a:pt x="2956" y="1900"/>
                    <a:pt x="2948" y="1883"/>
                  </a:cubicBezTo>
                  <a:cubicBezTo>
                    <a:pt x="2932" y="1852"/>
                    <a:pt x="2963" y="1780"/>
                    <a:pt x="2976" y="1746"/>
                  </a:cubicBezTo>
                  <a:cubicBezTo>
                    <a:pt x="2967" y="1681"/>
                    <a:pt x="2976" y="1652"/>
                    <a:pt x="2912" y="1673"/>
                  </a:cubicBezTo>
                  <a:cubicBezTo>
                    <a:pt x="2906" y="1679"/>
                    <a:pt x="2896" y="1683"/>
                    <a:pt x="2893" y="1691"/>
                  </a:cubicBezTo>
                  <a:cubicBezTo>
                    <a:pt x="2887" y="1705"/>
                    <a:pt x="2894" y="1725"/>
                    <a:pt x="2884" y="1737"/>
                  </a:cubicBezTo>
                  <a:cubicBezTo>
                    <a:pt x="2876" y="1747"/>
                    <a:pt x="2860" y="1743"/>
                    <a:pt x="2848" y="1746"/>
                  </a:cubicBezTo>
                  <a:cubicBezTo>
                    <a:pt x="2836" y="1743"/>
                    <a:pt x="2819" y="1747"/>
                    <a:pt x="2811" y="1737"/>
                  </a:cubicBezTo>
                  <a:cubicBezTo>
                    <a:pt x="2798" y="1722"/>
                    <a:pt x="2793" y="1682"/>
                    <a:pt x="2793" y="1682"/>
                  </a:cubicBezTo>
                  <a:cubicBezTo>
                    <a:pt x="2806" y="1614"/>
                    <a:pt x="2808" y="1631"/>
                    <a:pt x="2875" y="1618"/>
                  </a:cubicBezTo>
                  <a:cubicBezTo>
                    <a:pt x="2919" y="1589"/>
                    <a:pt x="2921" y="1582"/>
                    <a:pt x="2939" y="1527"/>
                  </a:cubicBezTo>
                  <a:cubicBezTo>
                    <a:pt x="2942" y="1518"/>
                    <a:pt x="2948" y="1499"/>
                    <a:pt x="2948" y="1499"/>
                  </a:cubicBezTo>
                  <a:cubicBezTo>
                    <a:pt x="2936" y="1490"/>
                    <a:pt x="2927" y="1475"/>
                    <a:pt x="2912" y="1472"/>
                  </a:cubicBezTo>
                  <a:cubicBezTo>
                    <a:pt x="2855" y="1462"/>
                    <a:pt x="2845" y="1494"/>
                    <a:pt x="2802" y="1508"/>
                  </a:cubicBezTo>
                  <a:cubicBezTo>
                    <a:pt x="2739" y="1493"/>
                    <a:pt x="2693" y="1479"/>
                    <a:pt x="2628" y="1472"/>
                  </a:cubicBezTo>
                  <a:cubicBezTo>
                    <a:pt x="2625" y="1460"/>
                    <a:pt x="2623" y="1447"/>
                    <a:pt x="2619" y="1435"/>
                  </a:cubicBezTo>
                  <a:cubicBezTo>
                    <a:pt x="2592" y="1342"/>
                    <a:pt x="2614" y="1381"/>
                    <a:pt x="2482" y="1371"/>
                  </a:cubicBezTo>
                  <a:cubicBezTo>
                    <a:pt x="2473" y="1365"/>
                    <a:pt x="2465" y="1355"/>
                    <a:pt x="2454" y="1353"/>
                  </a:cubicBezTo>
                  <a:cubicBezTo>
                    <a:pt x="2385" y="1343"/>
                    <a:pt x="2429" y="1424"/>
                    <a:pt x="2454" y="1444"/>
                  </a:cubicBezTo>
                  <a:cubicBezTo>
                    <a:pt x="2462" y="1450"/>
                    <a:pt x="2473" y="1450"/>
                    <a:pt x="2482" y="1453"/>
                  </a:cubicBezTo>
                  <a:cubicBezTo>
                    <a:pt x="2496" y="1474"/>
                    <a:pt x="2520" y="1498"/>
                    <a:pt x="2491" y="1527"/>
                  </a:cubicBezTo>
                  <a:cubicBezTo>
                    <a:pt x="2477" y="1541"/>
                    <a:pt x="2436" y="1545"/>
                    <a:pt x="2436" y="1545"/>
                  </a:cubicBezTo>
                  <a:cubicBezTo>
                    <a:pt x="2427" y="1551"/>
                    <a:pt x="2412" y="1553"/>
                    <a:pt x="2409" y="1563"/>
                  </a:cubicBezTo>
                  <a:cubicBezTo>
                    <a:pt x="2396" y="1602"/>
                    <a:pt x="2452" y="1625"/>
                    <a:pt x="2473" y="1645"/>
                  </a:cubicBezTo>
                  <a:cubicBezTo>
                    <a:pt x="2491" y="1700"/>
                    <a:pt x="2508" y="1756"/>
                    <a:pt x="2528" y="1810"/>
                  </a:cubicBezTo>
                  <a:cubicBezTo>
                    <a:pt x="2535" y="1860"/>
                    <a:pt x="2559" y="1925"/>
                    <a:pt x="2537" y="1975"/>
                  </a:cubicBezTo>
                  <a:cubicBezTo>
                    <a:pt x="2533" y="1984"/>
                    <a:pt x="2518" y="1981"/>
                    <a:pt x="2509" y="1984"/>
                  </a:cubicBezTo>
                  <a:cubicBezTo>
                    <a:pt x="2471" y="1944"/>
                    <a:pt x="2446" y="1985"/>
                    <a:pt x="2427" y="1929"/>
                  </a:cubicBezTo>
                  <a:cubicBezTo>
                    <a:pt x="2430" y="1920"/>
                    <a:pt x="2443" y="1908"/>
                    <a:pt x="2436" y="1901"/>
                  </a:cubicBezTo>
                  <a:cubicBezTo>
                    <a:pt x="2430" y="1895"/>
                    <a:pt x="2422" y="1912"/>
                    <a:pt x="2418" y="1920"/>
                  </a:cubicBezTo>
                  <a:cubicBezTo>
                    <a:pt x="2413" y="1928"/>
                    <a:pt x="2416" y="1940"/>
                    <a:pt x="2409" y="1947"/>
                  </a:cubicBezTo>
                  <a:cubicBezTo>
                    <a:pt x="2402" y="1954"/>
                    <a:pt x="2390" y="1953"/>
                    <a:pt x="2381" y="1956"/>
                  </a:cubicBezTo>
                  <a:cubicBezTo>
                    <a:pt x="2336" y="1941"/>
                    <a:pt x="2300" y="1949"/>
                    <a:pt x="2262" y="1975"/>
                  </a:cubicBezTo>
                  <a:cubicBezTo>
                    <a:pt x="2268" y="1996"/>
                    <a:pt x="2281" y="2017"/>
                    <a:pt x="2281" y="2039"/>
                  </a:cubicBezTo>
                  <a:cubicBezTo>
                    <a:pt x="2281" y="2082"/>
                    <a:pt x="2254" y="2089"/>
                    <a:pt x="2226" y="2112"/>
                  </a:cubicBezTo>
                  <a:cubicBezTo>
                    <a:pt x="2216" y="2120"/>
                    <a:pt x="2209" y="2133"/>
                    <a:pt x="2198" y="2139"/>
                  </a:cubicBezTo>
                  <a:cubicBezTo>
                    <a:pt x="2161" y="2159"/>
                    <a:pt x="2121" y="2157"/>
                    <a:pt x="2089" y="2185"/>
                  </a:cubicBezTo>
                  <a:cubicBezTo>
                    <a:pt x="2073" y="2199"/>
                    <a:pt x="2055" y="2213"/>
                    <a:pt x="2043" y="2231"/>
                  </a:cubicBezTo>
                  <a:cubicBezTo>
                    <a:pt x="2037" y="2240"/>
                    <a:pt x="2034" y="2253"/>
                    <a:pt x="2025" y="2258"/>
                  </a:cubicBezTo>
                  <a:cubicBezTo>
                    <a:pt x="2011" y="2266"/>
                    <a:pt x="1994" y="2264"/>
                    <a:pt x="1979" y="2267"/>
                  </a:cubicBezTo>
                  <a:cubicBezTo>
                    <a:pt x="1931" y="2299"/>
                    <a:pt x="1906" y="2294"/>
                    <a:pt x="1851" y="2276"/>
                  </a:cubicBezTo>
                  <a:cubicBezTo>
                    <a:pt x="1829" y="2299"/>
                    <a:pt x="1818" y="2312"/>
                    <a:pt x="1787" y="2322"/>
                  </a:cubicBezTo>
                  <a:cubicBezTo>
                    <a:pt x="1781" y="2331"/>
                    <a:pt x="1780" y="2348"/>
                    <a:pt x="1769" y="2349"/>
                  </a:cubicBezTo>
                  <a:cubicBezTo>
                    <a:pt x="1750" y="2351"/>
                    <a:pt x="1714" y="2331"/>
                    <a:pt x="1714" y="2331"/>
                  </a:cubicBezTo>
                  <a:cubicBezTo>
                    <a:pt x="1708" y="2340"/>
                    <a:pt x="1701" y="2349"/>
                    <a:pt x="1696" y="2359"/>
                  </a:cubicBezTo>
                  <a:cubicBezTo>
                    <a:pt x="1692" y="2368"/>
                    <a:pt x="1694" y="2380"/>
                    <a:pt x="1686" y="2386"/>
                  </a:cubicBezTo>
                  <a:cubicBezTo>
                    <a:pt x="1670" y="2397"/>
                    <a:pt x="1650" y="2398"/>
                    <a:pt x="1632" y="2404"/>
                  </a:cubicBezTo>
                  <a:cubicBezTo>
                    <a:pt x="1623" y="2407"/>
                    <a:pt x="1604" y="2413"/>
                    <a:pt x="1604" y="2413"/>
                  </a:cubicBezTo>
                  <a:cubicBezTo>
                    <a:pt x="1452" y="2398"/>
                    <a:pt x="1554" y="2425"/>
                    <a:pt x="1485" y="2359"/>
                  </a:cubicBezTo>
                  <a:cubicBezTo>
                    <a:pt x="1473" y="2321"/>
                    <a:pt x="1459" y="2307"/>
                    <a:pt x="1421" y="2295"/>
                  </a:cubicBezTo>
                  <a:cubicBezTo>
                    <a:pt x="1415" y="2289"/>
                    <a:pt x="1405" y="2285"/>
                    <a:pt x="1403" y="2276"/>
                  </a:cubicBezTo>
                  <a:cubicBezTo>
                    <a:pt x="1401" y="2266"/>
                    <a:pt x="1429" y="2231"/>
                    <a:pt x="1403" y="2221"/>
                  </a:cubicBezTo>
                  <a:cubicBezTo>
                    <a:pt x="1374" y="2210"/>
                    <a:pt x="1342" y="2215"/>
                    <a:pt x="1312" y="2212"/>
                  </a:cubicBezTo>
                  <a:cubicBezTo>
                    <a:pt x="1305" y="2202"/>
                    <a:pt x="1288" y="2167"/>
                    <a:pt x="1266" y="2176"/>
                  </a:cubicBezTo>
                  <a:cubicBezTo>
                    <a:pt x="1256" y="2180"/>
                    <a:pt x="1257" y="2198"/>
                    <a:pt x="1248" y="2203"/>
                  </a:cubicBezTo>
                  <a:cubicBezTo>
                    <a:pt x="1234" y="2211"/>
                    <a:pt x="1217" y="2209"/>
                    <a:pt x="1202" y="2212"/>
                  </a:cubicBezTo>
                  <a:cubicBezTo>
                    <a:pt x="1171" y="2245"/>
                    <a:pt x="1144" y="2262"/>
                    <a:pt x="1101" y="2276"/>
                  </a:cubicBezTo>
                  <a:cubicBezTo>
                    <a:pt x="1085" y="2293"/>
                    <a:pt x="1076" y="2301"/>
                    <a:pt x="1065" y="2322"/>
                  </a:cubicBezTo>
                  <a:cubicBezTo>
                    <a:pt x="1053" y="2345"/>
                    <a:pt x="1060" y="2358"/>
                    <a:pt x="1037" y="2377"/>
                  </a:cubicBezTo>
                  <a:cubicBezTo>
                    <a:pt x="1025" y="2387"/>
                    <a:pt x="955" y="2395"/>
                    <a:pt x="955" y="2395"/>
                  </a:cubicBezTo>
                  <a:cubicBezTo>
                    <a:pt x="919" y="2419"/>
                    <a:pt x="896" y="2446"/>
                    <a:pt x="854" y="2459"/>
                  </a:cubicBezTo>
                  <a:cubicBezTo>
                    <a:pt x="827" y="2477"/>
                    <a:pt x="799" y="2487"/>
                    <a:pt x="772" y="2505"/>
                  </a:cubicBezTo>
                  <a:cubicBezTo>
                    <a:pt x="769" y="2514"/>
                    <a:pt x="772" y="2529"/>
                    <a:pt x="763" y="2532"/>
                  </a:cubicBezTo>
                  <a:cubicBezTo>
                    <a:pt x="751" y="2537"/>
                    <a:pt x="739" y="2523"/>
                    <a:pt x="726" y="2523"/>
                  </a:cubicBezTo>
                  <a:cubicBezTo>
                    <a:pt x="704" y="2523"/>
                    <a:pt x="683" y="2529"/>
                    <a:pt x="662" y="2532"/>
                  </a:cubicBezTo>
                  <a:cubicBezTo>
                    <a:pt x="665" y="2541"/>
                    <a:pt x="672" y="2550"/>
                    <a:pt x="672" y="2560"/>
                  </a:cubicBezTo>
                  <a:cubicBezTo>
                    <a:pt x="672" y="2580"/>
                    <a:pt x="629" y="2651"/>
                    <a:pt x="617" y="2669"/>
                  </a:cubicBezTo>
                  <a:cubicBezTo>
                    <a:pt x="617" y="2669"/>
                    <a:pt x="600" y="2724"/>
                    <a:pt x="598" y="2724"/>
                  </a:cubicBezTo>
                  <a:cubicBezTo>
                    <a:pt x="587" y="2724"/>
                    <a:pt x="585" y="2687"/>
                    <a:pt x="580" y="2697"/>
                  </a:cubicBezTo>
                  <a:cubicBezTo>
                    <a:pt x="573" y="2711"/>
                    <a:pt x="586" y="2728"/>
                    <a:pt x="589" y="2743"/>
                  </a:cubicBezTo>
                  <a:close/>
                </a:path>
              </a:pathLst>
            </a:custGeom>
            <a:solidFill>
              <a:srgbClr val="33CCCC"/>
            </a:solidFill>
            <a:ln w="63500">
              <a:solidFill>
                <a:srgbClr val="000000"/>
              </a:solidFill>
              <a:round/>
              <a:headEnd/>
              <a:tailEnd/>
            </a:ln>
          </p:spPr>
          <p:txBody>
            <a:bodyPr wrap="none" anchor="ctr"/>
            <a:lstStyle/>
            <a:p>
              <a:endParaRPr lang="en-US"/>
            </a:p>
          </p:txBody>
        </p:sp>
      </p:grpSp>
      <p:grpSp>
        <p:nvGrpSpPr>
          <p:cNvPr id="15365" name="Group 15"/>
          <p:cNvGrpSpPr>
            <a:grpSpLocks/>
          </p:cNvGrpSpPr>
          <p:nvPr/>
        </p:nvGrpSpPr>
        <p:grpSpPr bwMode="auto">
          <a:xfrm>
            <a:off x="1776413" y="3602038"/>
            <a:ext cx="1752600" cy="2193925"/>
            <a:chOff x="480" y="2208"/>
            <a:chExt cx="1660" cy="1844"/>
          </a:xfrm>
        </p:grpSpPr>
        <p:sp>
          <p:nvSpPr>
            <p:cNvPr id="15394" name="Freeform 16"/>
            <p:cNvSpPr>
              <a:spLocks/>
            </p:cNvSpPr>
            <p:nvPr/>
          </p:nvSpPr>
          <p:spPr bwMode="auto">
            <a:xfrm>
              <a:off x="1193" y="2786"/>
              <a:ext cx="570" cy="645"/>
            </a:xfrm>
            <a:custGeom>
              <a:avLst/>
              <a:gdLst>
                <a:gd name="T0" fmla="*/ 1 w 943"/>
                <a:gd name="T1" fmla="*/ 1 h 1266"/>
                <a:gd name="T2" fmla="*/ 1 w 943"/>
                <a:gd name="T3" fmla="*/ 1 h 1266"/>
                <a:gd name="T4" fmla="*/ 1 w 943"/>
                <a:gd name="T5" fmla="*/ 1 h 1266"/>
                <a:gd name="T6" fmla="*/ 1 w 943"/>
                <a:gd name="T7" fmla="*/ 1 h 1266"/>
                <a:gd name="T8" fmla="*/ 1 w 943"/>
                <a:gd name="T9" fmla="*/ 1 h 1266"/>
                <a:gd name="T10" fmla="*/ 1 w 943"/>
                <a:gd name="T11" fmla="*/ 1 h 1266"/>
                <a:gd name="T12" fmla="*/ 1 w 943"/>
                <a:gd name="T13" fmla="*/ 1 h 1266"/>
                <a:gd name="T14" fmla="*/ 1 w 943"/>
                <a:gd name="T15" fmla="*/ 1 h 1266"/>
                <a:gd name="T16" fmla="*/ 1 w 943"/>
                <a:gd name="T17" fmla="*/ 1 h 1266"/>
                <a:gd name="T18" fmla="*/ 1 w 943"/>
                <a:gd name="T19" fmla="*/ 1 h 1266"/>
                <a:gd name="T20" fmla="*/ 1 w 943"/>
                <a:gd name="T21" fmla="*/ 1 h 1266"/>
                <a:gd name="T22" fmla="*/ 1 w 943"/>
                <a:gd name="T23" fmla="*/ 1 h 1266"/>
                <a:gd name="T24" fmla="*/ 1 w 943"/>
                <a:gd name="T25" fmla="*/ 1 h 1266"/>
                <a:gd name="T26" fmla="*/ 1 w 943"/>
                <a:gd name="T27" fmla="*/ 1 h 1266"/>
                <a:gd name="T28" fmla="*/ 1 w 943"/>
                <a:gd name="T29" fmla="*/ 1 h 1266"/>
                <a:gd name="T30" fmla="*/ 1 w 943"/>
                <a:gd name="T31" fmla="*/ 1 h 1266"/>
                <a:gd name="T32" fmla="*/ 1 w 943"/>
                <a:gd name="T33" fmla="*/ 1 h 1266"/>
                <a:gd name="T34" fmla="*/ 1 w 943"/>
                <a:gd name="T35" fmla="*/ 1 h 1266"/>
                <a:gd name="T36" fmla="*/ 1 w 943"/>
                <a:gd name="T37" fmla="*/ 1 h 1266"/>
                <a:gd name="T38" fmla="*/ 1 w 943"/>
                <a:gd name="T39" fmla="*/ 1 h 1266"/>
                <a:gd name="T40" fmla="*/ 1 w 943"/>
                <a:gd name="T41" fmla="*/ 1 h 1266"/>
                <a:gd name="T42" fmla="*/ 1 w 943"/>
                <a:gd name="T43" fmla="*/ 1 h 1266"/>
                <a:gd name="T44" fmla="*/ 1 w 943"/>
                <a:gd name="T45" fmla="*/ 1 h 1266"/>
                <a:gd name="T46" fmla="*/ 1 w 943"/>
                <a:gd name="T47" fmla="*/ 1 h 1266"/>
                <a:gd name="T48" fmla="*/ 1 w 943"/>
                <a:gd name="T49" fmla="*/ 1 h 1266"/>
                <a:gd name="T50" fmla="*/ 1 w 943"/>
                <a:gd name="T51" fmla="*/ 1 h 1266"/>
                <a:gd name="T52" fmla="*/ 1 w 943"/>
                <a:gd name="T53" fmla="*/ 1 h 1266"/>
                <a:gd name="T54" fmla="*/ 1 w 943"/>
                <a:gd name="T55" fmla="*/ 1 h 1266"/>
                <a:gd name="T56" fmla="*/ 1 w 943"/>
                <a:gd name="T57" fmla="*/ 1 h 1266"/>
                <a:gd name="T58" fmla="*/ 1 w 943"/>
                <a:gd name="T59" fmla="*/ 1 h 1266"/>
                <a:gd name="T60" fmla="*/ 1 w 943"/>
                <a:gd name="T61" fmla="*/ 1 h 1266"/>
                <a:gd name="T62" fmla="*/ 1 w 943"/>
                <a:gd name="T63" fmla="*/ 1 h 1266"/>
                <a:gd name="T64" fmla="*/ 1 w 943"/>
                <a:gd name="T65" fmla="*/ 1 h 1266"/>
                <a:gd name="T66" fmla="*/ 1 w 943"/>
                <a:gd name="T67" fmla="*/ 1 h 1266"/>
                <a:gd name="T68" fmla="*/ 1 w 943"/>
                <a:gd name="T69" fmla="*/ 1 h 1266"/>
                <a:gd name="T70" fmla="*/ 1 w 943"/>
                <a:gd name="T71" fmla="*/ 1 h 1266"/>
                <a:gd name="T72" fmla="*/ 1 w 943"/>
                <a:gd name="T73" fmla="*/ 1 h 1266"/>
                <a:gd name="T74" fmla="*/ 1 w 943"/>
                <a:gd name="T75" fmla="*/ 1 h 1266"/>
                <a:gd name="T76" fmla="*/ 1 w 943"/>
                <a:gd name="T77" fmla="*/ 1 h 1266"/>
                <a:gd name="T78" fmla="*/ 1 w 943"/>
                <a:gd name="T79" fmla="*/ 1 h 1266"/>
                <a:gd name="T80" fmla="*/ 1 w 943"/>
                <a:gd name="T81" fmla="*/ 1 h 1266"/>
                <a:gd name="T82" fmla="*/ 1 w 943"/>
                <a:gd name="T83" fmla="*/ 1 h 1266"/>
                <a:gd name="T84" fmla="*/ 1 w 943"/>
                <a:gd name="T85" fmla="*/ 1 h 1266"/>
                <a:gd name="T86" fmla="*/ 1 w 943"/>
                <a:gd name="T87" fmla="*/ 1 h 126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43"/>
                <a:gd name="T133" fmla="*/ 0 h 1266"/>
                <a:gd name="T134" fmla="*/ 943 w 943"/>
                <a:gd name="T135" fmla="*/ 1266 h 126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43" h="1266">
                  <a:moveTo>
                    <a:pt x="289" y="102"/>
                  </a:moveTo>
                  <a:cubicBezTo>
                    <a:pt x="327" y="77"/>
                    <a:pt x="343" y="84"/>
                    <a:pt x="379" y="108"/>
                  </a:cubicBezTo>
                  <a:cubicBezTo>
                    <a:pt x="391" y="143"/>
                    <a:pt x="405" y="152"/>
                    <a:pt x="439" y="162"/>
                  </a:cubicBezTo>
                  <a:cubicBezTo>
                    <a:pt x="451" y="166"/>
                    <a:pt x="475" y="174"/>
                    <a:pt x="475" y="174"/>
                  </a:cubicBezTo>
                  <a:cubicBezTo>
                    <a:pt x="481" y="172"/>
                    <a:pt x="487" y="166"/>
                    <a:pt x="493" y="168"/>
                  </a:cubicBezTo>
                  <a:cubicBezTo>
                    <a:pt x="531" y="181"/>
                    <a:pt x="517" y="194"/>
                    <a:pt x="547" y="198"/>
                  </a:cubicBezTo>
                  <a:cubicBezTo>
                    <a:pt x="571" y="201"/>
                    <a:pt x="595" y="202"/>
                    <a:pt x="619" y="204"/>
                  </a:cubicBezTo>
                  <a:cubicBezTo>
                    <a:pt x="625" y="202"/>
                    <a:pt x="631" y="197"/>
                    <a:pt x="637" y="198"/>
                  </a:cubicBezTo>
                  <a:cubicBezTo>
                    <a:pt x="650" y="199"/>
                    <a:pt x="673" y="210"/>
                    <a:pt x="673" y="210"/>
                  </a:cubicBezTo>
                  <a:cubicBezTo>
                    <a:pt x="701" y="201"/>
                    <a:pt x="723" y="213"/>
                    <a:pt x="751" y="204"/>
                  </a:cubicBezTo>
                  <a:cubicBezTo>
                    <a:pt x="774" y="181"/>
                    <a:pt x="773" y="192"/>
                    <a:pt x="763" y="156"/>
                  </a:cubicBezTo>
                  <a:cubicBezTo>
                    <a:pt x="760" y="144"/>
                    <a:pt x="751" y="120"/>
                    <a:pt x="751" y="120"/>
                  </a:cubicBezTo>
                  <a:cubicBezTo>
                    <a:pt x="768" y="69"/>
                    <a:pt x="759" y="19"/>
                    <a:pt x="817" y="0"/>
                  </a:cubicBezTo>
                  <a:cubicBezTo>
                    <a:pt x="848" y="10"/>
                    <a:pt x="843" y="28"/>
                    <a:pt x="835" y="60"/>
                  </a:cubicBezTo>
                  <a:cubicBezTo>
                    <a:pt x="832" y="72"/>
                    <a:pt x="823" y="96"/>
                    <a:pt x="823" y="96"/>
                  </a:cubicBezTo>
                  <a:cubicBezTo>
                    <a:pt x="831" y="119"/>
                    <a:pt x="835" y="131"/>
                    <a:pt x="859" y="138"/>
                  </a:cubicBezTo>
                  <a:cubicBezTo>
                    <a:pt x="875" y="142"/>
                    <a:pt x="907" y="150"/>
                    <a:pt x="907" y="150"/>
                  </a:cubicBezTo>
                  <a:cubicBezTo>
                    <a:pt x="928" y="164"/>
                    <a:pt x="935" y="174"/>
                    <a:pt x="943" y="198"/>
                  </a:cubicBezTo>
                  <a:cubicBezTo>
                    <a:pt x="937" y="229"/>
                    <a:pt x="939" y="241"/>
                    <a:pt x="913" y="258"/>
                  </a:cubicBezTo>
                  <a:cubicBezTo>
                    <a:pt x="889" y="250"/>
                    <a:pt x="885" y="240"/>
                    <a:pt x="877" y="216"/>
                  </a:cubicBezTo>
                  <a:cubicBezTo>
                    <a:pt x="845" y="227"/>
                    <a:pt x="867" y="235"/>
                    <a:pt x="835" y="246"/>
                  </a:cubicBezTo>
                  <a:cubicBezTo>
                    <a:pt x="831" y="240"/>
                    <a:pt x="826" y="234"/>
                    <a:pt x="823" y="228"/>
                  </a:cubicBezTo>
                  <a:cubicBezTo>
                    <a:pt x="820" y="222"/>
                    <a:pt x="823" y="210"/>
                    <a:pt x="817" y="210"/>
                  </a:cubicBezTo>
                  <a:cubicBezTo>
                    <a:pt x="810" y="210"/>
                    <a:pt x="811" y="223"/>
                    <a:pt x="805" y="228"/>
                  </a:cubicBezTo>
                  <a:cubicBezTo>
                    <a:pt x="800" y="232"/>
                    <a:pt x="793" y="232"/>
                    <a:pt x="787" y="234"/>
                  </a:cubicBezTo>
                  <a:cubicBezTo>
                    <a:pt x="778" y="260"/>
                    <a:pt x="776" y="278"/>
                    <a:pt x="805" y="288"/>
                  </a:cubicBezTo>
                  <a:cubicBezTo>
                    <a:pt x="822" y="314"/>
                    <a:pt x="843" y="323"/>
                    <a:pt x="853" y="354"/>
                  </a:cubicBezTo>
                  <a:cubicBezTo>
                    <a:pt x="822" y="364"/>
                    <a:pt x="826" y="372"/>
                    <a:pt x="805" y="390"/>
                  </a:cubicBezTo>
                  <a:cubicBezTo>
                    <a:pt x="794" y="399"/>
                    <a:pt x="769" y="414"/>
                    <a:pt x="769" y="414"/>
                  </a:cubicBezTo>
                  <a:cubicBezTo>
                    <a:pt x="779" y="453"/>
                    <a:pt x="766" y="429"/>
                    <a:pt x="793" y="444"/>
                  </a:cubicBezTo>
                  <a:cubicBezTo>
                    <a:pt x="806" y="451"/>
                    <a:pt x="829" y="468"/>
                    <a:pt x="829" y="468"/>
                  </a:cubicBezTo>
                  <a:cubicBezTo>
                    <a:pt x="833" y="480"/>
                    <a:pt x="845" y="492"/>
                    <a:pt x="841" y="504"/>
                  </a:cubicBezTo>
                  <a:cubicBezTo>
                    <a:pt x="837" y="516"/>
                    <a:pt x="829" y="540"/>
                    <a:pt x="829" y="540"/>
                  </a:cubicBezTo>
                  <a:cubicBezTo>
                    <a:pt x="843" y="583"/>
                    <a:pt x="834" y="565"/>
                    <a:pt x="853" y="594"/>
                  </a:cubicBezTo>
                  <a:cubicBezTo>
                    <a:pt x="855" y="604"/>
                    <a:pt x="856" y="614"/>
                    <a:pt x="859" y="624"/>
                  </a:cubicBezTo>
                  <a:cubicBezTo>
                    <a:pt x="862" y="636"/>
                    <a:pt x="871" y="660"/>
                    <a:pt x="871" y="660"/>
                  </a:cubicBezTo>
                  <a:cubicBezTo>
                    <a:pt x="876" y="714"/>
                    <a:pt x="887" y="744"/>
                    <a:pt x="877" y="798"/>
                  </a:cubicBezTo>
                  <a:cubicBezTo>
                    <a:pt x="875" y="810"/>
                    <a:pt x="865" y="834"/>
                    <a:pt x="865" y="834"/>
                  </a:cubicBezTo>
                  <a:cubicBezTo>
                    <a:pt x="858" y="829"/>
                    <a:pt x="840" y="815"/>
                    <a:pt x="829" y="816"/>
                  </a:cubicBezTo>
                  <a:cubicBezTo>
                    <a:pt x="816" y="817"/>
                    <a:pt x="793" y="828"/>
                    <a:pt x="793" y="828"/>
                  </a:cubicBezTo>
                  <a:cubicBezTo>
                    <a:pt x="768" y="791"/>
                    <a:pt x="807" y="782"/>
                    <a:pt x="769" y="756"/>
                  </a:cubicBezTo>
                  <a:cubicBezTo>
                    <a:pt x="756" y="796"/>
                    <a:pt x="739" y="812"/>
                    <a:pt x="703" y="828"/>
                  </a:cubicBezTo>
                  <a:cubicBezTo>
                    <a:pt x="691" y="833"/>
                    <a:pt x="667" y="840"/>
                    <a:pt x="667" y="840"/>
                  </a:cubicBezTo>
                  <a:cubicBezTo>
                    <a:pt x="648" y="869"/>
                    <a:pt x="657" y="851"/>
                    <a:pt x="643" y="894"/>
                  </a:cubicBezTo>
                  <a:cubicBezTo>
                    <a:pt x="641" y="900"/>
                    <a:pt x="637" y="912"/>
                    <a:pt x="637" y="912"/>
                  </a:cubicBezTo>
                  <a:cubicBezTo>
                    <a:pt x="648" y="944"/>
                    <a:pt x="638" y="961"/>
                    <a:pt x="613" y="978"/>
                  </a:cubicBezTo>
                  <a:cubicBezTo>
                    <a:pt x="599" y="1000"/>
                    <a:pt x="586" y="1000"/>
                    <a:pt x="565" y="1014"/>
                  </a:cubicBezTo>
                  <a:cubicBezTo>
                    <a:pt x="563" y="1020"/>
                    <a:pt x="564" y="1028"/>
                    <a:pt x="559" y="1032"/>
                  </a:cubicBezTo>
                  <a:cubicBezTo>
                    <a:pt x="541" y="1045"/>
                    <a:pt x="502" y="1049"/>
                    <a:pt x="481" y="1056"/>
                  </a:cubicBezTo>
                  <a:cubicBezTo>
                    <a:pt x="481" y="1056"/>
                    <a:pt x="515" y="1018"/>
                    <a:pt x="475" y="1026"/>
                  </a:cubicBezTo>
                  <a:cubicBezTo>
                    <a:pt x="465" y="1028"/>
                    <a:pt x="460" y="1056"/>
                    <a:pt x="457" y="1062"/>
                  </a:cubicBezTo>
                  <a:cubicBezTo>
                    <a:pt x="447" y="1082"/>
                    <a:pt x="445" y="1080"/>
                    <a:pt x="427" y="1092"/>
                  </a:cubicBezTo>
                  <a:cubicBezTo>
                    <a:pt x="413" y="1113"/>
                    <a:pt x="403" y="1120"/>
                    <a:pt x="379" y="1128"/>
                  </a:cubicBezTo>
                  <a:cubicBezTo>
                    <a:pt x="352" y="1169"/>
                    <a:pt x="341" y="1150"/>
                    <a:pt x="313" y="1122"/>
                  </a:cubicBezTo>
                  <a:cubicBezTo>
                    <a:pt x="297" y="1124"/>
                    <a:pt x="281" y="1124"/>
                    <a:pt x="265" y="1128"/>
                  </a:cubicBezTo>
                  <a:cubicBezTo>
                    <a:pt x="245" y="1133"/>
                    <a:pt x="234" y="1159"/>
                    <a:pt x="217" y="1170"/>
                  </a:cubicBezTo>
                  <a:cubicBezTo>
                    <a:pt x="215" y="1182"/>
                    <a:pt x="216" y="1212"/>
                    <a:pt x="193" y="1212"/>
                  </a:cubicBezTo>
                  <a:cubicBezTo>
                    <a:pt x="180" y="1212"/>
                    <a:pt x="157" y="1200"/>
                    <a:pt x="157" y="1200"/>
                  </a:cubicBezTo>
                  <a:cubicBezTo>
                    <a:pt x="153" y="1206"/>
                    <a:pt x="148" y="1211"/>
                    <a:pt x="145" y="1218"/>
                  </a:cubicBezTo>
                  <a:cubicBezTo>
                    <a:pt x="142" y="1226"/>
                    <a:pt x="145" y="1237"/>
                    <a:pt x="139" y="1242"/>
                  </a:cubicBezTo>
                  <a:cubicBezTo>
                    <a:pt x="124" y="1255"/>
                    <a:pt x="101" y="1255"/>
                    <a:pt x="85" y="1266"/>
                  </a:cubicBezTo>
                  <a:cubicBezTo>
                    <a:pt x="15" y="1259"/>
                    <a:pt x="0" y="1260"/>
                    <a:pt x="61" y="1230"/>
                  </a:cubicBezTo>
                  <a:cubicBezTo>
                    <a:pt x="79" y="1203"/>
                    <a:pt x="96" y="1170"/>
                    <a:pt x="109" y="1140"/>
                  </a:cubicBezTo>
                  <a:cubicBezTo>
                    <a:pt x="114" y="1128"/>
                    <a:pt x="121" y="1104"/>
                    <a:pt x="121" y="1104"/>
                  </a:cubicBezTo>
                  <a:cubicBezTo>
                    <a:pt x="107" y="1063"/>
                    <a:pt x="123" y="1113"/>
                    <a:pt x="109" y="1044"/>
                  </a:cubicBezTo>
                  <a:cubicBezTo>
                    <a:pt x="108" y="1038"/>
                    <a:pt x="106" y="1032"/>
                    <a:pt x="103" y="1026"/>
                  </a:cubicBezTo>
                  <a:cubicBezTo>
                    <a:pt x="100" y="1020"/>
                    <a:pt x="84" y="1010"/>
                    <a:pt x="91" y="1008"/>
                  </a:cubicBezTo>
                  <a:cubicBezTo>
                    <a:pt x="107" y="1004"/>
                    <a:pt x="132" y="1023"/>
                    <a:pt x="145" y="1032"/>
                  </a:cubicBezTo>
                  <a:cubicBezTo>
                    <a:pt x="155" y="1030"/>
                    <a:pt x="169" y="1034"/>
                    <a:pt x="175" y="1026"/>
                  </a:cubicBezTo>
                  <a:cubicBezTo>
                    <a:pt x="189" y="1009"/>
                    <a:pt x="145" y="966"/>
                    <a:pt x="145" y="966"/>
                  </a:cubicBezTo>
                  <a:cubicBezTo>
                    <a:pt x="143" y="958"/>
                    <a:pt x="139" y="950"/>
                    <a:pt x="139" y="942"/>
                  </a:cubicBezTo>
                  <a:cubicBezTo>
                    <a:pt x="139" y="867"/>
                    <a:pt x="156" y="883"/>
                    <a:pt x="223" y="876"/>
                  </a:cubicBezTo>
                  <a:cubicBezTo>
                    <a:pt x="235" y="858"/>
                    <a:pt x="247" y="840"/>
                    <a:pt x="259" y="822"/>
                  </a:cubicBezTo>
                  <a:cubicBezTo>
                    <a:pt x="263" y="816"/>
                    <a:pt x="271" y="804"/>
                    <a:pt x="271" y="804"/>
                  </a:cubicBezTo>
                  <a:cubicBezTo>
                    <a:pt x="280" y="769"/>
                    <a:pt x="295" y="732"/>
                    <a:pt x="331" y="720"/>
                  </a:cubicBezTo>
                  <a:cubicBezTo>
                    <a:pt x="345" y="677"/>
                    <a:pt x="336" y="695"/>
                    <a:pt x="355" y="666"/>
                  </a:cubicBezTo>
                  <a:cubicBezTo>
                    <a:pt x="345" y="637"/>
                    <a:pt x="350" y="610"/>
                    <a:pt x="319" y="600"/>
                  </a:cubicBezTo>
                  <a:cubicBezTo>
                    <a:pt x="321" y="594"/>
                    <a:pt x="329" y="587"/>
                    <a:pt x="325" y="582"/>
                  </a:cubicBezTo>
                  <a:cubicBezTo>
                    <a:pt x="317" y="570"/>
                    <a:pt x="289" y="558"/>
                    <a:pt x="289" y="558"/>
                  </a:cubicBezTo>
                  <a:cubicBezTo>
                    <a:pt x="276" y="538"/>
                    <a:pt x="260" y="530"/>
                    <a:pt x="247" y="510"/>
                  </a:cubicBezTo>
                  <a:cubicBezTo>
                    <a:pt x="254" y="490"/>
                    <a:pt x="264" y="476"/>
                    <a:pt x="271" y="456"/>
                  </a:cubicBezTo>
                  <a:cubicBezTo>
                    <a:pt x="265" y="452"/>
                    <a:pt x="253" y="451"/>
                    <a:pt x="253" y="444"/>
                  </a:cubicBezTo>
                  <a:cubicBezTo>
                    <a:pt x="253" y="412"/>
                    <a:pt x="301" y="452"/>
                    <a:pt x="253" y="420"/>
                  </a:cubicBezTo>
                  <a:cubicBezTo>
                    <a:pt x="237" y="372"/>
                    <a:pt x="229" y="370"/>
                    <a:pt x="289" y="360"/>
                  </a:cubicBezTo>
                  <a:cubicBezTo>
                    <a:pt x="305" y="313"/>
                    <a:pt x="330" y="315"/>
                    <a:pt x="373" y="306"/>
                  </a:cubicBezTo>
                  <a:cubicBezTo>
                    <a:pt x="348" y="289"/>
                    <a:pt x="334" y="268"/>
                    <a:pt x="325" y="240"/>
                  </a:cubicBezTo>
                  <a:cubicBezTo>
                    <a:pt x="339" y="186"/>
                    <a:pt x="332" y="208"/>
                    <a:pt x="343" y="174"/>
                  </a:cubicBezTo>
                  <a:cubicBezTo>
                    <a:pt x="330" y="154"/>
                    <a:pt x="314" y="146"/>
                    <a:pt x="301" y="126"/>
                  </a:cubicBezTo>
                  <a:cubicBezTo>
                    <a:pt x="309" y="102"/>
                    <a:pt x="313" y="110"/>
                    <a:pt x="289" y="102"/>
                  </a:cubicBezTo>
                  <a:close/>
                </a:path>
              </a:pathLst>
            </a:custGeom>
            <a:gradFill rotWithShape="0">
              <a:gsLst>
                <a:gs pos="0">
                  <a:srgbClr val="ABF0F7"/>
                </a:gs>
                <a:gs pos="100000">
                  <a:srgbClr val="CCFF99"/>
                </a:gs>
              </a:gsLst>
              <a:lin ang="5400000" scaled="1"/>
            </a:gradFill>
            <a:ln w="63500">
              <a:solidFill>
                <a:srgbClr val="000000"/>
              </a:solidFill>
              <a:round/>
              <a:headEnd/>
              <a:tailEnd/>
            </a:ln>
          </p:spPr>
          <p:txBody>
            <a:bodyPr/>
            <a:lstStyle/>
            <a:p>
              <a:endParaRPr lang="en-US"/>
            </a:p>
          </p:txBody>
        </p:sp>
        <p:sp>
          <p:nvSpPr>
            <p:cNvPr id="15395" name="Freeform 17"/>
            <p:cNvSpPr>
              <a:spLocks/>
            </p:cNvSpPr>
            <p:nvPr/>
          </p:nvSpPr>
          <p:spPr bwMode="auto">
            <a:xfrm>
              <a:off x="765" y="3308"/>
              <a:ext cx="642" cy="744"/>
            </a:xfrm>
            <a:custGeom>
              <a:avLst/>
              <a:gdLst>
                <a:gd name="T0" fmla="*/ 1 w 1236"/>
                <a:gd name="T1" fmla="*/ 1 h 1460"/>
                <a:gd name="T2" fmla="*/ 1 w 1236"/>
                <a:gd name="T3" fmla="*/ 1 h 1460"/>
                <a:gd name="T4" fmla="*/ 1 w 1236"/>
                <a:gd name="T5" fmla="*/ 1 h 1460"/>
                <a:gd name="T6" fmla="*/ 1 w 1236"/>
                <a:gd name="T7" fmla="*/ 1 h 1460"/>
                <a:gd name="T8" fmla="*/ 1 w 1236"/>
                <a:gd name="T9" fmla="*/ 1 h 1460"/>
                <a:gd name="T10" fmla="*/ 1 w 1236"/>
                <a:gd name="T11" fmla="*/ 1 h 1460"/>
                <a:gd name="T12" fmla="*/ 1 w 1236"/>
                <a:gd name="T13" fmla="*/ 1 h 1460"/>
                <a:gd name="T14" fmla="*/ 1 w 1236"/>
                <a:gd name="T15" fmla="*/ 1 h 1460"/>
                <a:gd name="T16" fmla="*/ 1 w 1236"/>
                <a:gd name="T17" fmla="*/ 1 h 1460"/>
                <a:gd name="T18" fmla="*/ 1 w 1236"/>
                <a:gd name="T19" fmla="*/ 1 h 1460"/>
                <a:gd name="T20" fmla="*/ 1 w 1236"/>
                <a:gd name="T21" fmla="*/ 1 h 1460"/>
                <a:gd name="T22" fmla="*/ 1 w 1236"/>
                <a:gd name="T23" fmla="*/ 1 h 1460"/>
                <a:gd name="T24" fmla="*/ 1 w 1236"/>
                <a:gd name="T25" fmla="*/ 1 h 1460"/>
                <a:gd name="T26" fmla="*/ 1 w 1236"/>
                <a:gd name="T27" fmla="*/ 1 h 1460"/>
                <a:gd name="T28" fmla="*/ 1 w 1236"/>
                <a:gd name="T29" fmla="*/ 1 h 1460"/>
                <a:gd name="T30" fmla="*/ 1 w 1236"/>
                <a:gd name="T31" fmla="*/ 1 h 1460"/>
                <a:gd name="T32" fmla="*/ 1 w 1236"/>
                <a:gd name="T33" fmla="*/ 1 h 1460"/>
                <a:gd name="T34" fmla="*/ 1 w 1236"/>
                <a:gd name="T35" fmla="*/ 1 h 1460"/>
                <a:gd name="T36" fmla="*/ 1 w 1236"/>
                <a:gd name="T37" fmla="*/ 1 h 1460"/>
                <a:gd name="T38" fmla="*/ 1 w 1236"/>
                <a:gd name="T39" fmla="*/ 1 h 1460"/>
                <a:gd name="T40" fmla="*/ 1 w 1236"/>
                <a:gd name="T41" fmla="*/ 1 h 1460"/>
                <a:gd name="T42" fmla="*/ 1 w 1236"/>
                <a:gd name="T43" fmla="*/ 1 h 1460"/>
                <a:gd name="T44" fmla="*/ 1 w 1236"/>
                <a:gd name="T45" fmla="*/ 1 h 1460"/>
                <a:gd name="T46" fmla="*/ 1 w 1236"/>
                <a:gd name="T47" fmla="*/ 1 h 1460"/>
                <a:gd name="T48" fmla="*/ 1 w 1236"/>
                <a:gd name="T49" fmla="*/ 1 h 1460"/>
                <a:gd name="T50" fmla="*/ 1 w 1236"/>
                <a:gd name="T51" fmla="*/ 1 h 1460"/>
                <a:gd name="T52" fmla="*/ 1 w 1236"/>
                <a:gd name="T53" fmla="*/ 1 h 1460"/>
                <a:gd name="T54" fmla="*/ 1 w 1236"/>
                <a:gd name="T55" fmla="*/ 1 h 1460"/>
                <a:gd name="T56" fmla="*/ 1 w 1236"/>
                <a:gd name="T57" fmla="*/ 1 h 1460"/>
                <a:gd name="T58" fmla="*/ 1 w 1236"/>
                <a:gd name="T59" fmla="*/ 1 h 1460"/>
                <a:gd name="T60" fmla="*/ 1 w 1236"/>
                <a:gd name="T61" fmla="*/ 1 h 1460"/>
                <a:gd name="T62" fmla="*/ 1 w 1236"/>
                <a:gd name="T63" fmla="*/ 1 h 1460"/>
                <a:gd name="T64" fmla="*/ 1 w 1236"/>
                <a:gd name="T65" fmla="*/ 1 h 1460"/>
                <a:gd name="T66" fmla="*/ 1 w 1236"/>
                <a:gd name="T67" fmla="*/ 1 h 1460"/>
                <a:gd name="T68" fmla="*/ 1 w 1236"/>
                <a:gd name="T69" fmla="*/ 1 h 1460"/>
                <a:gd name="T70" fmla="*/ 1 w 1236"/>
                <a:gd name="T71" fmla="*/ 1 h 1460"/>
                <a:gd name="T72" fmla="*/ 1 w 1236"/>
                <a:gd name="T73" fmla="*/ 1 h 1460"/>
                <a:gd name="T74" fmla="*/ 1 w 1236"/>
                <a:gd name="T75" fmla="*/ 1 h 1460"/>
                <a:gd name="T76" fmla="*/ 1 w 1236"/>
                <a:gd name="T77" fmla="*/ 1 h 1460"/>
                <a:gd name="T78" fmla="*/ 1 w 1236"/>
                <a:gd name="T79" fmla="*/ 1 h 1460"/>
                <a:gd name="T80" fmla="*/ 1 w 1236"/>
                <a:gd name="T81" fmla="*/ 1 h 1460"/>
                <a:gd name="T82" fmla="*/ 1 w 1236"/>
                <a:gd name="T83" fmla="*/ 1 h 1460"/>
                <a:gd name="T84" fmla="*/ 1 w 1236"/>
                <a:gd name="T85" fmla="*/ 1 h 1460"/>
                <a:gd name="T86" fmla="*/ 1 w 1236"/>
                <a:gd name="T87" fmla="*/ 1 h 1460"/>
                <a:gd name="T88" fmla="*/ 1 w 1236"/>
                <a:gd name="T89" fmla="*/ 1 h 1460"/>
                <a:gd name="T90" fmla="*/ 1 w 1236"/>
                <a:gd name="T91" fmla="*/ 1 h 1460"/>
                <a:gd name="T92" fmla="*/ 1 w 1236"/>
                <a:gd name="T93" fmla="*/ 1 h 1460"/>
                <a:gd name="T94" fmla="*/ 1 w 1236"/>
                <a:gd name="T95" fmla="*/ 1 h 146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236"/>
                <a:gd name="T145" fmla="*/ 0 h 1460"/>
                <a:gd name="T146" fmla="*/ 1236 w 1236"/>
                <a:gd name="T147" fmla="*/ 1460 h 146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236" h="1460">
                  <a:moveTo>
                    <a:pt x="9" y="569"/>
                  </a:moveTo>
                  <a:cubicBezTo>
                    <a:pt x="13" y="553"/>
                    <a:pt x="17" y="537"/>
                    <a:pt x="21" y="521"/>
                  </a:cubicBezTo>
                  <a:cubicBezTo>
                    <a:pt x="24" y="509"/>
                    <a:pt x="33" y="485"/>
                    <a:pt x="33" y="485"/>
                  </a:cubicBezTo>
                  <a:cubicBezTo>
                    <a:pt x="0" y="474"/>
                    <a:pt x="18" y="466"/>
                    <a:pt x="33" y="443"/>
                  </a:cubicBezTo>
                  <a:cubicBezTo>
                    <a:pt x="41" y="360"/>
                    <a:pt x="33" y="397"/>
                    <a:pt x="81" y="365"/>
                  </a:cubicBezTo>
                  <a:cubicBezTo>
                    <a:pt x="95" y="367"/>
                    <a:pt x="91" y="340"/>
                    <a:pt x="105" y="343"/>
                  </a:cubicBezTo>
                  <a:cubicBezTo>
                    <a:pt x="111" y="344"/>
                    <a:pt x="110" y="293"/>
                    <a:pt x="131" y="326"/>
                  </a:cubicBezTo>
                  <a:cubicBezTo>
                    <a:pt x="135" y="322"/>
                    <a:pt x="137" y="365"/>
                    <a:pt x="135" y="359"/>
                  </a:cubicBezTo>
                  <a:cubicBezTo>
                    <a:pt x="137" y="343"/>
                    <a:pt x="135" y="326"/>
                    <a:pt x="141" y="311"/>
                  </a:cubicBezTo>
                  <a:cubicBezTo>
                    <a:pt x="143" y="302"/>
                    <a:pt x="145" y="315"/>
                    <a:pt x="153" y="314"/>
                  </a:cubicBezTo>
                  <a:cubicBezTo>
                    <a:pt x="161" y="313"/>
                    <a:pt x="176" y="310"/>
                    <a:pt x="189" y="305"/>
                  </a:cubicBezTo>
                  <a:cubicBezTo>
                    <a:pt x="202" y="300"/>
                    <a:pt x="215" y="288"/>
                    <a:pt x="231" y="281"/>
                  </a:cubicBezTo>
                  <a:cubicBezTo>
                    <a:pt x="253" y="264"/>
                    <a:pt x="270" y="285"/>
                    <a:pt x="285" y="263"/>
                  </a:cubicBezTo>
                  <a:cubicBezTo>
                    <a:pt x="298" y="210"/>
                    <a:pt x="278" y="235"/>
                    <a:pt x="357" y="209"/>
                  </a:cubicBezTo>
                  <a:cubicBezTo>
                    <a:pt x="363" y="207"/>
                    <a:pt x="358" y="194"/>
                    <a:pt x="363" y="191"/>
                  </a:cubicBezTo>
                  <a:cubicBezTo>
                    <a:pt x="374" y="185"/>
                    <a:pt x="387" y="187"/>
                    <a:pt x="399" y="185"/>
                  </a:cubicBezTo>
                  <a:cubicBezTo>
                    <a:pt x="407" y="173"/>
                    <a:pt x="415" y="161"/>
                    <a:pt x="423" y="149"/>
                  </a:cubicBezTo>
                  <a:cubicBezTo>
                    <a:pt x="445" y="117"/>
                    <a:pt x="419" y="100"/>
                    <a:pt x="471" y="83"/>
                  </a:cubicBezTo>
                  <a:cubicBezTo>
                    <a:pt x="487" y="67"/>
                    <a:pt x="496" y="29"/>
                    <a:pt x="513" y="23"/>
                  </a:cubicBezTo>
                  <a:cubicBezTo>
                    <a:pt x="530" y="17"/>
                    <a:pt x="549" y="19"/>
                    <a:pt x="567" y="17"/>
                  </a:cubicBezTo>
                  <a:cubicBezTo>
                    <a:pt x="601" y="0"/>
                    <a:pt x="608" y="9"/>
                    <a:pt x="639" y="23"/>
                  </a:cubicBezTo>
                  <a:cubicBezTo>
                    <a:pt x="651" y="28"/>
                    <a:pt x="675" y="35"/>
                    <a:pt x="675" y="35"/>
                  </a:cubicBezTo>
                  <a:cubicBezTo>
                    <a:pt x="687" y="47"/>
                    <a:pt x="705" y="53"/>
                    <a:pt x="717" y="65"/>
                  </a:cubicBezTo>
                  <a:cubicBezTo>
                    <a:pt x="725" y="71"/>
                    <a:pt x="696" y="74"/>
                    <a:pt x="696" y="82"/>
                  </a:cubicBezTo>
                  <a:cubicBezTo>
                    <a:pt x="696" y="90"/>
                    <a:pt x="707" y="103"/>
                    <a:pt x="717" y="113"/>
                  </a:cubicBezTo>
                  <a:cubicBezTo>
                    <a:pt x="719" y="121"/>
                    <a:pt x="748" y="137"/>
                    <a:pt x="753" y="143"/>
                  </a:cubicBezTo>
                  <a:cubicBezTo>
                    <a:pt x="757" y="148"/>
                    <a:pt x="765" y="147"/>
                    <a:pt x="771" y="149"/>
                  </a:cubicBezTo>
                  <a:cubicBezTo>
                    <a:pt x="773" y="161"/>
                    <a:pt x="770" y="175"/>
                    <a:pt x="777" y="185"/>
                  </a:cubicBezTo>
                  <a:cubicBezTo>
                    <a:pt x="781" y="190"/>
                    <a:pt x="778" y="171"/>
                    <a:pt x="783" y="167"/>
                  </a:cubicBezTo>
                  <a:cubicBezTo>
                    <a:pt x="789" y="162"/>
                    <a:pt x="793" y="187"/>
                    <a:pt x="801" y="185"/>
                  </a:cubicBezTo>
                  <a:cubicBezTo>
                    <a:pt x="802" y="192"/>
                    <a:pt x="811" y="207"/>
                    <a:pt x="813" y="218"/>
                  </a:cubicBezTo>
                  <a:cubicBezTo>
                    <a:pt x="815" y="229"/>
                    <a:pt x="808" y="248"/>
                    <a:pt x="813" y="251"/>
                  </a:cubicBezTo>
                  <a:lnTo>
                    <a:pt x="842" y="238"/>
                  </a:lnTo>
                  <a:lnTo>
                    <a:pt x="887" y="245"/>
                  </a:lnTo>
                  <a:cubicBezTo>
                    <a:pt x="900" y="242"/>
                    <a:pt x="910" y="226"/>
                    <a:pt x="921" y="221"/>
                  </a:cubicBezTo>
                  <a:cubicBezTo>
                    <a:pt x="932" y="216"/>
                    <a:pt x="940" y="225"/>
                    <a:pt x="951" y="215"/>
                  </a:cubicBezTo>
                  <a:cubicBezTo>
                    <a:pt x="971" y="208"/>
                    <a:pt x="966" y="165"/>
                    <a:pt x="986" y="158"/>
                  </a:cubicBezTo>
                  <a:cubicBezTo>
                    <a:pt x="997" y="146"/>
                    <a:pt x="995" y="176"/>
                    <a:pt x="1005" y="178"/>
                  </a:cubicBezTo>
                  <a:cubicBezTo>
                    <a:pt x="1012" y="179"/>
                    <a:pt x="1019" y="167"/>
                    <a:pt x="1026" y="166"/>
                  </a:cubicBezTo>
                  <a:cubicBezTo>
                    <a:pt x="1033" y="165"/>
                    <a:pt x="1045" y="177"/>
                    <a:pt x="1049" y="172"/>
                  </a:cubicBezTo>
                  <a:cubicBezTo>
                    <a:pt x="1053" y="167"/>
                    <a:pt x="1045" y="145"/>
                    <a:pt x="1050" y="137"/>
                  </a:cubicBezTo>
                  <a:cubicBezTo>
                    <a:pt x="1055" y="129"/>
                    <a:pt x="1071" y="131"/>
                    <a:pt x="1076" y="125"/>
                  </a:cubicBezTo>
                  <a:cubicBezTo>
                    <a:pt x="1081" y="119"/>
                    <a:pt x="1078" y="104"/>
                    <a:pt x="1082" y="101"/>
                  </a:cubicBezTo>
                  <a:cubicBezTo>
                    <a:pt x="1086" y="98"/>
                    <a:pt x="1098" y="108"/>
                    <a:pt x="1101" y="107"/>
                  </a:cubicBezTo>
                  <a:cubicBezTo>
                    <a:pt x="1104" y="106"/>
                    <a:pt x="1096" y="97"/>
                    <a:pt x="1100" y="94"/>
                  </a:cubicBezTo>
                  <a:cubicBezTo>
                    <a:pt x="1104" y="91"/>
                    <a:pt x="1116" y="84"/>
                    <a:pt x="1125" y="86"/>
                  </a:cubicBezTo>
                  <a:cubicBezTo>
                    <a:pt x="1134" y="88"/>
                    <a:pt x="1146" y="101"/>
                    <a:pt x="1155" y="107"/>
                  </a:cubicBezTo>
                  <a:cubicBezTo>
                    <a:pt x="1168" y="108"/>
                    <a:pt x="1167" y="119"/>
                    <a:pt x="1179" y="122"/>
                  </a:cubicBezTo>
                  <a:cubicBezTo>
                    <a:pt x="1191" y="125"/>
                    <a:pt x="1236" y="110"/>
                    <a:pt x="1227" y="125"/>
                  </a:cubicBezTo>
                  <a:cubicBezTo>
                    <a:pt x="1231" y="134"/>
                    <a:pt x="1136" y="204"/>
                    <a:pt x="1125" y="215"/>
                  </a:cubicBezTo>
                  <a:cubicBezTo>
                    <a:pt x="1099" y="241"/>
                    <a:pt x="1071" y="267"/>
                    <a:pt x="1041" y="287"/>
                  </a:cubicBezTo>
                  <a:cubicBezTo>
                    <a:pt x="1028" y="296"/>
                    <a:pt x="975" y="334"/>
                    <a:pt x="950" y="347"/>
                  </a:cubicBezTo>
                  <a:cubicBezTo>
                    <a:pt x="937" y="361"/>
                    <a:pt x="977" y="357"/>
                    <a:pt x="980" y="364"/>
                  </a:cubicBezTo>
                  <a:cubicBezTo>
                    <a:pt x="983" y="371"/>
                    <a:pt x="978" y="379"/>
                    <a:pt x="969" y="389"/>
                  </a:cubicBezTo>
                  <a:cubicBezTo>
                    <a:pt x="966" y="398"/>
                    <a:pt x="943" y="423"/>
                    <a:pt x="927" y="425"/>
                  </a:cubicBezTo>
                  <a:cubicBezTo>
                    <a:pt x="911" y="430"/>
                    <a:pt x="889" y="418"/>
                    <a:pt x="873" y="422"/>
                  </a:cubicBezTo>
                  <a:cubicBezTo>
                    <a:pt x="851" y="430"/>
                    <a:pt x="850" y="435"/>
                    <a:pt x="833" y="451"/>
                  </a:cubicBezTo>
                  <a:cubicBezTo>
                    <a:pt x="822" y="463"/>
                    <a:pt x="822" y="498"/>
                    <a:pt x="813" y="503"/>
                  </a:cubicBezTo>
                  <a:cubicBezTo>
                    <a:pt x="804" y="508"/>
                    <a:pt x="790" y="480"/>
                    <a:pt x="777" y="479"/>
                  </a:cubicBezTo>
                  <a:cubicBezTo>
                    <a:pt x="762" y="494"/>
                    <a:pt x="749" y="482"/>
                    <a:pt x="735" y="497"/>
                  </a:cubicBezTo>
                  <a:cubicBezTo>
                    <a:pt x="721" y="512"/>
                    <a:pt x="697" y="545"/>
                    <a:pt x="693" y="569"/>
                  </a:cubicBezTo>
                  <a:cubicBezTo>
                    <a:pt x="687" y="593"/>
                    <a:pt x="710" y="624"/>
                    <a:pt x="711" y="641"/>
                  </a:cubicBezTo>
                  <a:cubicBezTo>
                    <a:pt x="714" y="658"/>
                    <a:pt x="710" y="653"/>
                    <a:pt x="711" y="673"/>
                  </a:cubicBezTo>
                  <a:cubicBezTo>
                    <a:pt x="703" y="699"/>
                    <a:pt x="731" y="737"/>
                    <a:pt x="717" y="761"/>
                  </a:cubicBezTo>
                  <a:cubicBezTo>
                    <a:pt x="719" y="781"/>
                    <a:pt x="729" y="778"/>
                    <a:pt x="728" y="791"/>
                  </a:cubicBezTo>
                  <a:cubicBezTo>
                    <a:pt x="727" y="804"/>
                    <a:pt x="716" y="824"/>
                    <a:pt x="713" y="841"/>
                  </a:cubicBezTo>
                  <a:cubicBezTo>
                    <a:pt x="708" y="855"/>
                    <a:pt x="714" y="877"/>
                    <a:pt x="710" y="892"/>
                  </a:cubicBezTo>
                  <a:cubicBezTo>
                    <a:pt x="706" y="907"/>
                    <a:pt x="696" y="914"/>
                    <a:pt x="687" y="929"/>
                  </a:cubicBezTo>
                  <a:cubicBezTo>
                    <a:pt x="694" y="958"/>
                    <a:pt x="631" y="969"/>
                    <a:pt x="656" y="985"/>
                  </a:cubicBezTo>
                  <a:cubicBezTo>
                    <a:pt x="647" y="1018"/>
                    <a:pt x="672" y="1141"/>
                    <a:pt x="665" y="1171"/>
                  </a:cubicBezTo>
                  <a:cubicBezTo>
                    <a:pt x="658" y="1201"/>
                    <a:pt x="630" y="1156"/>
                    <a:pt x="615" y="1163"/>
                  </a:cubicBezTo>
                  <a:cubicBezTo>
                    <a:pt x="596" y="1201"/>
                    <a:pt x="598" y="1174"/>
                    <a:pt x="573" y="1211"/>
                  </a:cubicBezTo>
                  <a:cubicBezTo>
                    <a:pt x="563" y="1226"/>
                    <a:pt x="557" y="1243"/>
                    <a:pt x="549" y="1259"/>
                  </a:cubicBezTo>
                  <a:cubicBezTo>
                    <a:pt x="549" y="1271"/>
                    <a:pt x="553" y="1286"/>
                    <a:pt x="561" y="1294"/>
                  </a:cubicBezTo>
                  <a:cubicBezTo>
                    <a:pt x="569" y="1302"/>
                    <a:pt x="607" y="1303"/>
                    <a:pt x="597" y="1307"/>
                  </a:cubicBezTo>
                  <a:cubicBezTo>
                    <a:pt x="587" y="1311"/>
                    <a:pt x="520" y="1315"/>
                    <a:pt x="501" y="1319"/>
                  </a:cubicBezTo>
                  <a:cubicBezTo>
                    <a:pt x="483" y="1325"/>
                    <a:pt x="489" y="1325"/>
                    <a:pt x="483" y="1331"/>
                  </a:cubicBezTo>
                  <a:cubicBezTo>
                    <a:pt x="477" y="1337"/>
                    <a:pt x="471" y="1341"/>
                    <a:pt x="465" y="1355"/>
                  </a:cubicBezTo>
                  <a:cubicBezTo>
                    <a:pt x="454" y="1374"/>
                    <a:pt x="458" y="1399"/>
                    <a:pt x="447" y="1415"/>
                  </a:cubicBezTo>
                  <a:cubicBezTo>
                    <a:pt x="436" y="1431"/>
                    <a:pt x="410" y="1444"/>
                    <a:pt x="399" y="1451"/>
                  </a:cubicBezTo>
                  <a:cubicBezTo>
                    <a:pt x="393" y="1449"/>
                    <a:pt x="389" y="1459"/>
                    <a:pt x="383" y="1456"/>
                  </a:cubicBezTo>
                  <a:cubicBezTo>
                    <a:pt x="377" y="1453"/>
                    <a:pt x="370" y="1460"/>
                    <a:pt x="363" y="1457"/>
                  </a:cubicBezTo>
                  <a:cubicBezTo>
                    <a:pt x="346" y="1451"/>
                    <a:pt x="330" y="1431"/>
                    <a:pt x="312" y="1427"/>
                  </a:cubicBezTo>
                  <a:cubicBezTo>
                    <a:pt x="291" y="1413"/>
                    <a:pt x="287" y="1412"/>
                    <a:pt x="273" y="1391"/>
                  </a:cubicBezTo>
                  <a:cubicBezTo>
                    <a:pt x="265" y="1357"/>
                    <a:pt x="244" y="1330"/>
                    <a:pt x="225" y="1301"/>
                  </a:cubicBezTo>
                  <a:cubicBezTo>
                    <a:pt x="211" y="1246"/>
                    <a:pt x="228" y="1267"/>
                    <a:pt x="207" y="1235"/>
                  </a:cubicBezTo>
                  <a:cubicBezTo>
                    <a:pt x="202" y="1216"/>
                    <a:pt x="216" y="1216"/>
                    <a:pt x="213" y="1193"/>
                  </a:cubicBezTo>
                  <a:cubicBezTo>
                    <a:pt x="208" y="1170"/>
                    <a:pt x="187" y="1131"/>
                    <a:pt x="176" y="1099"/>
                  </a:cubicBezTo>
                  <a:cubicBezTo>
                    <a:pt x="174" y="1057"/>
                    <a:pt x="157" y="1027"/>
                    <a:pt x="147" y="1001"/>
                  </a:cubicBezTo>
                  <a:cubicBezTo>
                    <a:pt x="136" y="975"/>
                    <a:pt x="121" y="960"/>
                    <a:pt x="111" y="943"/>
                  </a:cubicBezTo>
                  <a:cubicBezTo>
                    <a:pt x="96" y="921"/>
                    <a:pt x="94" y="923"/>
                    <a:pt x="86" y="898"/>
                  </a:cubicBezTo>
                  <a:cubicBezTo>
                    <a:pt x="79" y="873"/>
                    <a:pt x="66" y="829"/>
                    <a:pt x="60" y="797"/>
                  </a:cubicBezTo>
                  <a:cubicBezTo>
                    <a:pt x="54" y="765"/>
                    <a:pt x="53" y="736"/>
                    <a:pt x="51" y="707"/>
                  </a:cubicBezTo>
                  <a:cubicBezTo>
                    <a:pt x="49" y="678"/>
                    <a:pt x="50" y="643"/>
                    <a:pt x="45" y="623"/>
                  </a:cubicBezTo>
                  <a:cubicBezTo>
                    <a:pt x="34" y="591"/>
                    <a:pt x="46" y="617"/>
                    <a:pt x="21" y="587"/>
                  </a:cubicBezTo>
                  <a:cubicBezTo>
                    <a:pt x="16" y="581"/>
                    <a:pt x="9" y="569"/>
                    <a:pt x="9" y="569"/>
                  </a:cubicBezTo>
                  <a:close/>
                </a:path>
              </a:pathLst>
            </a:custGeom>
            <a:gradFill rotWithShape="0">
              <a:gsLst>
                <a:gs pos="0">
                  <a:srgbClr val="FF99CC"/>
                </a:gs>
                <a:gs pos="100000">
                  <a:srgbClr val="FFFFFF"/>
                </a:gs>
              </a:gsLst>
              <a:lin ang="5400000" scaled="1"/>
            </a:gradFill>
            <a:ln w="63500">
              <a:solidFill>
                <a:srgbClr val="000000"/>
              </a:solidFill>
              <a:round/>
              <a:headEnd/>
              <a:tailEnd/>
            </a:ln>
          </p:spPr>
          <p:txBody>
            <a:bodyPr/>
            <a:lstStyle/>
            <a:p>
              <a:endParaRPr lang="en-US"/>
            </a:p>
          </p:txBody>
        </p:sp>
        <p:sp>
          <p:nvSpPr>
            <p:cNvPr id="15396" name="Freeform 18"/>
            <p:cNvSpPr>
              <a:spLocks/>
            </p:cNvSpPr>
            <p:nvPr/>
          </p:nvSpPr>
          <p:spPr bwMode="auto">
            <a:xfrm>
              <a:off x="480" y="2868"/>
              <a:ext cx="927" cy="749"/>
            </a:xfrm>
            <a:custGeom>
              <a:avLst/>
              <a:gdLst>
                <a:gd name="T0" fmla="*/ 1 w 1755"/>
                <a:gd name="T1" fmla="*/ 1 h 1470"/>
                <a:gd name="T2" fmla="*/ 1 w 1755"/>
                <a:gd name="T3" fmla="*/ 1 h 1470"/>
                <a:gd name="T4" fmla="*/ 1 w 1755"/>
                <a:gd name="T5" fmla="*/ 1 h 1470"/>
                <a:gd name="T6" fmla="*/ 1 w 1755"/>
                <a:gd name="T7" fmla="*/ 1 h 1470"/>
                <a:gd name="T8" fmla="*/ 1 w 1755"/>
                <a:gd name="T9" fmla="*/ 1 h 1470"/>
                <a:gd name="T10" fmla="*/ 1 w 1755"/>
                <a:gd name="T11" fmla="*/ 1 h 1470"/>
                <a:gd name="T12" fmla="*/ 1 w 1755"/>
                <a:gd name="T13" fmla="*/ 1 h 1470"/>
                <a:gd name="T14" fmla="*/ 1 w 1755"/>
                <a:gd name="T15" fmla="*/ 1 h 1470"/>
                <a:gd name="T16" fmla="*/ 1 w 1755"/>
                <a:gd name="T17" fmla="*/ 1 h 1470"/>
                <a:gd name="T18" fmla="*/ 1 w 1755"/>
                <a:gd name="T19" fmla="*/ 1 h 1470"/>
                <a:gd name="T20" fmla="*/ 1 w 1755"/>
                <a:gd name="T21" fmla="*/ 1 h 1470"/>
                <a:gd name="T22" fmla="*/ 1 w 1755"/>
                <a:gd name="T23" fmla="*/ 1 h 1470"/>
                <a:gd name="T24" fmla="*/ 1 w 1755"/>
                <a:gd name="T25" fmla="*/ 1 h 1470"/>
                <a:gd name="T26" fmla="*/ 1 w 1755"/>
                <a:gd name="T27" fmla="*/ 1 h 1470"/>
                <a:gd name="T28" fmla="*/ 1 w 1755"/>
                <a:gd name="T29" fmla="*/ 1 h 1470"/>
                <a:gd name="T30" fmla="*/ 1 w 1755"/>
                <a:gd name="T31" fmla="*/ 1 h 1470"/>
                <a:gd name="T32" fmla="*/ 1 w 1755"/>
                <a:gd name="T33" fmla="*/ 1 h 1470"/>
                <a:gd name="T34" fmla="*/ 1 w 1755"/>
                <a:gd name="T35" fmla="*/ 1 h 1470"/>
                <a:gd name="T36" fmla="*/ 1 w 1755"/>
                <a:gd name="T37" fmla="*/ 1 h 1470"/>
                <a:gd name="T38" fmla="*/ 1 w 1755"/>
                <a:gd name="T39" fmla="*/ 1 h 1470"/>
                <a:gd name="T40" fmla="*/ 1 w 1755"/>
                <a:gd name="T41" fmla="*/ 1 h 1470"/>
                <a:gd name="T42" fmla="*/ 1 w 1755"/>
                <a:gd name="T43" fmla="*/ 1 h 1470"/>
                <a:gd name="T44" fmla="*/ 1 w 1755"/>
                <a:gd name="T45" fmla="*/ 1 h 1470"/>
                <a:gd name="T46" fmla="*/ 1 w 1755"/>
                <a:gd name="T47" fmla="*/ 1 h 1470"/>
                <a:gd name="T48" fmla="*/ 1 w 1755"/>
                <a:gd name="T49" fmla="*/ 1 h 1470"/>
                <a:gd name="T50" fmla="*/ 1 w 1755"/>
                <a:gd name="T51" fmla="*/ 1 h 1470"/>
                <a:gd name="T52" fmla="*/ 1 w 1755"/>
                <a:gd name="T53" fmla="*/ 1 h 1470"/>
                <a:gd name="T54" fmla="*/ 1 w 1755"/>
                <a:gd name="T55" fmla="*/ 1 h 1470"/>
                <a:gd name="T56" fmla="*/ 1 w 1755"/>
                <a:gd name="T57" fmla="*/ 1 h 1470"/>
                <a:gd name="T58" fmla="*/ 1 w 1755"/>
                <a:gd name="T59" fmla="*/ 1 h 1470"/>
                <a:gd name="T60" fmla="*/ 1 w 1755"/>
                <a:gd name="T61" fmla="*/ 1 h 1470"/>
                <a:gd name="T62" fmla="*/ 1 w 1755"/>
                <a:gd name="T63" fmla="*/ 1 h 1470"/>
                <a:gd name="T64" fmla="*/ 1 w 1755"/>
                <a:gd name="T65" fmla="*/ 1 h 1470"/>
                <a:gd name="T66" fmla="*/ 1 w 1755"/>
                <a:gd name="T67" fmla="*/ 1 h 1470"/>
                <a:gd name="T68" fmla="*/ 1 w 1755"/>
                <a:gd name="T69" fmla="*/ 1 h 1470"/>
                <a:gd name="T70" fmla="*/ 1 w 1755"/>
                <a:gd name="T71" fmla="*/ 1 h 1470"/>
                <a:gd name="T72" fmla="*/ 1 w 1755"/>
                <a:gd name="T73" fmla="*/ 1 h 1470"/>
                <a:gd name="T74" fmla="*/ 1 w 1755"/>
                <a:gd name="T75" fmla="*/ 1 h 1470"/>
                <a:gd name="T76" fmla="*/ 1 w 1755"/>
                <a:gd name="T77" fmla="*/ 1 h 1470"/>
                <a:gd name="T78" fmla="*/ 1 w 1755"/>
                <a:gd name="T79" fmla="*/ 1 h 1470"/>
                <a:gd name="T80" fmla="*/ 1 w 1755"/>
                <a:gd name="T81" fmla="*/ 1 h 1470"/>
                <a:gd name="T82" fmla="*/ 1 w 1755"/>
                <a:gd name="T83" fmla="*/ 1 h 1470"/>
                <a:gd name="T84" fmla="*/ 1 w 1755"/>
                <a:gd name="T85" fmla="*/ 1 h 1470"/>
                <a:gd name="T86" fmla="*/ 1 w 1755"/>
                <a:gd name="T87" fmla="*/ 1 h 1470"/>
                <a:gd name="T88" fmla="*/ 1 w 1755"/>
                <a:gd name="T89" fmla="*/ 1 h 147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755"/>
                <a:gd name="T136" fmla="*/ 0 h 1470"/>
                <a:gd name="T137" fmla="*/ 1755 w 1755"/>
                <a:gd name="T138" fmla="*/ 1470 h 147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755" h="1470">
                  <a:moveTo>
                    <a:pt x="39" y="300"/>
                  </a:moveTo>
                  <a:cubicBezTo>
                    <a:pt x="26" y="320"/>
                    <a:pt x="0" y="340"/>
                    <a:pt x="21" y="366"/>
                  </a:cubicBezTo>
                  <a:cubicBezTo>
                    <a:pt x="30" y="377"/>
                    <a:pt x="57" y="390"/>
                    <a:pt x="57" y="390"/>
                  </a:cubicBezTo>
                  <a:cubicBezTo>
                    <a:pt x="70" y="429"/>
                    <a:pt x="100" y="432"/>
                    <a:pt x="135" y="438"/>
                  </a:cubicBezTo>
                  <a:cubicBezTo>
                    <a:pt x="169" y="460"/>
                    <a:pt x="193" y="434"/>
                    <a:pt x="231" y="426"/>
                  </a:cubicBezTo>
                  <a:cubicBezTo>
                    <a:pt x="204" y="467"/>
                    <a:pt x="191" y="474"/>
                    <a:pt x="141" y="480"/>
                  </a:cubicBezTo>
                  <a:cubicBezTo>
                    <a:pt x="129" y="484"/>
                    <a:pt x="117" y="488"/>
                    <a:pt x="105" y="492"/>
                  </a:cubicBezTo>
                  <a:cubicBezTo>
                    <a:pt x="99" y="494"/>
                    <a:pt x="87" y="498"/>
                    <a:pt x="87" y="498"/>
                  </a:cubicBezTo>
                  <a:cubicBezTo>
                    <a:pt x="100" y="460"/>
                    <a:pt x="78" y="469"/>
                    <a:pt x="63" y="492"/>
                  </a:cubicBezTo>
                  <a:cubicBezTo>
                    <a:pt x="71" y="526"/>
                    <a:pt x="82" y="563"/>
                    <a:pt x="111" y="582"/>
                  </a:cubicBezTo>
                  <a:cubicBezTo>
                    <a:pt x="119" y="606"/>
                    <a:pt x="132" y="616"/>
                    <a:pt x="153" y="630"/>
                  </a:cubicBezTo>
                  <a:cubicBezTo>
                    <a:pt x="164" y="646"/>
                    <a:pt x="195" y="682"/>
                    <a:pt x="213" y="690"/>
                  </a:cubicBezTo>
                  <a:cubicBezTo>
                    <a:pt x="225" y="695"/>
                    <a:pt x="249" y="702"/>
                    <a:pt x="249" y="702"/>
                  </a:cubicBezTo>
                  <a:cubicBezTo>
                    <a:pt x="285" y="690"/>
                    <a:pt x="304" y="678"/>
                    <a:pt x="345" y="672"/>
                  </a:cubicBezTo>
                  <a:cubicBezTo>
                    <a:pt x="364" y="659"/>
                    <a:pt x="383" y="658"/>
                    <a:pt x="393" y="636"/>
                  </a:cubicBezTo>
                  <a:cubicBezTo>
                    <a:pt x="398" y="624"/>
                    <a:pt x="405" y="600"/>
                    <a:pt x="405" y="600"/>
                  </a:cubicBezTo>
                  <a:cubicBezTo>
                    <a:pt x="407" y="578"/>
                    <a:pt x="403" y="555"/>
                    <a:pt x="411" y="534"/>
                  </a:cubicBezTo>
                  <a:cubicBezTo>
                    <a:pt x="413" y="528"/>
                    <a:pt x="426" y="534"/>
                    <a:pt x="429" y="540"/>
                  </a:cubicBezTo>
                  <a:cubicBezTo>
                    <a:pt x="436" y="554"/>
                    <a:pt x="411" y="566"/>
                    <a:pt x="405" y="570"/>
                  </a:cubicBezTo>
                  <a:cubicBezTo>
                    <a:pt x="455" y="587"/>
                    <a:pt x="385" y="583"/>
                    <a:pt x="435" y="600"/>
                  </a:cubicBezTo>
                  <a:cubicBezTo>
                    <a:pt x="450" y="644"/>
                    <a:pt x="448" y="692"/>
                    <a:pt x="459" y="738"/>
                  </a:cubicBezTo>
                  <a:cubicBezTo>
                    <a:pt x="452" y="766"/>
                    <a:pt x="442" y="794"/>
                    <a:pt x="435" y="822"/>
                  </a:cubicBezTo>
                  <a:cubicBezTo>
                    <a:pt x="440" y="937"/>
                    <a:pt x="440" y="1054"/>
                    <a:pt x="477" y="1164"/>
                  </a:cubicBezTo>
                  <a:cubicBezTo>
                    <a:pt x="483" y="1254"/>
                    <a:pt x="496" y="1390"/>
                    <a:pt x="549" y="1470"/>
                  </a:cubicBezTo>
                  <a:cubicBezTo>
                    <a:pt x="594" y="1455"/>
                    <a:pt x="572" y="1418"/>
                    <a:pt x="567" y="1380"/>
                  </a:cubicBezTo>
                  <a:cubicBezTo>
                    <a:pt x="572" y="1349"/>
                    <a:pt x="582" y="1336"/>
                    <a:pt x="591" y="1308"/>
                  </a:cubicBezTo>
                  <a:cubicBezTo>
                    <a:pt x="593" y="1292"/>
                    <a:pt x="591" y="1275"/>
                    <a:pt x="597" y="1260"/>
                  </a:cubicBezTo>
                  <a:cubicBezTo>
                    <a:pt x="601" y="1249"/>
                    <a:pt x="641" y="1236"/>
                    <a:pt x="651" y="1230"/>
                  </a:cubicBezTo>
                  <a:cubicBezTo>
                    <a:pt x="673" y="1196"/>
                    <a:pt x="650" y="1222"/>
                    <a:pt x="699" y="1206"/>
                  </a:cubicBezTo>
                  <a:cubicBezTo>
                    <a:pt x="699" y="1206"/>
                    <a:pt x="732" y="1189"/>
                    <a:pt x="735" y="1188"/>
                  </a:cubicBezTo>
                  <a:cubicBezTo>
                    <a:pt x="761" y="1150"/>
                    <a:pt x="774" y="1157"/>
                    <a:pt x="825" y="1152"/>
                  </a:cubicBezTo>
                  <a:cubicBezTo>
                    <a:pt x="845" y="1139"/>
                    <a:pt x="853" y="1123"/>
                    <a:pt x="873" y="1110"/>
                  </a:cubicBezTo>
                  <a:cubicBezTo>
                    <a:pt x="889" y="1062"/>
                    <a:pt x="865" y="1118"/>
                    <a:pt x="897" y="1086"/>
                  </a:cubicBezTo>
                  <a:cubicBezTo>
                    <a:pt x="926" y="1057"/>
                    <a:pt x="908" y="1052"/>
                    <a:pt x="939" y="1038"/>
                  </a:cubicBezTo>
                  <a:cubicBezTo>
                    <a:pt x="951" y="1033"/>
                    <a:pt x="975" y="1026"/>
                    <a:pt x="975" y="1026"/>
                  </a:cubicBezTo>
                  <a:cubicBezTo>
                    <a:pt x="1003" y="985"/>
                    <a:pt x="985" y="995"/>
                    <a:pt x="1017" y="984"/>
                  </a:cubicBezTo>
                  <a:cubicBezTo>
                    <a:pt x="1006" y="952"/>
                    <a:pt x="1014" y="923"/>
                    <a:pt x="1047" y="912"/>
                  </a:cubicBezTo>
                  <a:cubicBezTo>
                    <a:pt x="1061" y="869"/>
                    <a:pt x="1048" y="883"/>
                    <a:pt x="1077" y="864"/>
                  </a:cubicBezTo>
                  <a:cubicBezTo>
                    <a:pt x="1121" y="873"/>
                    <a:pt x="1157" y="893"/>
                    <a:pt x="1203" y="900"/>
                  </a:cubicBezTo>
                  <a:cubicBezTo>
                    <a:pt x="1260" y="919"/>
                    <a:pt x="1249" y="924"/>
                    <a:pt x="1269" y="984"/>
                  </a:cubicBezTo>
                  <a:cubicBezTo>
                    <a:pt x="1271" y="990"/>
                    <a:pt x="1281" y="987"/>
                    <a:pt x="1287" y="990"/>
                  </a:cubicBezTo>
                  <a:cubicBezTo>
                    <a:pt x="1293" y="993"/>
                    <a:pt x="1299" y="998"/>
                    <a:pt x="1305" y="1002"/>
                  </a:cubicBezTo>
                  <a:cubicBezTo>
                    <a:pt x="1313" y="1026"/>
                    <a:pt x="1320" y="1036"/>
                    <a:pt x="1341" y="1050"/>
                  </a:cubicBezTo>
                  <a:cubicBezTo>
                    <a:pt x="1349" y="1074"/>
                    <a:pt x="1353" y="1084"/>
                    <a:pt x="1377" y="1092"/>
                  </a:cubicBezTo>
                  <a:cubicBezTo>
                    <a:pt x="1386" y="1118"/>
                    <a:pt x="1394" y="1118"/>
                    <a:pt x="1419" y="1110"/>
                  </a:cubicBezTo>
                  <a:cubicBezTo>
                    <a:pt x="1421" y="1104"/>
                    <a:pt x="1421" y="1097"/>
                    <a:pt x="1425" y="1092"/>
                  </a:cubicBezTo>
                  <a:cubicBezTo>
                    <a:pt x="1430" y="1086"/>
                    <a:pt x="1439" y="1086"/>
                    <a:pt x="1443" y="1080"/>
                  </a:cubicBezTo>
                  <a:cubicBezTo>
                    <a:pt x="1472" y="1033"/>
                    <a:pt x="1435" y="1051"/>
                    <a:pt x="1473" y="1038"/>
                  </a:cubicBezTo>
                  <a:cubicBezTo>
                    <a:pt x="1475" y="1032"/>
                    <a:pt x="1475" y="1025"/>
                    <a:pt x="1479" y="1020"/>
                  </a:cubicBezTo>
                  <a:cubicBezTo>
                    <a:pt x="1484" y="1014"/>
                    <a:pt x="1493" y="1014"/>
                    <a:pt x="1497" y="1008"/>
                  </a:cubicBezTo>
                  <a:cubicBezTo>
                    <a:pt x="1504" y="997"/>
                    <a:pt x="1505" y="984"/>
                    <a:pt x="1509" y="972"/>
                  </a:cubicBezTo>
                  <a:cubicBezTo>
                    <a:pt x="1511" y="966"/>
                    <a:pt x="1515" y="954"/>
                    <a:pt x="1515" y="954"/>
                  </a:cubicBezTo>
                  <a:cubicBezTo>
                    <a:pt x="1507" y="920"/>
                    <a:pt x="1498" y="887"/>
                    <a:pt x="1479" y="858"/>
                  </a:cubicBezTo>
                  <a:cubicBezTo>
                    <a:pt x="1481" y="850"/>
                    <a:pt x="1477" y="836"/>
                    <a:pt x="1485" y="834"/>
                  </a:cubicBezTo>
                  <a:cubicBezTo>
                    <a:pt x="1497" y="831"/>
                    <a:pt x="1521" y="846"/>
                    <a:pt x="1521" y="846"/>
                  </a:cubicBezTo>
                  <a:cubicBezTo>
                    <a:pt x="1536" y="869"/>
                    <a:pt x="1543" y="873"/>
                    <a:pt x="1569" y="864"/>
                  </a:cubicBezTo>
                  <a:cubicBezTo>
                    <a:pt x="1540" y="845"/>
                    <a:pt x="1553" y="859"/>
                    <a:pt x="1539" y="816"/>
                  </a:cubicBezTo>
                  <a:cubicBezTo>
                    <a:pt x="1537" y="810"/>
                    <a:pt x="1533" y="798"/>
                    <a:pt x="1533" y="798"/>
                  </a:cubicBezTo>
                  <a:cubicBezTo>
                    <a:pt x="1537" y="753"/>
                    <a:pt x="1526" y="722"/>
                    <a:pt x="1569" y="708"/>
                  </a:cubicBezTo>
                  <a:cubicBezTo>
                    <a:pt x="1625" y="719"/>
                    <a:pt x="1607" y="705"/>
                    <a:pt x="1647" y="678"/>
                  </a:cubicBezTo>
                  <a:cubicBezTo>
                    <a:pt x="1654" y="656"/>
                    <a:pt x="1670" y="646"/>
                    <a:pt x="1677" y="624"/>
                  </a:cubicBezTo>
                  <a:cubicBezTo>
                    <a:pt x="1679" y="608"/>
                    <a:pt x="1677" y="591"/>
                    <a:pt x="1683" y="576"/>
                  </a:cubicBezTo>
                  <a:cubicBezTo>
                    <a:pt x="1687" y="565"/>
                    <a:pt x="1727" y="552"/>
                    <a:pt x="1737" y="546"/>
                  </a:cubicBezTo>
                  <a:cubicBezTo>
                    <a:pt x="1743" y="537"/>
                    <a:pt x="1755" y="522"/>
                    <a:pt x="1755" y="510"/>
                  </a:cubicBezTo>
                  <a:cubicBezTo>
                    <a:pt x="1755" y="491"/>
                    <a:pt x="1742" y="487"/>
                    <a:pt x="1731" y="474"/>
                  </a:cubicBezTo>
                  <a:cubicBezTo>
                    <a:pt x="1705" y="443"/>
                    <a:pt x="1684" y="366"/>
                    <a:pt x="1647" y="354"/>
                  </a:cubicBezTo>
                  <a:cubicBezTo>
                    <a:pt x="1615" y="365"/>
                    <a:pt x="1622" y="375"/>
                    <a:pt x="1587" y="366"/>
                  </a:cubicBezTo>
                  <a:cubicBezTo>
                    <a:pt x="1568" y="337"/>
                    <a:pt x="1581" y="308"/>
                    <a:pt x="1551" y="288"/>
                  </a:cubicBezTo>
                  <a:cubicBezTo>
                    <a:pt x="1523" y="246"/>
                    <a:pt x="1561" y="294"/>
                    <a:pt x="1509" y="264"/>
                  </a:cubicBezTo>
                  <a:cubicBezTo>
                    <a:pt x="1483" y="249"/>
                    <a:pt x="1508" y="245"/>
                    <a:pt x="1491" y="228"/>
                  </a:cubicBezTo>
                  <a:cubicBezTo>
                    <a:pt x="1478" y="215"/>
                    <a:pt x="1455" y="219"/>
                    <a:pt x="1437" y="216"/>
                  </a:cubicBezTo>
                  <a:cubicBezTo>
                    <a:pt x="1405" y="227"/>
                    <a:pt x="1427" y="235"/>
                    <a:pt x="1395" y="246"/>
                  </a:cubicBezTo>
                  <a:cubicBezTo>
                    <a:pt x="1359" y="234"/>
                    <a:pt x="1389" y="222"/>
                    <a:pt x="1353" y="210"/>
                  </a:cubicBezTo>
                  <a:cubicBezTo>
                    <a:pt x="1322" y="220"/>
                    <a:pt x="1326" y="207"/>
                    <a:pt x="1317" y="180"/>
                  </a:cubicBezTo>
                  <a:cubicBezTo>
                    <a:pt x="1303" y="182"/>
                    <a:pt x="1288" y="180"/>
                    <a:pt x="1275" y="186"/>
                  </a:cubicBezTo>
                  <a:cubicBezTo>
                    <a:pt x="1268" y="189"/>
                    <a:pt x="1269" y="199"/>
                    <a:pt x="1263" y="204"/>
                  </a:cubicBezTo>
                  <a:cubicBezTo>
                    <a:pt x="1258" y="208"/>
                    <a:pt x="1251" y="208"/>
                    <a:pt x="1245" y="210"/>
                  </a:cubicBezTo>
                  <a:cubicBezTo>
                    <a:pt x="1211" y="188"/>
                    <a:pt x="1237" y="175"/>
                    <a:pt x="1203" y="186"/>
                  </a:cubicBezTo>
                  <a:cubicBezTo>
                    <a:pt x="1178" y="223"/>
                    <a:pt x="1174" y="195"/>
                    <a:pt x="1167" y="168"/>
                  </a:cubicBezTo>
                  <a:cubicBezTo>
                    <a:pt x="1157" y="170"/>
                    <a:pt x="1146" y="169"/>
                    <a:pt x="1137" y="174"/>
                  </a:cubicBezTo>
                  <a:cubicBezTo>
                    <a:pt x="1108" y="191"/>
                    <a:pt x="1136" y="244"/>
                    <a:pt x="1143" y="264"/>
                  </a:cubicBezTo>
                  <a:cubicBezTo>
                    <a:pt x="1147" y="276"/>
                    <a:pt x="1151" y="288"/>
                    <a:pt x="1155" y="300"/>
                  </a:cubicBezTo>
                  <a:cubicBezTo>
                    <a:pt x="1157" y="306"/>
                    <a:pt x="1161" y="318"/>
                    <a:pt x="1161" y="318"/>
                  </a:cubicBezTo>
                  <a:cubicBezTo>
                    <a:pt x="1136" y="326"/>
                    <a:pt x="1128" y="320"/>
                    <a:pt x="1107" y="306"/>
                  </a:cubicBezTo>
                  <a:cubicBezTo>
                    <a:pt x="1103" y="294"/>
                    <a:pt x="1099" y="282"/>
                    <a:pt x="1095" y="270"/>
                  </a:cubicBezTo>
                  <a:cubicBezTo>
                    <a:pt x="1093" y="264"/>
                    <a:pt x="1089" y="252"/>
                    <a:pt x="1089" y="252"/>
                  </a:cubicBezTo>
                  <a:cubicBezTo>
                    <a:pt x="1095" y="226"/>
                    <a:pt x="1109" y="217"/>
                    <a:pt x="1101" y="192"/>
                  </a:cubicBezTo>
                  <a:cubicBezTo>
                    <a:pt x="1103" y="186"/>
                    <a:pt x="1103" y="178"/>
                    <a:pt x="1107" y="174"/>
                  </a:cubicBezTo>
                  <a:cubicBezTo>
                    <a:pt x="1117" y="164"/>
                    <a:pt x="1143" y="150"/>
                    <a:pt x="1143" y="150"/>
                  </a:cubicBezTo>
                  <a:cubicBezTo>
                    <a:pt x="1147" y="144"/>
                    <a:pt x="1150" y="137"/>
                    <a:pt x="1155" y="132"/>
                  </a:cubicBezTo>
                  <a:cubicBezTo>
                    <a:pt x="1160" y="127"/>
                    <a:pt x="1169" y="126"/>
                    <a:pt x="1173" y="120"/>
                  </a:cubicBezTo>
                  <a:cubicBezTo>
                    <a:pt x="1180" y="109"/>
                    <a:pt x="1185" y="84"/>
                    <a:pt x="1185" y="84"/>
                  </a:cubicBezTo>
                  <a:cubicBezTo>
                    <a:pt x="1179" y="66"/>
                    <a:pt x="1173" y="48"/>
                    <a:pt x="1167" y="30"/>
                  </a:cubicBezTo>
                  <a:cubicBezTo>
                    <a:pt x="1165" y="24"/>
                    <a:pt x="1155" y="27"/>
                    <a:pt x="1149" y="24"/>
                  </a:cubicBezTo>
                  <a:cubicBezTo>
                    <a:pt x="1136" y="17"/>
                    <a:pt x="1113" y="0"/>
                    <a:pt x="1113" y="0"/>
                  </a:cubicBezTo>
                  <a:cubicBezTo>
                    <a:pt x="1061" y="17"/>
                    <a:pt x="1016" y="53"/>
                    <a:pt x="963" y="66"/>
                  </a:cubicBezTo>
                  <a:cubicBezTo>
                    <a:pt x="943" y="79"/>
                    <a:pt x="938" y="94"/>
                    <a:pt x="915" y="102"/>
                  </a:cubicBezTo>
                  <a:cubicBezTo>
                    <a:pt x="908" y="122"/>
                    <a:pt x="898" y="136"/>
                    <a:pt x="891" y="156"/>
                  </a:cubicBezTo>
                  <a:cubicBezTo>
                    <a:pt x="911" y="163"/>
                    <a:pt x="925" y="173"/>
                    <a:pt x="945" y="180"/>
                  </a:cubicBezTo>
                  <a:cubicBezTo>
                    <a:pt x="957" y="176"/>
                    <a:pt x="969" y="172"/>
                    <a:pt x="981" y="168"/>
                  </a:cubicBezTo>
                  <a:cubicBezTo>
                    <a:pt x="995" y="163"/>
                    <a:pt x="1005" y="204"/>
                    <a:pt x="1005" y="204"/>
                  </a:cubicBezTo>
                  <a:cubicBezTo>
                    <a:pt x="981" y="220"/>
                    <a:pt x="962" y="215"/>
                    <a:pt x="945" y="240"/>
                  </a:cubicBezTo>
                  <a:cubicBezTo>
                    <a:pt x="960" y="263"/>
                    <a:pt x="978" y="271"/>
                    <a:pt x="945" y="282"/>
                  </a:cubicBezTo>
                  <a:cubicBezTo>
                    <a:pt x="939" y="278"/>
                    <a:pt x="933" y="265"/>
                    <a:pt x="927" y="270"/>
                  </a:cubicBezTo>
                  <a:cubicBezTo>
                    <a:pt x="917" y="278"/>
                    <a:pt x="915" y="306"/>
                    <a:pt x="915" y="306"/>
                  </a:cubicBezTo>
                  <a:cubicBezTo>
                    <a:pt x="919" y="312"/>
                    <a:pt x="934" y="322"/>
                    <a:pt x="927" y="324"/>
                  </a:cubicBezTo>
                  <a:cubicBezTo>
                    <a:pt x="915" y="327"/>
                    <a:pt x="903" y="316"/>
                    <a:pt x="891" y="312"/>
                  </a:cubicBezTo>
                  <a:cubicBezTo>
                    <a:pt x="885" y="310"/>
                    <a:pt x="873" y="306"/>
                    <a:pt x="873" y="306"/>
                  </a:cubicBezTo>
                  <a:cubicBezTo>
                    <a:pt x="850" y="314"/>
                    <a:pt x="848" y="328"/>
                    <a:pt x="825" y="336"/>
                  </a:cubicBezTo>
                  <a:cubicBezTo>
                    <a:pt x="816" y="362"/>
                    <a:pt x="808" y="362"/>
                    <a:pt x="783" y="354"/>
                  </a:cubicBezTo>
                  <a:cubicBezTo>
                    <a:pt x="795" y="304"/>
                    <a:pt x="777" y="348"/>
                    <a:pt x="807" y="324"/>
                  </a:cubicBezTo>
                  <a:cubicBezTo>
                    <a:pt x="832" y="304"/>
                    <a:pt x="807" y="294"/>
                    <a:pt x="843" y="282"/>
                  </a:cubicBezTo>
                  <a:cubicBezTo>
                    <a:pt x="852" y="255"/>
                    <a:pt x="841" y="249"/>
                    <a:pt x="819" y="234"/>
                  </a:cubicBezTo>
                  <a:cubicBezTo>
                    <a:pt x="783" y="243"/>
                    <a:pt x="782" y="267"/>
                    <a:pt x="771" y="234"/>
                  </a:cubicBezTo>
                  <a:cubicBezTo>
                    <a:pt x="773" y="224"/>
                    <a:pt x="782" y="213"/>
                    <a:pt x="777" y="204"/>
                  </a:cubicBezTo>
                  <a:cubicBezTo>
                    <a:pt x="776" y="202"/>
                    <a:pt x="729" y="226"/>
                    <a:pt x="723" y="228"/>
                  </a:cubicBezTo>
                  <a:cubicBezTo>
                    <a:pt x="708" y="272"/>
                    <a:pt x="708" y="252"/>
                    <a:pt x="717" y="288"/>
                  </a:cubicBezTo>
                  <a:cubicBezTo>
                    <a:pt x="713" y="329"/>
                    <a:pt x="721" y="381"/>
                    <a:pt x="675" y="396"/>
                  </a:cubicBezTo>
                  <a:cubicBezTo>
                    <a:pt x="675" y="397"/>
                    <a:pt x="689" y="434"/>
                    <a:pt x="675" y="438"/>
                  </a:cubicBezTo>
                  <a:cubicBezTo>
                    <a:pt x="668" y="440"/>
                    <a:pt x="664" y="429"/>
                    <a:pt x="657" y="426"/>
                  </a:cubicBezTo>
                  <a:cubicBezTo>
                    <a:pt x="645" y="421"/>
                    <a:pt x="633" y="418"/>
                    <a:pt x="621" y="414"/>
                  </a:cubicBezTo>
                  <a:cubicBezTo>
                    <a:pt x="607" y="409"/>
                    <a:pt x="585" y="390"/>
                    <a:pt x="585" y="390"/>
                  </a:cubicBezTo>
                  <a:cubicBezTo>
                    <a:pt x="574" y="357"/>
                    <a:pt x="572" y="343"/>
                    <a:pt x="543" y="324"/>
                  </a:cubicBezTo>
                  <a:cubicBezTo>
                    <a:pt x="537" y="307"/>
                    <a:pt x="540" y="286"/>
                    <a:pt x="531" y="270"/>
                  </a:cubicBezTo>
                  <a:cubicBezTo>
                    <a:pt x="528" y="265"/>
                    <a:pt x="484" y="259"/>
                    <a:pt x="477" y="258"/>
                  </a:cubicBezTo>
                  <a:cubicBezTo>
                    <a:pt x="438" y="232"/>
                    <a:pt x="390" y="230"/>
                    <a:pt x="351" y="204"/>
                  </a:cubicBezTo>
                  <a:cubicBezTo>
                    <a:pt x="339" y="208"/>
                    <a:pt x="323" y="211"/>
                    <a:pt x="315" y="222"/>
                  </a:cubicBezTo>
                  <a:cubicBezTo>
                    <a:pt x="294" y="248"/>
                    <a:pt x="328" y="235"/>
                    <a:pt x="291" y="252"/>
                  </a:cubicBezTo>
                  <a:cubicBezTo>
                    <a:pt x="279" y="257"/>
                    <a:pt x="255" y="264"/>
                    <a:pt x="255" y="264"/>
                  </a:cubicBezTo>
                  <a:cubicBezTo>
                    <a:pt x="251" y="258"/>
                    <a:pt x="250" y="248"/>
                    <a:pt x="243" y="246"/>
                  </a:cubicBezTo>
                  <a:cubicBezTo>
                    <a:pt x="233" y="243"/>
                    <a:pt x="223" y="250"/>
                    <a:pt x="213" y="252"/>
                  </a:cubicBezTo>
                  <a:cubicBezTo>
                    <a:pt x="197" y="254"/>
                    <a:pt x="181" y="256"/>
                    <a:pt x="165" y="258"/>
                  </a:cubicBezTo>
                  <a:cubicBezTo>
                    <a:pt x="132" y="247"/>
                    <a:pt x="103" y="245"/>
                    <a:pt x="69" y="252"/>
                  </a:cubicBezTo>
                  <a:cubicBezTo>
                    <a:pt x="50" y="281"/>
                    <a:pt x="59" y="263"/>
                    <a:pt x="45" y="306"/>
                  </a:cubicBezTo>
                  <a:cubicBezTo>
                    <a:pt x="43" y="312"/>
                    <a:pt x="31" y="316"/>
                    <a:pt x="27" y="312"/>
                  </a:cubicBezTo>
                  <a:cubicBezTo>
                    <a:pt x="23" y="308"/>
                    <a:pt x="35" y="304"/>
                    <a:pt x="39" y="300"/>
                  </a:cubicBezTo>
                  <a:close/>
                </a:path>
              </a:pathLst>
            </a:custGeom>
            <a:gradFill rotWithShape="0">
              <a:gsLst>
                <a:gs pos="0">
                  <a:srgbClr val="FFCC99"/>
                </a:gs>
                <a:gs pos="100000">
                  <a:srgbClr val="FFFFFF"/>
                </a:gs>
              </a:gsLst>
              <a:lin ang="5400000" scaled="1"/>
            </a:gradFill>
            <a:ln w="63500">
              <a:solidFill>
                <a:srgbClr val="000000"/>
              </a:solidFill>
              <a:round/>
              <a:headEnd/>
              <a:tailEnd/>
            </a:ln>
          </p:spPr>
          <p:txBody>
            <a:bodyPr/>
            <a:lstStyle/>
            <a:p>
              <a:endParaRPr lang="en-US"/>
            </a:p>
          </p:txBody>
        </p:sp>
        <p:sp>
          <p:nvSpPr>
            <p:cNvPr id="15397" name="Freeform 19"/>
            <p:cNvSpPr>
              <a:spLocks/>
            </p:cNvSpPr>
            <p:nvPr/>
          </p:nvSpPr>
          <p:spPr bwMode="auto">
            <a:xfrm>
              <a:off x="575" y="2208"/>
              <a:ext cx="855" cy="896"/>
            </a:xfrm>
            <a:custGeom>
              <a:avLst/>
              <a:gdLst>
                <a:gd name="T0" fmla="*/ 1 w 1636"/>
                <a:gd name="T1" fmla="*/ 1 h 1758"/>
                <a:gd name="T2" fmla="*/ 1 w 1636"/>
                <a:gd name="T3" fmla="*/ 1 h 1758"/>
                <a:gd name="T4" fmla="*/ 1 w 1636"/>
                <a:gd name="T5" fmla="*/ 1 h 1758"/>
                <a:gd name="T6" fmla="*/ 1 w 1636"/>
                <a:gd name="T7" fmla="*/ 1 h 1758"/>
                <a:gd name="T8" fmla="*/ 1 w 1636"/>
                <a:gd name="T9" fmla="*/ 1 h 1758"/>
                <a:gd name="T10" fmla="*/ 1 w 1636"/>
                <a:gd name="T11" fmla="*/ 1 h 1758"/>
                <a:gd name="T12" fmla="*/ 1 w 1636"/>
                <a:gd name="T13" fmla="*/ 1 h 1758"/>
                <a:gd name="T14" fmla="*/ 1 w 1636"/>
                <a:gd name="T15" fmla="*/ 1 h 1758"/>
                <a:gd name="T16" fmla="*/ 1 w 1636"/>
                <a:gd name="T17" fmla="*/ 1 h 1758"/>
                <a:gd name="T18" fmla="*/ 1 w 1636"/>
                <a:gd name="T19" fmla="*/ 1 h 1758"/>
                <a:gd name="T20" fmla="*/ 1 w 1636"/>
                <a:gd name="T21" fmla="*/ 1 h 1758"/>
                <a:gd name="T22" fmla="*/ 1 w 1636"/>
                <a:gd name="T23" fmla="*/ 1 h 1758"/>
                <a:gd name="T24" fmla="*/ 1 w 1636"/>
                <a:gd name="T25" fmla="*/ 1 h 1758"/>
                <a:gd name="T26" fmla="*/ 1 w 1636"/>
                <a:gd name="T27" fmla="*/ 1 h 1758"/>
                <a:gd name="T28" fmla="*/ 1 w 1636"/>
                <a:gd name="T29" fmla="*/ 1 h 1758"/>
                <a:gd name="T30" fmla="*/ 1 w 1636"/>
                <a:gd name="T31" fmla="*/ 1 h 1758"/>
                <a:gd name="T32" fmla="*/ 1 w 1636"/>
                <a:gd name="T33" fmla="*/ 1 h 1758"/>
                <a:gd name="T34" fmla="*/ 1 w 1636"/>
                <a:gd name="T35" fmla="*/ 1 h 1758"/>
                <a:gd name="T36" fmla="*/ 1 w 1636"/>
                <a:gd name="T37" fmla="*/ 1 h 1758"/>
                <a:gd name="T38" fmla="*/ 1 w 1636"/>
                <a:gd name="T39" fmla="*/ 1 h 1758"/>
                <a:gd name="T40" fmla="*/ 1 w 1636"/>
                <a:gd name="T41" fmla="*/ 1 h 1758"/>
                <a:gd name="T42" fmla="*/ 1 w 1636"/>
                <a:gd name="T43" fmla="*/ 1 h 1758"/>
                <a:gd name="T44" fmla="*/ 1 w 1636"/>
                <a:gd name="T45" fmla="*/ 1 h 1758"/>
                <a:gd name="T46" fmla="*/ 1 w 1636"/>
                <a:gd name="T47" fmla="*/ 1 h 1758"/>
                <a:gd name="T48" fmla="*/ 1 w 1636"/>
                <a:gd name="T49" fmla="*/ 1 h 1758"/>
                <a:gd name="T50" fmla="*/ 1 w 1636"/>
                <a:gd name="T51" fmla="*/ 1 h 1758"/>
                <a:gd name="T52" fmla="*/ 1 w 1636"/>
                <a:gd name="T53" fmla="*/ 1 h 1758"/>
                <a:gd name="T54" fmla="*/ 1 w 1636"/>
                <a:gd name="T55" fmla="*/ 1 h 1758"/>
                <a:gd name="T56" fmla="*/ 1 w 1636"/>
                <a:gd name="T57" fmla="*/ 1 h 1758"/>
                <a:gd name="T58" fmla="*/ 1 w 1636"/>
                <a:gd name="T59" fmla="*/ 1 h 1758"/>
                <a:gd name="T60" fmla="*/ 1 w 1636"/>
                <a:gd name="T61" fmla="*/ 1 h 1758"/>
                <a:gd name="T62" fmla="*/ 1 w 1636"/>
                <a:gd name="T63" fmla="*/ 1 h 1758"/>
                <a:gd name="T64" fmla="*/ 1 w 1636"/>
                <a:gd name="T65" fmla="*/ 1 h 1758"/>
                <a:gd name="T66" fmla="*/ 1 w 1636"/>
                <a:gd name="T67" fmla="*/ 1 h 1758"/>
                <a:gd name="T68" fmla="*/ 1 w 1636"/>
                <a:gd name="T69" fmla="*/ 1 h 1758"/>
                <a:gd name="T70" fmla="*/ 1 w 1636"/>
                <a:gd name="T71" fmla="*/ 1 h 1758"/>
                <a:gd name="T72" fmla="*/ 1 w 1636"/>
                <a:gd name="T73" fmla="*/ 1 h 1758"/>
                <a:gd name="T74" fmla="*/ 1 w 1636"/>
                <a:gd name="T75" fmla="*/ 1 h 1758"/>
                <a:gd name="T76" fmla="*/ 1 w 1636"/>
                <a:gd name="T77" fmla="*/ 1 h 1758"/>
                <a:gd name="T78" fmla="*/ 1 w 1636"/>
                <a:gd name="T79" fmla="*/ 1 h 1758"/>
                <a:gd name="T80" fmla="*/ 1 w 1636"/>
                <a:gd name="T81" fmla="*/ 1 h 1758"/>
                <a:gd name="T82" fmla="*/ 1 w 1636"/>
                <a:gd name="T83" fmla="*/ 1 h 1758"/>
                <a:gd name="T84" fmla="*/ 1 w 1636"/>
                <a:gd name="T85" fmla="*/ 1 h 1758"/>
                <a:gd name="T86" fmla="*/ 1 w 1636"/>
                <a:gd name="T87" fmla="*/ 1 h 1758"/>
                <a:gd name="T88" fmla="*/ 1 w 1636"/>
                <a:gd name="T89" fmla="*/ 1 h 1758"/>
                <a:gd name="T90" fmla="*/ 1 w 1636"/>
                <a:gd name="T91" fmla="*/ 1 h 1758"/>
                <a:gd name="T92" fmla="*/ 1 w 1636"/>
                <a:gd name="T93" fmla="*/ 1 h 1758"/>
                <a:gd name="T94" fmla="*/ 1 w 1636"/>
                <a:gd name="T95" fmla="*/ 1 h 1758"/>
                <a:gd name="T96" fmla="*/ 1 w 1636"/>
                <a:gd name="T97" fmla="*/ 1 h 1758"/>
                <a:gd name="T98" fmla="*/ 1 w 1636"/>
                <a:gd name="T99" fmla="*/ 1 h 1758"/>
                <a:gd name="T100" fmla="*/ 1 w 1636"/>
                <a:gd name="T101" fmla="*/ 1 h 175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636"/>
                <a:gd name="T154" fmla="*/ 0 h 1758"/>
                <a:gd name="T155" fmla="*/ 1636 w 1636"/>
                <a:gd name="T156" fmla="*/ 1758 h 175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636" h="1758">
                  <a:moveTo>
                    <a:pt x="1504" y="1656"/>
                  </a:moveTo>
                  <a:cubicBezTo>
                    <a:pt x="1509" y="1620"/>
                    <a:pt x="1525" y="1602"/>
                    <a:pt x="1516" y="1572"/>
                  </a:cubicBezTo>
                  <a:cubicBezTo>
                    <a:pt x="1512" y="1560"/>
                    <a:pt x="1508" y="1548"/>
                    <a:pt x="1504" y="1536"/>
                  </a:cubicBezTo>
                  <a:cubicBezTo>
                    <a:pt x="1502" y="1530"/>
                    <a:pt x="1498" y="1518"/>
                    <a:pt x="1498" y="1518"/>
                  </a:cubicBezTo>
                  <a:cubicBezTo>
                    <a:pt x="1504" y="1514"/>
                    <a:pt x="1511" y="1512"/>
                    <a:pt x="1516" y="1506"/>
                  </a:cubicBezTo>
                  <a:cubicBezTo>
                    <a:pt x="1520" y="1501"/>
                    <a:pt x="1517" y="1492"/>
                    <a:pt x="1522" y="1488"/>
                  </a:cubicBezTo>
                  <a:cubicBezTo>
                    <a:pt x="1532" y="1481"/>
                    <a:pt x="1547" y="1483"/>
                    <a:pt x="1558" y="1476"/>
                  </a:cubicBezTo>
                  <a:cubicBezTo>
                    <a:pt x="1582" y="1460"/>
                    <a:pt x="1608" y="1453"/>
                    <a:pt x="1636" y="1446"/>
                  </a:cubicBezTo>
                  <a:cubicBezTo>
                    <a:pt x="1624" y="1438"/>
                    <a:pt x="1612" y="1430"/>
                    <a:pt x="1600" y="1422"/>
                  </a:cubicBezTo>
                  <a:cubicBezTo>
                    <a:pt x="1594" y="1418"/>
                    <a:pt x="1582" y="1410"/>
                    <a:pt x="1582" y="1410"/>
                  </a:cubicBezTo>
                  <a:cubicBezTo>
                    <a:pt x="1590" y="1371"/>
                    <a:pt x="1604" y="1372"/>
                    <a:pt x="1576" y="1344"/>
                  </a:cubicBezTo>
                  <a:cubicBezTo>
                    <a:pt x="1578" y="1338"/>
                    <a:pt x="1578" y="1330"/>
                    <a:pt x="1582" y="1326"/>
                  </a:cubicBezTo>
                  <a:cubicBezTo>
                    <a:pt x="1586" y="1322"/>
                    <a:pt x="1597" y="1326"/>
                    <a:pt x="1600" y="1320"/>
                  </a:cubicBezTo>
                  <a:cubicBezTo>
                    <a:pt x="1609" y="1302"/>
                    <a:pt x="1583" y="1298"/>
                    <a:pt x="1576" y="1296"/>
                  </a:cubicBezTo>
                  <a:cubicBezTo>
                    <a:pt x="1565" y="1264"/>
                    <a:pt x="1575" y="1282"/>
                    <a:pt x="1534" y="1254"/>
                  </a:cubicBezTo>
                  <a:cubicBezTo>
                    <a:pt x="1522" y="1246"/>
                    <a:pt x="1498" y="1230"/>
                    <a:pt x="1498" y="1230"/>
                  </a:cubicBezTo>
                  <a:cubicBezTo>
                    <a:pt x="1488" y="1271"/>
                    <a:pt x="1484" y="1253"/>
                    <a:pt x="1450" y="1242"/>
                  </a:cubicBezTo>
                  <a:cubicBezTo>
                    <a:pt x="1424" y="1203"/>
                    <a:pt x="1450" y="1209"/>
                    <a:pt x="1396" y="1200"/>
                  </a:cubicBezTo>
                  <a:cubicBezTo>
                    <a:pt x="1353" y="1172"/>
                    <a:pt x="1353" y="1180"/>
                    <a:pt x="1306" y="1164"/>
                  </a:cubicBezTo>
                  <a:cubicBezTo>
                    <a:pt x="1276" y="1119"/>
                    <a:pt x="1270" y="1106"/>
                    <a:pt x="1216" y="1092"/>
                  </a:cubicBezTo>
                  <a:cubicBezTo>
                    <a:pt x="1196" y="1087"/>
                    <a:pt x="1162" y="1062"/>
                    <a:pt x="1162" y="1062"/>
                  </a:cubicBezTo>
                  <a:cubicBezTo>
                    <a:pt x="1168" y="1011"/>
                    <a:pt x="1171" y="972"/>
                    <a:pt x="1216" y="942"/>
                  </a:cubicBezTo>
                  <a:cubicBezTo>
                    <a:pt x="1230" y="920"/>
                    <a:pt x="1244" y="922"/>
                    <a:pt x="1258" y="900"/>
                  </a:cubicBezTo>
                  <a:cubicBezTo>
                    <a:pt x="1256" y="894"/>
                    <a:pt x="1252" y="888"/>
                    <a:pt x="1252" y="882"/>
                  </a:cubicBezTo>
                  <a:cubicBezTo>
                    <a:pt x="1252" y="876"/>
                    <a:pt x="1262" y="868"/>
                    <a:pt x="1258" y="864"/>
                  </a:cubicBezTo>
                  <a:cubicBezTo>
                    <a:pt x="1251" y="857"/>
                    <a:pt x="1238" y="861"/>
                    <a:pt x="1228" y="858"/>
                  </a:cubicBezTo>
                  <a:cubicBezTo>
                    <a:pt x="1192" y="848"/>
                    <a:pt x="1199" y="851"/>
                    <a:pt x="1174" y="834"/>
                  </a:cubicBezTo>
                  <a:cubicBezTo>
                    <a:pt x="1143" y="788"/>
                    <a:pt x="1132" y="770"/>
                    <a:pt x="1078" y="756"/>
                  </a:cubicBezTo>
                  <a:cubicBezTo>
                    <a:pt x="1057" y="742"/>
                    <a:pt x="1049" y="736"/>
                    <a:pt x="1024" y="744"/>
                  </a:cubicBezTo>
                  <a:cubicBezTo>
                    <a:pt x="1013" y="711"/>
                    <a:pt x="1014" y="676"/>
                    <a:pt x="1006" y="642"/>
                  </a:cubicBezTo>
                  <a:cubicBezTo>
                    <a:pt x="1001" y="622"/>
                    <a:pt x="989" y="608"/>
                    <a:pt x="982" y="588"/>
                  </a:cubicBezTo>
                  <a:cubicBezTo>
                    <a:pt x="1035" y="553"/>
                    <a:pt x="1026" y="607"/>
                    <a:pt x="1060" y="630"/>
                  </a:cubicBezTo>
                  <a:cubicBezTo>
                    <a:pt x="1085" y="592"/>
                    <a:pt x="1095" y="628"/>
                    <a:pt x="1108" y="588"/>
                  </a:cubicBezTo>
                  <a:cubicBezTo>
                    <a:pt x="1100" y="540"/>
                    <a:pt x="1106" y="564"/>
                    <a:pt x="1090" y="516"/>
                  </a:cubicBezTo>
                  <a:cubicBezTo>
                    <a:pt x="1085" y="502"/>
                    <a:pt x="1054" y="492"/>
                    <a:pt x="1054" y="492"/>
                  </a:cubicBezTo>
                  <a:cubicBezTo>
                    <a:pt x="1072" y="465"/>
                    <a:pt x="1075" y="462"/>
                    <a:pt x="1060" y="432"/>
                  </a:cubicBezTo>
                  <a:cubicBezTo>
                    <a:pt x="1062" y="422"/>
                    <a:pt x="1058" y="408"/>
                    <a:pt x="1066" y="402"/>
                  </a:cubicBezTo>
                  <a:cubicBezTo>
                    <a:pt x="1072" y="398"/>
                    <a:pt x="1077" y="413"/>
                    <a:pt x="1084" y="414"/>
                  </a:cubicBezTo>
                  <a:cubicBezTo>
                    <a:pt x="1094" y="416"/>
                    <a:pt x="1114" y="400"/>
                    <a:pt x="1120" y="396"/>
                  </a:cubicBezTo>
                  <a:cubicBezTo>
                    <a:pt x="1124" y="390"/>
                    <a:pt x="1132" y="385"/>
                    <a:pt x="1132" y="378"/>
                  </a:cubicBezTo>
                  <a:cubicBezTo>
                    <a:pt x="1132" y="365"/>
                    <a:pt x="1120" y="342"/>
                    <a:pt x="1120" y="342"/>
                  </a:cubicBezTo>
                  <a:cubicBezTo>
                    <a:pt x="1136" y="331"/>
                    <a:pt x="1174" y="318"/>
                    <a:pt x="1174" y="318"/>
                  </a:cubicBezTo>
                  <a:cubicBezTo>
                    <a:pt x="1185" y="302"/>
                    <a:pt x="1198" y="264"/>
                    <a:pt x="1198" y="264"/>
                  </a:cubicBezTo>
                  <a:cubicBezTo>
                    <a:pt x="1196" y="246"/>
                    <a:pt x="1195" y="228"/>
                    <a:pt x="1192" y="210"/>
                  </a:cubicBezTo>
                  <a:cubicBezTo>
                    <a:pt x="1191" y="204"/>
                    <a:pt x="1191" y="196"/>
                    <a:pt x="1186" y="192"/>
                  </a:cubicBezTo>
                  <a:cubicBezTo>
                    <a:pt x="1176" y="185"/>
                    <a:pt x="1162" y="184"/>
                    <a:pt x="1150" y="180"/>
                  </a:cubicBezTo>
                  <a:cubicBezTo>
                    <a:pt x="1144" y="178"/>
                    <a:pt x="1132" y="174"/>
                    <a:pt x="1132" y="174"/>
                  </a:cubicBezTo>
                  <a:cubicBezTo>
                    <a:pt x="1109" y="182"/>
                    <a:pt x="1066" y="177"/>
                    <a:pt x="1042" y="180"/>
                  </a:cubicBezTo>
                  <a:cubicBezTo>
                    <a:pt x="1013" y="190"/>
                    <a:pt x="1003" y="213"/>
                    <a:pt x="976" y="222"/>
                  </a:cubicBezTo>
                  <a:cubicBezTo>
                    <a:pt x="956" y="219"/>
                    <a:pt x="930" y="224"/>
                    <a:pt x="916" y="210"/>
                  </a:cubicBezTo>
                  <a:cubicBezTo>
                    <a:pt x="910" y="204"/>
                    <a:pt x="915" y="192"/>
                    <a:pt x="910" y="186"/>
                  </a:cubicBezTo>
                  <a:cubicBezTo>
                    <a:pt x="901" y="175"/>
                    <a:pt x="882" y="178"/>
                    <a:pt x="868" y="174"/>
                  </a:cubicBezTo>
                  <a:cubicBezTo>
                    <a:pt x="840" y="133"/>
                    <a:pt x="858" y="143"/>
                    <a:pt x="826" y="132"/>
                  </a:cubicBezTo>
                  <a:cubicBezTo>
                    <a:pt x="819" y="112"/>
                    <a:pt x="823" y="111"/>
                    <a:pt x="802" y="102"/>
                  </a:cubicBezTo>
                  <a:cubicBezTo>
                    <a:pt x="790" y="97"/>
                    <a:pt x="766" y="90"/>
                    <a:pt x="766" y="90"/>
                  </a:cubicBezTo>
                  <a:cubicBezTo>
                    <a:pt x="757" y="64"/>
                    <a:pt x="745" y="44"/>
                    <a:pt x="736" y="18"/>
                  </a:cubicBezTo>
                  <a:cubicBezTo>
                    <a:pt x="734" y="12"/>
                    <a:pt x="724" y="15"/>
                    <a:pt x="718" y="12"/>
                  </a:cubicBezTo>
                  <a:cubicBezTo>
                    <a:pt x="712" y="9"/>
                    <a:pt x="706" y="4"/>
                    <a:pt x="700" y="0"/>
                  </a:cubicBezTo>
                  <a:cubicBezTo>
                    <a:pt x="646" y="9"/>
                    <a:pt x="592" y="29"/>
                    <a:pt x="538" y="42"/>
                  </a:cubicBezTo>
                  <a:cubicBezTo>
                    <a:pt x="520" y="47"/>
                    <a:pt x="502" y="54"/>
                    <a:pt x="484" y="60"/>
                  </a:cubicBezTo>
                  <a:cubicBezTo>
                    <a:pt x="478" y="62"/>
                    <a:pt x="466" y="66"/>
                    <a:pt x="466" y="66"/>
                  </a:cubicBezTo>
                  <a:cubicBezTo>
                    <a:pt x="460" y="72"/>
                    <a:pt x="453" y="77"/>
                    <a:pt x="448" y="84"/>
                  </a:cubicBezTo>
                  <a:cubicBezTo>
                    <a:pt x="439" y="95"/>
                    <a:pt x="424" y="120"/>
                    <a:pt x="424" y="120"/>
                  </a:cubicBezTo>
                  <a:cubicBezTo>
                    <a:pt x="433" y="156"/>
                    <a:pt x="437" y="142"/>
                    <a:pt x="466" y="162"/>
                  </a:cubicBezTo>
                  <a:cubicBezTo>
                    <a:pt x="503" y="137"/>
                    <a:pt x="491" y="160"/>
                    <a:pt x="514" y="180"/>
                  </a:cubicBezTo>
                  <a:cubicBezTo>
                    <a:pt x="525" y="189"/>
                    <a:pt x="550" y="204"/>
                    <a:pt x="550" y="204"/>
                  </a:cubicBezTo>
                  <a:cubicBezTo>
                    <a:pt x="554" y="217"/>
                    <a:pt x="567" y="227"/>
                    <a:pt x="568" y="240"/>
                  </a:cubicBezTo>
                  <a:cubicBezTo>
                    <a:pt x="570" y="258"/>
                    <a:pt x="557" y="277"/>
                    <a:pt x="562" y="294"/>
                  </a:cubicBezTo>
                  <a:cubicBezTo>
                    <a:pt x="564" y="301"/>
                    <a:pt x="587" y="282"/>
                    <a:pt x="580" y="282"/>
                  </a:cubicBezTo>
                  <a:cubicBezTo>
                    <a:pt x="567" y="282"/>
                    <a:pt x="544" y="294"/>
                    <a:pt x="544" y="294"/>
                  </a:cubicBezTo>
                  <a:cubicBezTo>
                    <a:pt x="531" y="314"/>
                    <a:pt x="516" y="319"/>
                    <a:pt x="508" y="342"/>
                  </a:cubicBezTo>
                  <a:cubicBezTo>
                    <a:pt x="526" y="395"/>
                    <a:pt x="512" y="393"/>
                    <a:pt x="502" y="444"/>
                  </a:cubicBezTo>
                  <a:cubicBezTo>
                    <a:pt x="504" y="454"/>
                    <a:pt x="505" y="464"/>
                    <a:pt x="508" y="474"/>
                  </a:cubicBezTo>
                  <a:cubicBezTo>
                    <a:pt x="528" y="548"/>
                    <a:pt x="512" y="527"/>
                    <a:pt x="598" y="534"/>
                  </a:cubicBezTo>
                  <a:cubicBezTo>
                    <a:pt x="627" y="553"/>
                    <a:pt x="614" y="539"/>
                    <a:pt x="628" y="582"/>
                  </a:cubicBezTo>
                  <a:cubicBezTo>
                    <a:pt x="637" y="608"/>
                    <a:pt x="688" y="609"/>
                    <a:pt x="706" y="612"/>
                  </a:cubicBezTo>
                  <a:cubicBezTo>
                    <a:pt x="673" y="634"/>
                    <a:pt x="635" y="654"/>
                    <a:pt x="598" y="666"/>
                  </a:cubicBezTo>
                  <a:cubicBezTo>
                    <a:pt x="584" y="708"/>
                    <a:pt x="574" y="698"/>
                    <a:pt x="604" y="708"/>
                  </a:cubicBezTo>
                  <a:cubicBezTo>
                    <a:pt x="620" y="756"/>
                    <a:pt x="567" y="769"/>
                    <a:pt x="538" y="798"/>
                  </a:cubicBezTo>
                  <a:cubicBezTo>
                    <a:pt x="535" y="807"/>
                    <a:pt x="524" y="862"/>
                    <a:pt x="508" y="870"/>
                  </a:cubicBezTo>
                  <a:cubicBezTo>
                    <a:pt x="497" y="875"/>
                    <a:pt x="484" y="874"/>
                    <a:pt x="472" y="876"/>
                  </a:cubicBezTo>
                  <a:cubicBezTo>
                    <a:pt x="466" y="894"/>
                    <a:pt x="465" y="914"/>
                    <a:pt x="454" y="930"/>
                  </a:cubicBezTo>
                  <a:cubicBezTo>
                    <a:pt x="446" y="942"/>
                    <a:pt x="435" y="952"/>
                    <a:pt x="430" y="966"/>
                  </a:cubicBezTo>
                  <a:cubicBezTo>
                    <a:pt x="428" y="972"/>
                    <a:pt x="428" y="979"/>
                    <a:pt x="424" y="984"/>
                  </a:cubicBezTo>
                  <a:cubicBezTo>
                    <a:pt x="407" y="1006"/>
                    <a:pt x="366" y="1009"/>
                    <a:pt x="340" y="1014"/>
                  </a:cubicBezTo>
                  <a:cubicBezTo>
                    <a:pt x="320" y="1034"/>
                    <a:pt x="311" y="1061"/>
                    <a:pt x="298" y="1086"/>
                  </a:cubicBezTo>
                  <a:cubicBezTo>
                    <a:pt x="295" y="1092"/>
                    <a:pt x="297" y="1100"/>
                    <a:pt x="292" y="1104"/>
                  </a:cubicBezTo>
                  <a:cubicBezTo>
                    <a:pt x="276" y="1115"/>
                    <a:pt x="254" y="1117"/>
                    <a:pt x="238" y="1128"/>
                  </a:cubicBezTo>
                  <a:cubicBezTo>
                    <a:pt x="193" y="1122"/>
                    <a:pt x="176" y="1111"/>
                    <a:pt x="136" y="1098"/>
                  </a:cubicBezTo>
                  <a:cubicBezTo>
                    <a:pt x="136" y="1098"/>
                    <a:pt x="97" y="1107"/>
                    <a:pt x="94" y="1110"/>
                  </a:cubicBezTo>
                  <a:cubicBezTo>
                    <a:pt x="90" y="1114"/>
                    <a:pt x="92" y="1123"/>
                    <a:pt x="88" y="1128"/>
                  </a:cubicBezTo>
                  <a:cubicBezTo>
                    <a:pt x="83" y="1134"/>
                    <a:pt x="76" y="1136"/>
                    <a:pt x="70" y="1140"/>
                  </a:cubicBezTo>
                  <a:cubicBezTo>
                    <a:pt x="59" y="1172"/>
                    <a:pt x="64" y="1190"/>
                    <a:pt x="34" y="1200"/>
                  </a:cubicBezTo>
                  <a:cubicBezTo>
                    <a:pt x="0" y="1251"/>
                    <a:pt x="18" y="1256"/>
                    <a:pt x="70" y="1266"/>
                  </a:cubicBezTo>
                  <a:cubicBezTo>
                    <a:pt x="71" y="1279"/>
                    <a:pt x="68" y="1341"/>
                    <a:pt x="82" y="1368"/>
                  </a:cubicBezTo>
                  <a:cubicBezTo>
                    <a:pt x="92" y="1387"/>
                    <a:pt x="130" y="1410"/>
                    <a:pt x="130" y="1410"/>
                  </a:cubicBezTo>
                  <a:cubicBezTo>
                    <a:pt x="143" y="1448"/>
                    <a:pt x="147" y="1486"/>
                    <a:pt x="160" y="1524"/>
                  </a:cubicBezTo>
                  <a:cubicBezTo>
                    <a:pt x="172" y="1520"/>
                    <a:pt x="184" y="1508"/>
                    <a:pt x="196" y="1512"/>
                  </a:cubicBezTo>
                  <a:cubicBezTo>
                    <a:pt x="226" y="1522"/>
                    <a:pt x="256" y="1527"/>
                    <a:pt x="286" y="1536"/>
                  </a:cubicBezTo>
                  <a:cubicBezTo>
                    <a:pt x="332" y="1549"/>
                    <a:pt x="275" y="1533"/>
                    <a:pt x="322" y="1554"/>
                  </a:cubicBezTo>
                  <a:cubicBezTo>
                    <a:pt x="347" y="1565"/>
                    <a:pt x="374" y="1569"/>
                    <a:pt x="400" y="1578"/>
                  </a:cubicBezTo>
                  <a:cubicBezTo>
                    <a:pt x="388" y="1613"/>
                    <a:pt x="409" y="1639"/>
                    <a:pt x="424" y="1668"/>
                  </a:cubicBezTo>
                  <a:cubicBezTo>
                    <a:pt x="427" y="1674"/>
                    <a:pt x="425" y="1682"/>
                    <a:pt x="430" y="1686"/>
                  </a:cubicBezTo>
                  <a:cubicBezTo>
                    <a:pt x="440" y="1693"/>
                    <a:pt x="454" y="1694"/>
                    <a:pt x="466" y="1698"/>
                  </a:cubicBezTo>
                  <a:cubicBezTo>
                    <a:pt x="480" y="1703"/>
                    <a:pt x="502" y="1722"/>
                    <a:pt x="502" y="1722"/>
                  </a:cubicBezTo>
                  <a:cubicBezTo>
                    <a:pt x="514" y="1758"/>
                    <a:pt x="529" y="1742"/>
                    <a:pt x="538" y="1716"/>
                  </a:cubicBezTo>
                  <a:cubicBezTo>
                    <a:pt x="526" y="1680"/>
                    <a:pt x="530" y="1712"/>
                    <a:pt x="550" y="1692"/>
                  </a:cubicBezTo>
                  <a:cubicBezTo>
                    <a:pt x="560" y="1682"/>
                    <a:pt x="574" y="1656"/>
                    <a:pt x="574" y="1656"/>
                  </a:cubicBezTo>
                  <a:cubicBezTo>
                    <a:pt x="570" y="1644"/>
                    <a:pt x="566" y="1632"/>
                    <a:pt x="562" y="1620"/>
                  </a:cubicBezTo>
                  <a:cubicBezTo>
                    <a:pt x="560" y="1614"/>
                    <a:pt x="556" y="1602"/>
                    <a:pt x="556" y="1602"/>
                  </a:cubicBezTo>
                  <a:cubicBezTo>
                    <a:pt x="561" y="1586"/>
                    <a:pt x="562" y="1569"/>
                    <a:pt x="568" y="1554"/>
                  </a:cubicBezTo>
                  <a:cubicBezTo>
                    <a:pt x="571" y="1547"/>
                    <a:pt x="577" y="1542"/>
                    <a:pt x="580" y="1536"/>
                  </a:cubicBezTo>
                  <a:cubicBezTo>
                    <a:pt x="583" y="1530"/>
                    <a:pt x="584" y="1524"/>
                    <a:pt x="586" y="1518"/>
                  </a:cubicBezTo>
                  <a:cubicBezTo>
                    <a:pt x="598" y="1522"/>
                    <a:pt x="618" y="1518"/>
                    <a:pt x="622" y="1530"/>
                  </a:cubicBezTo>
                  <a:cubicBezTo>
                    <a:pt x="624" y="1536"/>
                    <a:pt x="624" y="1544"/>
                    <a:pt x="628" y="1548"/>
                  </a:cubicBezTo>
                  <a:cubicBezTo>
                    <a:pt x="639" y="1559"/>
                    <a:pt x="673" y="1561"/>
                    <a:pt x="688" y="1566"/>
                  </a:cubicBezTo>
                  <a:cubicBezTo>
                    <a:pt x="698" y="1597"/>
                    <a:pt x="685" y="1593"/>
                    <a:pt x="658" y="1602"/>
                  </a:cubicBezTo>
                  <a:cubicBezTo>
                    <a:pt x="644" y="1645"/>
                    <a:pt x="635" y="1631"/>
                    <a:pt x="664" y="1650"/>
                  </a:cubicBezTo>
                  <a:cubicBezTo>
                    <a:pt x="696" y="1639"/>
                    <a:pt x="699" y="1636"/>
                    <a:pt x="706" y="1602"/>
                  </a:cubicBezTo>
                  <a:cubicBezTo>
                    <a:pt x="733" y="1607"/>
                    <a:pt x="753" y="1616"/>
                    <a:pt x="778" y="1608"/>
                  </a:cubicBezTo>
                  <a:cubicBezTo>
                    <a:pt x="780" y="1596"/>
                    <a:pt x="790" y="1531"/>
                    <a:pt x="808" y="1584"/>
                  </a:cubicBezTo>
                  <a:cubicBezTo>
                    <a:pt x="810" y="1578"/>
                    <a:pt x="816" y="1572"/>
                    <a:pt x="814" y="1566"/>
                  </a:cubicBezTo>
                  <a:cubicBezTo>
                    <a:pt x="809" y="1554"/>
                    <a:pt x="771" y="1556"/>
                    <a:pt x="802" y="1530"/>
                  </a:cubicBezTo>
                  <a:cubicBezTo>
                    <a:pt x="812" y="1522"/>
                    <a:pt x="826" y="1522"/>
                    <a:pt x="838" y="1518"/>
                  </a:cubicBezTo>
                  <a:cubicBezTo>
                    <a:pt x="844" y="1516"/>
                    <a:pt x="856" y="1512"/>
                    <a:pt x="856" y="1512"/>
                  </a:cubicBezTo>
                  <a:cubicBezTo>
                    <a:pt x="868" y="1476"/>
                    <a:pt x="839" y="1490"/>
                    <a:pt x="808" y="1482"/>
                  </a:cubicBezTo>
                  <a:cubicBezTo>
                    <a:pt x="796" y="1479"/>
                    <a:pt x="784" y="1474"/>
                    <a:pt x="772" y="1470"/>
                  </a:cubicBezTo>
                  <a:cubicBezTo>
                    <a:pt x="766" y="1468"/>
                    <a:pt x="754" y="1464"/>
                    <a:pt x="754" y="1464"/>
                  </a:cubicBezTo>
                  <a:cubicBezTo>
                    <a:pt x="750" y="1452"/>
                    <a:pt x="746" y="1440"/>
                    <a:pt x="742" y="1428"/>
                  </a:cubicBezTo>
                  <a:cubicBezTo>
                    <a:pt x="740" y="1422"/>
                    <a:pt x="771" y="1393"/>
                    <a:pt x="772" y="1392"/>
                  </a:cubicBezTo>
                  <a:cubicBezTo>
                    <a:pt x="808" y="1368"/>
                    <a:pt x="845" y="1358"/>
                    <a:pt x="886" y="1344"/>
                  </a:cubicBezTo>
                  <a:cubicBezTo>
                    <a:pt x="905" y="1338"/>
                    <a:pt x="921" y="1326"/>
                    <a:pt x="940" y="1320"/>
                  </a:cubicBezTo>
                  <a:cubicBezTo>
                    <a:pt x="946" y="1318"/>
                    <a:pt x="958" y="1314"/>
                    <a:pt x="958" y="1314"/>
                  </a:cubicBezTo>
                  <a:cubicBezTo>
                    <a:pt x="1023" y="1323"/>
                    <a:pt x="1005" y="1316"/>
                    <a:pt x="1036" y="1362"/>
                  </a:cubicBezTo>
                  <a:cubicBezTo>
                    <a:pt x="1031" y="1398"/>
                    <a:pt x="1032" y="1433"/>
                    <a:pt x="994" y="1446"/>
                  </a:cubicBezTo>
                  <a:cubicBezTo>
                    <a:pt x="988" y="1452"/>
                    <a:pt x="981" y="1457"/>
                    <a:pt x="976" y="1464"/>
                  </a:cubicBezTo>
                  <a:cubicBezTo>
                    <a:pt x="967" y="1475"/>
                    <a:pt x="952" y="1500"/>
                    <a:pt x="952" y="1500"/>
                  </a:cubicBezTo>
                  <a:cubicBezTo>
                    <a:pt x="955" y="1540"/>
                    <a:pt x="941" y="1588"/>
                    <a:pt x="982" y="1602"/>
                  </a:cubicBezTo>
                  <a:cubicBezTo>
                    <a:pt x="1026" y="1668"/>
                    <a:pt x="1026" y="1591"/>
                    <a:pt x="988" y="1566"/>
                  </a:cubicBezTo>
                  <a:cubicBezTo>
                    <a:pt x="978" y="1528"/>
                    <a:pt x="978" y="1487"/>
                    <a:pt x="1012" y="1464"/>
                  </a:cubicBezTo>
                  <a:cubicBezTo>
                    <a:pt x="1018" y="1468"/>
                    <a:pt x="1025" y="1471"/>
                    <a:pt x="1030" y="1476"/>
                  </a:cubicBezTo>
                  <a:cubicBezTo>
                    <a:pt x="1035" y="1481"/>
                    <a:pt x="1035" y="1493"/>
                    <a:pt x="1042" y="1494"/>
                  </a:cubicBezTo>
                  <a:cubicBezTo>
                    <a:pt x="1055" y="1496"/>
                    <a:pt x="1078" y="1482"/>
                    <a:pt x="1078" y="1482"/>
                  </a:cubicBezTo>
                  <a:cubicBezTo>
                    <a:pt x="1085" y="1493"/>
                    <a:pt x="1091" y="1509"/>
                    <a:pt x="1108" y="1506"/>
                  </a:cubicBezTo>
                  <a:cubicBezTo>
                    <a:pt x="1115" y="1505"/>
                    <a:pt x="1119" y="1497"/>
                    <a:pt x="1126" y="1494"/>
                  </a:cubicBezTo>
                  <a:cubicBezTo>
                    <a:pt x="1138" y="1489"/>
                    <a:pt x="1162" y="1482"/>
                    <a:pt x="1162" y="1482"/>
                  </a:cubicBezTo>
                  <a:cubicBezTo>
                    <a:pt x="1207" y="1497"/>
                    <a:pt x="1153" y="1475"/>
                    <a:pt x="1192" y="1506"/>
                  </a:cubicBezTo>
                  <a:cubicBezTo>
                    <a:pt x="1198" y="1511"/>
                    <a:pt x="1239" y="1518"/>
                    <a:pt x="1240" y="1518"/>
                  </a:cubicBezTo>
                  <a:cubicBezTo>
                    <a:pt x="1246" y="1522"/>
                    <a:pt x="1251" y="1530"/>
                    <a:pt x="1258" y="1530"/>
                  </a:cubicBezTo>
                  <a:cubicBezTo>
                    <a:pt x="1271" y="1530"/>
                    <a:pt x="1294" y="1518"/>
                    <a:pt x="1294" y="1518"/>
                  </a:cubicBezTo>
                  <a:cubicBezTo>
                    <a:pt x="1329" y="1527"/>
                    <a:pt x="1360" y="1540"/>
                    <a:pt x="1390" y="1560"/>
                  </a:cubicBezTo>
                  <a:cubicBezTo>
                    <a:pt x="1407" y="1586"/>
                    <a:pt x="1411" y="1608"/>
                    <a:pt x="1438" y="1626"/>
                  </a:cubicBezTo>
                  <a:cubicBezTo>
                    <a:pt x="1454" y="1675"/>
                    <a:pt x="1437" y="1664"/>
                    <a:pt x="1492" y="1656"/>
                  </a:cubicBezTo>
                  <a:cubicBezTo>
                    <a:pt x="1507" y="1633"/>
                    <a:pt x="1504" y="1631"/>
                    <a:pt x="1504" y="1656"/>
                  </a:cubicBezTo>
                  <a:close/>
                </a:path>
              </a:pathLst>
            </a:custGeom>
            <a:gradFill rotWithShape="0">
              <a:gsLst>
                <a:gs pos="0">
                  <a:srgbClr val="5E9EFF"/>
                </a:gs>
                <a:gs pos="39999">
                  <a:srgbClr val="85C2FF"/>
                </a:gs>
                <a:gs pos="70000">
                  <a:srgbClr val="C4D6EB"/>
                </a:gs>
                <a:gs pos="100000">
                  <a:srgbClr val="FFEBFA"/>
                </a:gs>
              </a:gsLst>
              <a:lin ang="5400000"/>
            </a:gradFill>
            <a:ln w="63500">
              <a:solidFill>
                <a:srgbClr val="000000"/>
              </a:solidFill>
              <a:round/>
              <a:headEnd/>
              <a:tailEnd/>
            </a:ln>
          </p:spPr>
          <p:txBody>
            <a:bodyPr/>
            <a:lstStyle/>
            <a:p>
              <a:endParaRPr lang="en-US"/>
            </a:p>
          </p:txBody>
        </p:sp>
        <p:sp>
          <p:nvSpPr>
            <p:cNvPr id="15398" name="Freeform 20"/>
            <p:cNvSpPr>
              <a:spLocks/>
            </p:cNvSpPr>
            <p:nvPr/>
          </p:nvSpPr>
          <p:spPr bwMode="auto">
            <a:xfrm>
              <a:off x="1739" y="2673"/>
              <a:ext cx="401" cy="489"/>
            </a:xfrm>
            <a:custGeom>
              <a:avLst/>
              <a:gdLst>
                <a:gd name="T0" fmla="*/ 0 w 810"/>
                <a:gd name="T1" fmla="*/ 1 h 960"/>
                <a:gd name="T2" fmla="*/ 0 w 810"/>
                <a:gd name="T3" fmla="*/ 1 h 960"/>
                <a:gd name="T4" fmla="*/ 0 w 810"/>
                <a:gd name="T5" fmla="*/ 1 h 960"/>
                <a:gd name="T6" fmla="*/ 0 w 810"/>
                <a:gd name="T7" fmla="*/ 1 h 960"/>
                <a:gd name="T8" fmla="*/ 0 w 810"/>
                <a:gd name="T9" fmla="*/ 1 h 960"/>
                <a:gd name="T10" fmla="*/ 0 w 810"/>
                <a:gd name="T11" fmla="*/ 1 h 960"/>
                <a:gd name="T12" fmla="*/ 0 w 810"/>
                <a:gd name="T13" fmla="*/ 1 h 960"/>
                <a:gd name="T14" fmla="*/ 0 w 810"/>
                <a:gd name="T15" fmla="*/ 1 h 960"/>
                <a:gd name="T16" fmla="*/ 0 w 810"/>
                <a:gd name="T17" fmla="*/ 1 h 960"/>
                <a:gd name="T18" fmla="*/ 0 w 810"/>
                <a:gd name="T19" fmla="*/ 1 h 960"/>
                <a:gd name="T20" fmla="*/ 0 w 810"/>
                <a:gd name="T21" fmla="*/ 1 h 960"/>
                <a:gd name="T22" fmla="*/ 0 w 810"/>
                <a:gd name="T23" fmla="*/ 1 h 960"/>
                <a:gd name="T24" fmla="*/ 0 w 810"/>
                <a:gd name="T25" fmla="*/ 1 h 960"/>
                <a:gd name="T26" fmla="*/ 0 w 810"/>
                <a:gd name="T27" fmla="*/ 1 h 960"/>
                <a:gd name="T28" fmla="*/ 0 w 810"/>
                <a:gd name="T29" fmla="*/ 1 h 960"/>
                <a:gd name="T30" fmla="*/ 0 w 810"/>
                <a:gd name="T31" fmla="*/ 1 h 960"/>
                <a:gd name="T32" fmla="*/ 0 w 810"/>
                <a:gd name="T33" fmla="*/ 1 h 960"/>
                <a:gd name="T34" fmla="*/ 0 w 810"/>
                <a:gd name="T35" fmla="*/ 1 h 960"/>
                <a:gd name="T36" fmla="*/ 0 w 810"/>
                <a:gd name="T37" fmla="*/ 0 h 960"/>
                <a:gd name="T38" fmla="*/ 0 w 810"/>
                <a:gd name="T39" fmla="*/ 1 h 960"/>
                <a:gd name="T40" fmla="*/ 0 w 810"/>
                <a:gd name="T41" fmla="*/ 1 h 960"/>
                <a:gd name="T42" fmla="*/ 0 w 810"/>
                <a:gd name="T43" fmla="*/ 1 h 960"/>
                <a:gd name="T44" fmla="*/ 0 w 810"/>
                <a:gd name="T45" fmla="*/ 1 h 960"/>
                <a:gd name="T46" fmla="*/ 0 w 810"/>
                <a:gd name="T47" fmla="*/ 1 h 960"/>
                <a:gd name="T48" fmla="*/ 0 w 810"/>
                <a:gd name="T49" fmla="*/ 1 h 960"/>
                <a:gd name="T50" fmla="*/ 0 w 810"/>
                <a:gd name="T51" fmla="*/ 1 h 960"/>
                <a:gd name="T52" fmla="*/ 0 w 810"/>
                <a:gd name="T53" fmla="*/ 1 h 960"/>
                <a:gd name="T54" fmla="*/ 0 w 810"/>
                <a:gd name="T55" fmla="*/ 1 h 960"/>
                <a:gd name="T56" fmla="*/ 0 w 810"/>
                <a:gd name="T57" fmla="*/ 1 h 960"/>
                <a:gd name="T58" fmla="*/ 0 w 810"/>
                <a:gd name="T59" fmla="*/ 1 h 960"/>
                <a:gd name="T60" fmla="*/ 0 w 810"/>
                <a:gd name="T61" fmla="*/ 1 h 960"/>
                <a:gd name="T62" fmla="*/ 0 w 810"/>
                <a:gd name="T63" fmla="*/ 1 h 960"/>
                <a:gd name="T64" fmla="*/ 0 w 810"/>
                <a:gd name="T65" fmla="*/ 1 h 960"/>
                <a:gd name="T66" fmla="*/ 0 w 810"/>
                <a:gd name="T67" fmla="*/ 1 h 960"/>
                <a:gd name="T68" fmla="*/ 0 w 810"/>
                <a:gd name="T69" fmla="*/ 1 h 960"/>
                <a:gd name="T70" fmla="*/ 0 w 810"/>
                <a:gd name="T71" fmla="*/ 1 h 960"/>
                <a:gd name="T72" fmla="*/ 0 w 810"/>
                <a:gd name="T73" fmla="*/ 1 h 960"/>
                <a:gd name="T74" fmla="*/ 0 w 810"/>
                <a:gd name="T75" fmla="*/ 1 h 960"/>
                <a:gd name="T76" fmla="*/ 0 w 810"/>
                <a:gd name="T77" fmla="*/ 1 h 960"/>
                <a:gd name="T78" fmla="*/ 0 w 810"/>
                <a:gd name="T79" fmla="*/ 1 h 960"/>
                <a:gd name="T80" fmla="*/ 0 w 810"/>
                <a:gd name="T81" fmla="*/ 1 h 960"/>
                <a:gd name="T82" fmla="*/ 0 w 810"/>
                <a:gd name="T83" fmla="*/ 1 h 960"/>
                <a:gd name="T84" fmla="*/ 0 w 810"/>
                <a:gd name="T85" fmla="*/ 1 h 960"/>
                <a:gd name="T86" fmla="*/ 0 w 810"/>
                <a:gd name="T87" fmla="*/ 1 h 960"/>
                <a:gd name="T88" fmla="*/ 0 w 810"/>
                <a:gd name="T89" fmla="*/ 1 h 960"/>
                <a:gd name="T90" fmla="*/ 0 w 810"/>
                <a:gd name="T91" fmla="*/ 1 h 960"/>
                <a:gd name="T92" fmla="*/ 0 w 810"/>
                <a:gd name="T93" fmla="*/ 1 h 960"/>
                <a:gd name="T94" fmla="*/ 0 w 810"/>
                <a:gd name="T95" fmla="*/ 1 h 960"/>
                <a:gd name="T96" fmla="*/ 0 w 810"/>
                <a:gd name="T97" fmla="*/ 1 h 960"/>
                <a:gd name="T98" fmla="*/ 0 w 810"/>
                <a:gd name="T99" fmla="*/ 1 h 960"/>
                <a:gd name="T100" fmla="*/ 0 w 810"/>
                <a:gd name="T101" fmla="*/ 1 h 960"/>
                <a:gd name="T102" fmla="*/ 0 w 810"/>
                <a:gd name="T103" fmla="*/ 1 h 960"/>
                <a:gd name="T104" fmla="*/ 0 w 810"/>
                <a:gd name="T105" fmla="*/ 1 h 960"/>
                <a:gd name="T106" fmla="*/ 0 w 810"/>
                <a:gd name="T107" fmla="*/ 1 h 960"/>
                <a:gd name="T108" fmla="*/ 0 w 810"/>
                <a:gd name="T109" fmla="*/ 1 h 960"/>
                <a:gd name="T110" fmla="*/ 0 w 810"/>
                <a:gd name="T111" fmla="*/ 1 h 960"/>
                <a:gd name="T112" fmla="*/ 0 w 810"/>
                <a:gd name="T113" fmla="*/ 1 h 960"/>
                <a:gd name="T114" fmla="*/ 0 w 810"/>
                <a:gd name="T115" fmla="*/ 1 h 960"/>
                <a:gd name="T116" fmla="*/ 0 w 810"/>
                <a:gd name="T117" fmla="*/ 1 h 960"/>
                <a:gd name="T118" fmla="*/ 0 w 810"/>
                <a:gd name="T119" fmla="*/ 1 h 960"/>
                <a:gd name="T120" fmla="*/ 0 w 810"/>
                <a:gd name="T121" fmla="*/ 1 h 960"/>
                <a:gd name="T122" fmla="*/ 0 w 810"/>
                <a:gd name="T123" fmla="*/ 1 h 96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10"/>
                <a:gd name="T187" fmla="*/ 0 h 960"/>
                <a:gd name="T188" fmla="*/ 810 w 810"/>
                <a:gd name="T189" fmla="*/ 960 h 96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10" h="960">
                  <a:moveTo>
                    <a:pt x="12" y="414"/>
                  </a:moveTo>
                  <a:cubicBezTo>
                    <a:pt x="18" y="410"/>
                    <a:pt x="25" y="407"/>
                    <a:pt x="30" y="402"/>
                  </a:cubicBezTo>
                  <a:cubicBezTo>
                    <a:pt x="39" y="391"/>
                    <a:pt x="54" y="366"/>
                    <a:pt x="54" y="366"/>
                  </a:cubicBezTo>
                  <a:cubicBezTo>
                    <a:pt x="129" y="391"/>
                    <a:pt x="194" y="359"/>
                    <a:pt x="264" y="342"/>
                  </a:cubicBezTo>
                  <a:cubicBezTo>
                    <a:pt x="276" y="306"/>
                    <a:pt x="272" y="338"/>
                    <a:pt x="252" y="318"/>
                  </a:cubicBezTo>
                  <a:cubicBezTo>
                    <a:pt x="220" y="286"/>
                    <a:pt x="276" y="310"/>
                    <a:pt x="228" y="294"/>
                  </a:cubicBezTo>
                  <a:cubicBezTo>
                    <a:pt x="224" y="288"/>
                    <a:pt x="221" y="281"/>
                    <a:pt x="216" y="276"/>
                  </a:cubicBezTo>
                  <a:cubicBezTo>
                    <a:pt x="211" y="271"/>
                    <a:pt x="201" y="271"/>
                    <a:pt x="198" y="264"/>
                  </a:cubicBezTo>
                  <a:cubicBezTo>
                    <a:pt x="192" y="250"/>
                    <a:pt x="215" y="238"/>
                    <a:pt x="222" y="234"/>
                  </a:cubicBezTo>
                  <a:cubicBezTo>
                    <a:pt x="247" y="222"/>
                    <a:pt x="296" y="223"/>
                    <a:pt x="312" y="222"/>
                  </a:cubicBezTo>
                  <a:cubicBezTo>
                    <a:pt x="321" y="186"/>
                    <a:pt x="325" y="200"/>
                    <a:pt x="354" y="180"/>
                  </a:cubicBezTo>
                  <a:cubicBezTo>
                    <a:pt x="377" y="146"/>
                    <a:pt x="349" y="118"/>
                    <a:pt x="390" y="132"/>
                  </a:cubicBezTo>
                  <a:cubicBezTo>
                    <a:pt x="404" y="128"/>
                    <a:pt x="422" y="127"/>
                    <a:pt x="432" y="114"/>
                  </a:cubicBezTo>
                  <a:cubicBezTo>
                    <a:pt x="449" y="93"/>
                    <a:pt x="437" y="87"/>
                    <a:pt x="468" y="66"/>
                  </a:cubicBezTo>
                  <a:cubicBezTo>
                    <a:pt x="470" y="60"/>
                    <a:pt x="470" y="52"/>
                    <a:pt x="474" y="48"/>
                  </a:cubicBezTo>
                  <a:cubicBezTo>
                    <a:pt x="487" y="35"/>
                    <a:pt x="497" y="45"/>
                    <a:pt x="510" y="48"/>
                  </a:cubicBezTo>
                  <a:cubicBezTo>
                    <a:pt x="537" y="54"/>
                    <a:pt x="562" y="57"/>
                    <a:pt x="588" y="66"/>
                  </a:cubicBezTo>
                  <a:cubicBezTo>
                    <a:pt x="604" y="55"/>
                    <a:pt x="612" y="52"/>
                    <a:pt x="624" y="36"/>
                  </a:cubicBezTo>
                  <a:cubicBezTo>
                    <a:pt x="633" y="25"/>
                    <a:pt x="648" y="0"/>
                    <a:pt x="648" y="0"/>
                  </a:cubicBezTo>
                  <a:cubicBezTo>
                    <a:pt x="672" y="8"/>
                    <a:pt x="676" y="18"/>
                    <a:pt x="684" y="42"/>
                  </a:cubicBezTo>
                  <a:cubicBezTo>
                    <a:pt x="672" y="79"/>
                    <a:pt x="677" y="42"/>
                    <a:pt x="696" y="72"/>
                  </a:cubicBezTo>
                  <a:cubicBezTo>
                    <a:pt x="703" y="83"/>
                    <a:pt x="708" y="108"/>
                    <a:pt x="708" y="108"/>
                  </a:cubicBezTo>
                  <a:cubicBezTo>
                    <a:pt x="688" y="168"/>
                    <a:pt x="733" y="141"/>
                    <a:pt x="768" y="132"/>
                  </a:cubicBezTo>
                  <a:cubicBezTo>
                    <a:pt x="803" y="144"/>
                    <a:pt x="803" y="147"/>
                    <a:pt x="810" y="186"/>
                  </a:cubicBezTo>
                  <a:cubicBezTo>
                    <a:pt x="808" y="192"/>
                    <a:pt x="808" y="200"/>
                    <a:pt x="804" y="204"/>
                  </a:cubicBezTo>
                  <a:cubicBezTo>
                    <a:pt x="794" y="214"/>
                    <a:pt x="768" y="228"/>
                    <a:pt x="768" y="228"/>
                  </a:cubicBezTo>
                  <a:cubicBezTo>
                    <a:pt x="783" y="272"/>
                    <a:pt x="783" y="252"/>
                    <a:pt x="774" y="288"/>
                  </a:cubicBezTo>
                  <a:cubicBezTo>
                    <a:pt x="762" y="284"/>
                    <a:pt x="750" y="280"/>
                    <a:pt x="738" y="276"/>
                  </a:cubicBezTo>
                  <a:cubicBezTo>
                    <a:pt x="732" y="274"/>
                    <a:pt x="720" y="270"/>
                    <a:pt x="720" y="270"/>
                  </a:cubicBezTo>
                  <a:cubicBezTo>
                    <a:pt x="707" y="274"/>
                    <a:pt x="694" y="277"/>
                    <a:pt x="684" y="288"/>
                  </a:cubicBezTo>
                  <a:cubicBezTo>
                    <a:pt x="675" y="299"/>
                    <a:pt x="672" y="316"/>
                    <a:pt x="660" y="324"/>
                  </a:cubicBezTo>
                  <a:cubicBezTo>
                    <a:pt x="642" y="336"/>
                    <a:pt x="624" y="348"/>
                    <a:pt x="606" y="360"/>
                  </a:cubicBezTo>
                  <a:cubicBezTo>
                    <a:pt x="600" y="364"/>
                    <a:pt x="588" y="372"/>
                    <a:pt x="588" y="372"/>
                  </a:cubicBezTo>
                  <a:cubicBezTo>
                    <a:pt x="586" y="386"/>
                    <a:pt x="579" y="400"/>
                    <a:pt x="582" y="414"/>
                  </a:cubicBezTo>
                  <a:cubicBezTo>
                    <a:pt x="585" y="428"/>
                    <a:pt x="606" y="450"/>
                    <a:pt x="606" y="450"/>
                  </a:cubicBezTo>
                  <a:cubicBezTo>
                    <a:pt x="604" y="458"/>
                    <a:pt x="605" y="468"/>
                    <a:pt x="600" y="474"/>
                  </a:cubicBezTo>
                  <a:cubicBezTo>
                    <a:pt x="591" y="485"/>
                    <a:pt x="564" y="498"/>
                    <a:pt x="564" y="498"/>
                  </a:cubicBezTo>
                  <a:cubicBezTo>
                    <a:pt x="554" y="529"/>
                    <a:pt x="538" y="522"/>
                    <a:pt x="558" y="552"/>
                  </a:cubicBezTo>
                  <a:cubicBezTo>
                    <a:pt x="551" y="606"/>
                    <a:pt x="542" y="610"/>
                    <a:pt x="522" y="654"/>
                  </a:cubicBezTo>
                  <a:cubicBezTo>
                    <a:pt x="507" y="689"/>
                    <a:pt x="515" y="701"/>
                    <a:pt x="486" y="720"/>
                  </a:cubicBezTo>
                  <a:cubicBezTo>
                    <a:pt x="469" y="714"/>
                    <a:pt x="449" y="705"/>
                    <a:pt x="432" y="720"/>
                  </a:cubicBezTo>
                  <a:cubicBezTo>
                    <a:pt x="422" y="728"/>
                    <a:pt x="420" y="756"/>
                    <a:pt x="420" y="756"/>
                  </a:cubicBezTo>
                  <a:cubicBezTo>
                    <a:pt x="416" y="798"/>
                    <a:pt x="413" y="908"/>
                    <a:pt x="396" y="942"/>
                  </a:cubicBezTo>
                  <a:cubicBezTo>
                    <a:pt x="391" y="951"/>
                    <a:pt x="369" y="957"/>
                    <a:pt x="360" y="960"/>
                  </a:cubicBezTo>
                  <a:cubicBezTo>
                    <a:pt x="334" y="921"/>
                    <a:pt x="321" y="878"/>
                    <a:pt x="306" y="834"/>
                  </a:cubicBezTo>
                  <a:cubicBezTo>
                    <a:pt x="308" y="820"/>
                    <a:pt x="319" y="771"/>
                    <a:pt x="306" y="756"/>
                  </a:cubicBezTo>
                  <a:cubicBezTo>
                    <a:pt x="298" y="746"/>
                    <a:pt x="270" y="744"/>
                    <a:pt x="270" y="744"/>
                  </a:cubicBezTo>
                  <a:cubicBezTo>
                    <a:pt x="262" y="769"/>
                    <a:pt x="277" y="814"/>
                    <a:pt x="252" y="822"/>
                  </a:cubicBezTo>
                  <a:cubicBezTo>
                    <a:pt x="240" y="826"/>
                    <a:pt x="216" y="834"/>
                    <a:pt x="216" y="834"/>
                  </a:cubicBezTo>
                  <a:cubicBezTo>
                    <a:pt x="195" y="820"/>
                    <a:pt x="182" y="810"/>
                    <a:pt x="174" y="786"/>
                  </a:cubicBezTo>
                  <a:cubicBezTo>
                    <a:pt x="184" y="727"/>
                    <a:pt x="191" y="699"/>
                    <a:pt x="252" y="684"/>
                  </a:cubicBezTo>
                  <a:cubicBezTo>
                    <a:pt x="277" y="667"/>
                    <a:pt x="279" y="646"/>
                    <a:pt x="288" y="618"/>
                  </a:cubicBezTo>
                  <a:cubicBezTo>
                    <a:pt x="292" y="606"/>
                    <a:pt x="300" y="582"/>
                    <a:pt x="300" y="582"/>
                  </a:cubicBezTo>
                  <a:cubicBezTo>
                    <a:pt x="282" y="576"/>
                    <a:pt x="264" y="570"/>
                    <a:pt x="246" y="564"/>
                  </a:cubicBezTo>
                  <a:cubicBezTo>
                    <a:pt x="240" y="562"/>
                    <a:pt x="228" y="558"/>
                    <a:pt x="228" y="558"/>
                  </a:cubicBezTo>
                  <a:cubicBezTo>
                    <a:pt x="190" y="615"/>
                    <a:pt x="162" y="586"/>
                    <a:pt x="78" y="582"/>
                  </a:cubicBezTo>
                  <a:cubicBezTo>
                    <a:pt x="58" y="575"/>
                    <a:pt x="44" y="565"/>
                    <a:pt x="24" y="558"/>
                  </a:cubicBezTo>
                  <a:cubicBezTo>
                    <a:pt x="7" y="508"/>
                    <a:pt x="33" y="588"/>
                    <a:pt x="12" y="498"/>
                  </a:cubicBezTo>
                  <a:cubicBezTo>
                    <a:pt x="9" y="486"/>
                    <a:pt x="0" y="462"/>
                    <a:pt x="0" y="462"/>
                  </a:cubicBezTo>
                  <a:cubicBezTo>
                    <a:pt x="2" y="452"/>
                    <a:pt x="3" y="442"/>
                    <a:pt x="6" y="432"/>
                  </a:cubicBezTo>
                  <a:cubicBezTo>
                    <a:pt x="9" y="420"/>
                    <a:pt x="14" y="408"/>
                    <a:pt x="18" y="396"/>
                  </a:cubicBezTo>
                  <a:cubicBezTo>
                    <a:pt x="20" y="390"/>
                    <a:pt x="14" y="408"/>
                    <a:pt x="12" y="414"/>
                  </a:cubicBezTo>
                  <a:close/>
                </a:path>
              </a:pathLst>
            </a:custGeom>
            <a:gradFill rotWithShape="0">
              <a:gsLst>
                <a:gs pos="0">
                  <a:srgbClr val="ABF0F7"/>
                </a:gs>
                <a:gs pos="100000">
                  <a:srgbClr val="CCFF99"/>
                </a:gs>
              </a:gsLst>
              <a:lin ang="5400000" scaled="1"/>
            </a:gradFill>
            <a:ln w="63500">
              <a:solidFill>
                <a:srgbClr val="000000"/>
              </a:solidFill>
              <a:round/>
              <a:headEnd/>
              <a:tailEnd/>
            </a:ln>
          </p:spPr>
          <p:txBody>
            <a:bodyPr/>
            <a:lstStyle/>
            <a:p>
              <a:endParaRPr lang="en-US"/>
            </a:p>
          </p:txBody>
        </p:sp>
      </p:grpSp>
      <p:sp>
        <p:nvSpPr>
          <p:cNvPr id="15366" name="Text Box 21"/>
          <p:cNvSpPr txBox="1">
            <a:spLocks noChangeArrowheads="1"/>
          </p:cNvSpPr>
          <p:nvPr/>
        </p:nvSpPr>
        <p:spPr bwMode="auto">
          <a:xfrm>
            <a:off x="6713538" y="1944688"/>
            <a:ext cx="11017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a:spcBef>
                <a:spcPct val="0"/>
              </a:spcBef>
              <a:buClrTx/>
              <a:buSzTx/>
              <a:buFontTx/>
              <a:buNone/>
            </a:pPr>
            <a:r>
              <a:rPr lang="en-US" altLang="en-US" sz="1600">
                <a:solidFill>
                  <a:schemeClr val="bg1"/>
                </a:solidFill>
                <a:latin typeface="Century Gothic" pitchFamily="34" charset="0"/>
              </a:rPr>
              <a:t>NEW Grid</a:t>
            </a:r>
          </a:p>
        </p:txBody>
      </p:sp>
      <p:sp>
        <p:nvSpPr>
          <p:cNvPr id="15367" name="Text Box 22"/>
          <p:cNvSpPr txBox="1">
            <a:spLocks noChangeArrowheads="1"/>
          </p:cNvSpPr>
          <p:nvPr/>
        </p:nvSpPr>
        <p:spPr bwMode="auto">
          <a:xfrm>
            <a:off x="5348288" y="3805238"/>
            <a:ext cx="45561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a:spcBef>
                <a:spcPct val="0"/>
              </a:spcBef>
              <a:buClrTx/>
              <a:buSzTx/>
              <a:buFontTx/>
              <a:buNone/>
            </a:pPr>
            <a:r>
              <a:rPr lang="en-US" altLang="en-US" sz="800">
                <a:solidFill>
                  <a:srgbClr val="000000"/>
                </a:solidFill>
                <a:latin typeface="Century Gothic" pitchFamily="34" charset="0"/>
              </a:rPr>
              <a:t>South</a:t>
            </a:r>
          </a:p>
          <a:p>
            <a:pPr>
              <a:spcBef>
                <a:spcPct val="0"/>
              </a:spcBef>
              <a:buClrTx/>
              <a:buSzTx/>
              <a:buFontTx/>
              <a:buNone/>
            </a:pPr>
            <a:r>
              <a:rPr lang="en-US" altLang="en-US" sz="800">
                <a:solidFill>
                  <a:srgbClr val="000000"/>
                </a:solidFill>
                <a:latin typeface="Century Gothic" pitchFamily="34" charset="0"/>
              </a:rPr>
              <a:t>Grid</a:t>
            </a:r>
          </a:p>
        </p:txBody>
      </p:sp>
      <p:sp>
        <p:nvSpPr>
          <p:cNvPr id="11272" name="Text Box 23"/>
          <p:cNvSpPr txBox="1">
            <a:spLocks noChangeArrowheads="1"/>
          </p:cNvSpPr>
          <p:nvPr/>
        </p:nvSpPr>
        <p:spPr bwMode="auto">
          <a:xfrm rot="18460759">
            <a:off x="330994" y="5706269"/>
            <a:ext cx="558800" cy="261938"/>
          </a:xfrm>
          <a:prstGeom prst="rect">
            <a:avLst/>
          </a:prstGeom>
          <a:noFill/>
          <a:ln>
            <a:noFill/>
          </a:ln>
          <a:extLst/>
        </p:spPr>
        <p:txBody>
          <a:bodyPr wrap="none">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pitchFamily="34" charset="0"/>
                <a:cs typeface="Arial" pitchFamily="34"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pitchFamily="34" charset="0"/>
                <a:cs typeface="Arial" pitchFamily="34"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pitchFamily="34" charset="0"/>
                <a:cs typeface="Arial" pitchFamily="34"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pitchFamily="34" charset="0"/>
                <a:cs typeface="Arial" pitchFamily="34" charset="0"/>
              </a:defRPr>
            </a:lvl4pPr>
            <a:lvl5pPr marL="2057400" indent="-228600" eaLnBrk="0" hangingPunct="0">
              <a:spcBef>
                <a:spcPct val="20000"/>
              </a:spcBef>
              <a:buClr>
                <a:schemeClr val="accent1"/>
              </a:buClr>
              <a:buSzPct val="75000"/>
              <a:buChar char="o"/>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pitchFamily="34" charset="0"/>
                <a:cs typeface="Arial" pitchFamily="34" charset="0"/>
              </a:defRPr>
            </a:lvl9pPr>
          </a:lstStyle>
          <a:p>
            <a:pPr>
              <a:spcBef>
                <a:spcPct val="0"/>
              </a:spcBef>
              <a:buClrTx/>
              <a:buSzTx/>
              <a:buFontTx/>
              <a:buNone/>
              <a:defRPr/>
            </a:pPr>
            <a:r>
              <a:rPr lang="en-US" altLang="en-US" sz="1050" dirty="0" smtClean="0">
                <a:solidFill>
                  <a:srgbClr val="000000"/>
                </a:solidFill>
                <a:latin typeface="Century Gothic" pitchFamily="34" charset="0"/>
              </a:rPr>
              <a:t>South</a:t>
            </a:r>
          </a:p>
        </p:txBody>
      </p:sp>
      <p:sp>
        <p:nvSpPr>
          <p:cNvPr id="11273" name="Text Box 24"/>
          <p:cNvSpPr txBox="1">
            <a:spLocks noChangeArrowheads="1"/>
          </p:cNvSpPr>
          <p:nvPr/>
        </p:nvSpPr>
        <p:spPr bwMode="auto">
          <a:xfrm>
            <a:off x="363538" y="5219700"/>
            <a:ext cx="561975" cy="254000"/>
          </a:xfrm>
          <a:prstGeom prst="rect">
            <a:avLst/>
          </a:prstGeom>
          <a:noFill/>
          <a:ln>
            <a:noFill/>
          </a:ln>
          <a:extLst/>
        </p:spPr>
        <p:txBody>
          <a:bodyPr>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pitchFamily="34" charset="0"/>
                <a:cs typeface="Arial" pitchFamily="34"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pitchFamily="34" charset="0"/>
                <a:cs typeface="Arial" pitchFamily="34"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pitchFamily="34" charset="0"/>
                <a:cs typeface="Arial" pitchFamily="34"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pitchFamily="34" charset="0"/>
                <a:cs typeface="Arial" pitchFamily="34" charset="0"/>
              </a:defRPr>
            </a:lvl4pPr>
            <a:lvl5pPr marL="2057400" indent="-228600" eaLnBrk="0" hangingPunct="0">
              <a:spcBef>
                <a:spcPct val="20000"/>
              </a:spcBef>
              <a:buClr>
                <a:schemeClr val="accent1"/>
              </a:buClr>
              <a:buSzPct val="75000"/>
              <a:buChar char="o"/>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pitchFamily="34" charset="0"/>
                <a:cs typeface="Arial" pitchFamily="34" charset="0"/>
              </a:defRPr>
            </a:lvl9pPr>
          </a:lstStyle>
          <a:p>
            <a:pPr>
              <a:spcBef>
                <a:spcPct val="0"/>
              </a:spcBef>
              <a:buClrTx/>
              <a:buSzTx/>
              <a:buFontTx/>
              <a:buNone/>
              <a:defRPr/>
            </a:pPr>
            <a:r>
              <a:rPr lang="en-US" altLang="en-US" sz="1050" dirty="0" smtClean="0">
                <a:solidFill>
                  <a:srgbClr val="000000"/>
                </a:solidFill>
                <a:latin typeface="Century Gothic" pitchFamily="34" charset="0"/>
              </a:rPr>
              <a:t>West</a:t>
            </a:r>
          </a:p>
        </p:txBody>
      </p:sp>
      <p:sp>
        <p:nvSpPr>
          <p:cNvPr id="11274" name="Text Box 25"/>
          <p:cNvSpPr txBox="1">
            <a:spLocks noChangeArrowheads="1"/>
          </p:cNvSpPr>
          <p:nvPr/>
        </p:nvSpPr>
        <p:spPr bwMode="auto">
          <a:xfrm>
            <a:off x="339725" y="4614863"/>
            <a:ext cx="549275" cy="261937"/>
          </a:xfrm>
          <a:prstGeom prst="rect">
            <a:avLst/>
          </a:prstGeom>
          <a:noFill/>
          <a:ln>
            <a:noFill/>
          </a:ln>
          <a:extLst/>
        </p:spPr>
        <p:txBody>
          <a:bodyPr wrap="none">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pitchFamily="34" charset="0"/>
                <a:cs typeface="Arial" pitchFamily="34"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pitchFamily="34" charset="0"/>
                <a:cs typeface="Arial" pitchFamily="34"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pitchFamily="34" charset="0"/>
                <a:cs typeface="Arial" pitchFamily="34"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pitchFamily="34" charset="0"/>
                <a:cs typeface="Arial" pitchFamily="34" charset="0"/>
              </a:defRPr>
            </a:lvl4pPr>
            <a:lvl5pPr marL="2057400" indent="-228600" eaLnBrk="0" hangingPunct="0">
              <a:spcBef>
                <a:spcPct val="20000"/>
              </a:spcBef>
              <a:buClr>
                <a:schemeClr val="accent1"/>
              </a:buClr>
              <a:buSzPct val="75000"/>
              <a:buChar char="o"/>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pitchFamily="34" charset="0"/>
                <a:cs typeface="Arial" pitchFamily="34" charset="0"/>
              </a:defRPr>
            </a:lvl9pPr>
          </a:lstStyle>
          <a:p>
            <a:pPr>
              <a:spcBef>
                <a:spcPct val="0"/>
              </a:spcBef>
              <a:buClrTx/>
              <a:buSzTx/>
              <a:buFontTx/>
              <a:buNone/>
              <a:defRPr/>
            </a:pPr>
            <a:r>
              <a:rPr lang="en-US" altLang="en-US" sz="1050" dirty="0" smtClean="0">
                <a:solidFill>
                  <a:srgbClr val="000000"/>
                </a:solidFill>
                <a:latin typeface="Century Gothic" pitchFamily="34" charset="0"/>
              </a:rPr>
              <a:t>North</a:t>
            </a:r>
          </a:p>
        </p:txBody>
      </p:sp>
      <p:sp>
        <p:nvSpPr>
          <p:cNvPr id="15371" name="Text Box 26"/>
          <p:cNvSpPr txBox="1">
            <a:spLocks noChangeArrowheads="1"/>
          </p:cNvSpPr>
          <p:nvPr/>
        </p:nvSpPr>
        <p:spPr bwMode="auto">
          <a:xfrm>
            <a:off x="939800" y="5040313"/>
            <a:ext cx="4318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a:spcBef>
                <a:spcPct val="0"/>
              </a:spcBef>
              <a:buClrTx/>
              <a:buSzTx/>
              <a:buFontTx/>
              <a:buNone/>
            </a:pPr>
            <a:r>
              <a:rPr lang="en-US" altLang="en-US" sz="1000">
                <a:latin typeface="Century Gothic" pitchFamily="34" charset="0"/>
              </a:rPr>
              <a:t>East</a:t>
            </a:r>
          </a:p>
        </p:txBody>
      </p:sp>
      <p:sp>
        <p:nvSpPr>
          <p:cNvPr id="15372" name="Text Box 27"/>
          <p:cNvSpPr txBox="1">
            <a:spLocks noChangeArrowheads="1"/>
          </p:cNvSpPr>
          <p:nvPr/>
        </p:nvSpPr>
        <p:spPr bwMode="auto">
          <a:xfrm>
            <a:off x="1038225" y="5564188"/>
            <a:ext cx="10668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a:spcBef>
                <a:spcPct val="0"/>
              </a:spcBef>
              <a:buClrTx/>
              <a:buSzTx/>
              <a:buFontTx/>
              <a:buNone/>
            </a:pPr>
            <a:r>
              <a:rPr lang="en-US" altLang="en-US" sz="900">
                <a:solidFill>
                  <a:srgbClr val="000000"/>
                </a:solidFill>
                <a:latin typeface="Century Gothic" pitchFamily="34" charset="0"/>
              </a:rPr>
              <a:t>Northeast</a:t>
            </a:r>
          </a:p>
        </p:txBody>
      </p:sp>
      <p:sp>
        <p:nvSpPr>
          <p:cNvPr id="15373" name="Line 28"/>
          <p:cNvSpPr>
            <a:spLocks noChangeShapeType="1"/>
          </p:cNvSpPr>
          <p:nvPr/>
        </p:nvSpPr>
        <p:spPr bwMode="auto">
          <a:xfrm flipH="1" flipV="1">
            <a:off x="1500188" y="5040313"/>
            <a:ext cx="90487" cy="4953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374" name="AutoShape 29"/>
          <p:cNvSpPr>
            <a:spLocks noChangeArrowheads="1"/>
          </p:cNvSpPr>
          <p:nvPr/>
        </p:nvSpPr>
        <p:spPr bwMode="auto">
          <a:xfrm>
            <a:off x="1000125" y="6105525"/>
            <a:ext cx="2209800" cy="609600"/>
          </a:xfrm>
          <a:prstGeom prst="roundRect">
            <a:avLst>
              <a:gd name="adj" fmla="val 16667"/>
            </a:avLst>
          </a:prstGeom>
          <a:solidFill>
            <a:srgbClr val="FF7C80"/>
          </a:solidFill>
          <a:ln w="9525">
            <a:solidFill>
              <a:schemeClr val="tx1"/>
            </a:solidFill>
            <a:round/>
            <a:headEnd/>
            <a:tailEnd/>
          </a:ln>
        </p:spPr>
        <p:txBody>
          <a:bodyPr wrap="none" anchor="ct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algn="ctr">
              <a:spcBef>
                <a:spcPct val="0"/>
              </a:spcBef>
              <a:buClrTx/>
              <a:buSzTx/>
              <a:buFontTx/>
              <a:buNone/>
            </a:pPr>
            <a:r>
              <a:rPr lang="en-US" altLang="en-US" sz="1600">
                <a:latin typeface="Century Gothic" pitchFamily="34" charset="0"/>
              </a:rPr>
              <a:t>Five Regional Grids</a:t>
            </a:r>
          </a:p>
          <a:p>
            <a:pPr algn="ctr">
              <a:spcBef>
                <a:spcPct val="0"/>
              </a:spcBef>
              <a:buClrTx/>
              <a:buSzTx/>
              <a:buFontTx/>
              <a:buNone/>
            </a:pPr>
            <a:r>
              <a:rPr lang="en-US" altLang="en-US" sz="1600">
                <a:latin typeface="Century Gothic" pitchFamily="34" charset="0"/>
              </a:rPr>
              <a:t>Five Frequencies</a:t>
            </a:r>
          </a:p>
        </p:txBody>
      </p:sp>
      <p:sp>
        <p:nvSpPr>
          <p:cNvPr id="15375" name="AutoShape 30"/>
          <p:cNvSpPr>
            <a:spLocks noChangeArrowheads="1"/>
          </p:cNvSpPr>
          <p:nvPr/>
        </p:nvSpPr>
        <p:spPr bwMode="auto">
          <a:xfrm>
            <a:off x="153988" y="3000375"/>
            <a:ext cx="1622425" cy="741363"/>
          </a:xfrm>
          <a:prstGeom prst="roundRect">
            <a:avLst>
              <a:gd name="adj" fmla="val 16667"/>
            </a:avLst>
          </a:prstGeom>
          <a:gradFill rotWithShape="0">
            <a:gsLst>
              <a:gs pos="0">
                <a:srgbClr val="ABF0F7"/>
              </a:gs>
              <a:gs pos="100000">
                <a:srgbClr val="00FF99"/>
              </a:gs>
            </a:gsLst>
            <a:lin ang="5400000" scaled="1"/>
          </a:gradFill>
          <a:ln w="9525">
            <a:solidFill>
              <a:schemeClr val="tx1"/>
            </a:solidFill>
            <a:round/>
            <a:headEnd/>
            <a:tailEnd/>
          </a:ln>
        </p:spPr>
        <p:txBody>
          <a:bodyPr wrap="none" anchor="ct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algn="ctr">
              <a:spcBef>
                <a:spcPct val="0"/>
              </a:spcBef>
              <a:buClrTx/>
              <a:buSzTx/>
              <a:buFontTx/>
              <a:buNone/>
            </a:pPr>
            <a:r>
              <a:rPr lang="en-US" altLang="en-US" sz="1200">
                <a:solidFill>
                  <a:srgbClr val="000000"/>
                </a:solidFill>
                <a:latin typeface="Century Gothic" pitchFamily="34" charset="0"/>
              </a:rPr>
              <a:t>October 1991</a:t>
            </a:r>
          </a:p>
          <a:p>
            <a:pPr algn="ctr">
              <a:spcBef>
                <a:spcPct val="0"/>
              </a:spcBef>
              <a:buClrTx/>
              <a:buSzTx/>
              <a:buFontTx/>
              <a:buNone/>
            </a:pPr>
            <a:r>
              <a:rPr lang="en-US" altLang="en-US" sz="1200">
                <a:solidFill>
                  <a:srgbClr val="000000"/>
                </a:solidFill>
                <a:latin typeface="Century Gothic" pitchFamily="34" charset="0"/>
              </a:rPr>
              <a:t>East and Northeast </a:t>
            </a:r>
          </a:p>
          <a:p>
            <a:pPr algn="ctr">
              <a:spcBef>
                <a:spcPct val="0"/>
              </a:spcBef>
              <a:buClrTx/>
              <a:buSzTx/>
              <a:buFontTx/>
              <a:buNone/>
            </a:pPr>
            <a:r>
              <a:rPr lang="en-US" altLang="en-US" sz="1200">
                <a:solidFill>
                  <a:srgbClr val="000000"/>
                </a:solidFill>
                <a:latin typeface="Century Gothic" pitchFamily="34" charset="0"/>
              </a:rPr>
              <a:t>synchronized</a:t>
            </a:r>
          </a:p>
        </p:txBody>
      </p:sp>
      <p:sp>
        <p:nvSpPr>
          <p:cNvPr id="15376" name="AutoShape 31"/>
          <p:cNvSpPr>
            <a:spLocks noChangeArrowheads="1"/>
          </p:cNvSpPr>
          <p:nvPr/>
        </p:nvSpPr>
        <p:spPr bwMode="auto">
          <a:xfrm>
            <a:off x="1674813" y="1906588"/>
            <a:ext cx="2020887" cy="731837"/>
          </a:xfrm>
          <a:prstGeom prst="roundRect">
            <a:avLst>
              <a:gd name="adj" fmla="val 16667"/>
            </a:avLst>
          </a:prstGeom>
          <a:solidFill>
            <a:srgbClr val="FFFF99"/>
          </a:solidFill>
          <a:ln w="9525">
            <a:solidFill>
              <a:schemeClr val="tx1"/>
            </a:solidFill>
            <a:round/>
            <a:headEnd/>
            <a:tailEnd/>
          </a:ln>
        </p:spPr>
        <p:txBody>
          <a:bodyPr wrap="none" anchor="ct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algn="ctr">
              <a:spcBef>
                <a:spcPct val="0"/>
              </a:spcBef>
              <a:buClrTx/>
              <a:buSzTx/>
              <a:buFontTx/>
              <a:buNone/>
            </a:pPr>
            <a:r>
              <a:rPr lang="en-US" altLang="en-US" sz="1200">
                <a:solidFill>
                  <a:srgbClr val="000000"/>
                </a:solidFill>
                <a:latin typeface="Century Gothic" pitchFamily="34" charset="0"/>
              </a:rPr>
              <a:t>March 2003</a:t>
            </a:r>
          </a:p>
          <a:p>
            <a:pPr algn="ctr">
              <a:spcBef>
                <a:spcPct val="0"/>
              </a:spcBef>
              <a:buClrTx/>
              <a:buSzTx/>
              <a:buFontTx/>
              <a:buNone/>
            </a:pPr>
            <a:r>
              <a:rPr lang="en-US" altLang="en-US" sz="1200">
                <a:solidFill>
                  <a:srgbClr val="000000"/>
                </a:solidFill>
                <a:latin typeface="Century Gothic" pitchFamily="34" charset="0"/>
              </a:rPr>
              <a:t>West synchronized </a:t>
            </a:r>
          </a:p>
          <a:p>
            <a:pPr algn="ctr">
              <a:spcBef>
                <a:spcPct val="0"/>
              </a:spcBef>
              <a:buClrTx/>
              <a:buSzTx/>
              <a:buFontTx/>
              <a:buNone/>
            </a:pPr>
            <a:r>
              <a:rPr lang="en-US" altLang="en-US" sz="1200">
                <a:solidFill>
                  <a:srgbClr val="000000"/>
                </a:solidFill>
                <a:latin typeface="Century Gothic" pitchFamily="34" charset="0"/>
              </a:rPr>
              <a:t>With East &amp; Northeast</a:t>
            </a:r>
          </a:p>
        </p:txBody>
      </p:sp>
      <p:sp>
        <p:nvSpPr>
          <p:cNvPr id="15377" name="AutoShape 32"/>
          <p:cNvSpPr>
            <a:spLocks noChangeArrowheads="1"/>
          </p:cNvSpPr>
          <p:nvPr/>
        </p:nvSpPr>
        <p:spPr bwMode="auto">
          <a:xfrm>
            <a:off x="4194175" y="1192213"/>
            <a:ext cx="1978025" cy="754062"/>
          </a:xfrm>
          <a:prstGeom prst="roundRect">
            <a:avLst>
              <a:gd name="adj" fmla="val 16667"/>
            </a:avLst>
          </a:prstGeom>
          <a:solidFill>
            <a:srgbClr val="33CCCC"/>
          </a:solidFill>
          <a:ln w="9525">
            <a:solidFill>
              <a:schemeClr val="tx1"/>
            </a:solidFill>
            <a:round/>
            <a:headEnd/>
            <a:tailEnd/>
          </a:ln>
        </p:spPr>
        <p:txBody>
          <a:bodyPr wrap="none" anchor="ct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algn="ctr">
              <a:spcBef>
                <a:spcPct val="0"/>
              </a:spcBef>
              <a:buClrTx/>
              <a:buSzTx/>
              <a:buFontTx/>
              <a:buNone/>
            </a:pPr>
            <a:r>
              <a:rPr lang="en-US" altLang="en-US" sz="1200">
                <a:solidFill>
                  <a:srgbClr val="000000"/>
                </a:solidFill>
                <a:latin typeface="Century Gothic" pitchFamily="34" charset="0"/>
              </a:rPr>
              <a:t>August 2006</a:t>
            </a:r>
          </a:p>
          <a:p>
            <a:pPr algn="ctr">
              <a:spcBef>
                <a:spcPct val="0"/>
              </a:spcBef>
              <a:buClrTx/>
              <a:buSzTx/>
              <a:buFontTx/>
              <a:buNone/>
            </a:pPr>
            <a:r>
              <a:rPr lang="en-US" altLang="en-US" sz="1200">
                <a:solidFill>
                  <a:srgbClr val="000000"/>
                </a:solidFill>
                <a:latin typeface="Century Gothic" pitchFamily="34" charset="0"/>
              </a:rPr>
              <a:t>North synchronized </a:t>
            </a:r>
          </a:p>
          <a:p>
            <a:pPr algn="ctr">
              <a:spcBef>
                <a:spcPct val="0"/>
              </a:spcBef>
              <a:buClrTx/>
              <a:buSzTx/>
              <a:buFontTx/>
              <a:buNone/>
            </a:pPr>
            <a:r>
              <a:rPr lang="en-US" altLang="en-US" sz="1200">
                <a:solidFill>
                  <a:srgbClr val="000000"/>
                </a:solidFill>
                <a:latin typeface="Century Gothic" pitchFamily="34" charset="0"/>
              </a:rPr>
              <a:t>With Central Grid</a:t>
            </a:r>
          </a:p>
        </p:txBody>
      </p:sp>
      <p:sp>
        <p:nvSpPr>
          <p:cNvPr id="15378" name="Text Box 33"/>
          <p:cNvSpPr txBox="1">
            <a:spLocks noChangeArrowheads="1"/>
          </p:cNvSpPr>
          <p:nvPr/>
        </p:nvSpPr>
        <p:spPr bwMode="auto">
          <a:xfrm>
            <a:off x="3665538" y="3995738"/>
            <a:ext cx="105886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a:spcBef>
                <a:spcPct val="0"/>
              </a:spcBef>
              <a:buClrTx/>
              <a:buSzTx/>
              <a:buFontTx/>
              <a:buNone/>
            </a:pPr>
            <a:r>
              <a:rPr lang="en-US" altLang="en-US" sz="1000">
                <a:solidFill>
                  <a:srgbClr val="000000"/>
                </a:solidFill>
                <a:latin typeface="Century Gothic" pitchFamily="34" charset="0"/>
              </a:rPr>
              <a:t>Central Grid</a:t>
            </a:r>
          </a:p>
        </p:txBody>
      </p:sp>
      <p:sp>
        <p:nvSpPr>
          <p:cNvPr id="15379" name="AutoShape 35"/>
          <p:cNvSpPr>
            <a:spLocks noChangeArrowheads="1"/>
          </p:cNvSpPr>
          <p:nvPr/>
        </p:nvSpPr>
        <p:spPr bwMode="auto">
          <a:xfrm>
            <a:off x="3243263" y="76200"/>
            <a:ext cx="2484437" cy="792163"/>
          </a:xfrm>
          <a:prstGeom prst="roundRect">
            <a:avLst>
              <a:gd name="adj" fmla="val 16667"/>
            </a:avLst>
          </a:prstGeom>
          <a:solidFill>
            <a:srgbClr val="FF7C80"/>
          </a:solidFill>
          <a:ln w="9525">
            <a:solidFill>
              <a:schemeClr val="tx1"/>
            </a:solidFill>
            <a:round/>
            <a:headEnd/>
            <a:tailEnd/>
          </a:ln>
        </p:spPr>
        <p:txBody>
          <a:bodyPr wrap="none" anchor="ct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algn="ctr">
              <a:spcBef>
                <a:spcPct val="0"/>
              </a:spcBef>
              <a:buClrTx/>
              <a:buSzTx/>
              <a:buFontTx/>
              <a:buNone/>
            </a:pPr>
            <a:r>
              <a:rPr lang="en-US" altLang="en-US" sz="1800">
                <a:latin typeface="Century Gothic" pitchFamily="34" charset="0"/>
              </a:rPr>
              <a:t>Five Regional Grids</a:t>
            </a:r>
          </a:p>
          <a:p>
            <a:pPr algn="ctr">
              <a:spcBef>
                <a:spcPct val="0"/>
              </a:spcBef>
              <a:buClrTx/>
              <a:buSzTx/>
              <a:buFontTx/>
              <a:buNone/>
            </a:pPr>
            <a:r>
              <a:rPr lang="en-US" altLang="en-US" sz="1800">
                <a:latin typeface="Century Gothic" pitchFamily="34" charset="0"/>
              </a:rPr>
              <a:t>One Frequencies</a:t>
            </a:r>
          </a:p>
        </p:txBody>
      </p:sp>
      <p:sp>
        <p:nvSpPr>
          <p:cNvPr id="15380" name="Line 37"/>
          <p:cNvSpPr>
            <a:spLocks noChangeShapeType="1"/>
          </p:cNvSpPr>
          <p:nvPr/>
        </p:nvSpPr>
        <p:spPr bwMode="auto">
          <a:xfrm flipH="1" flipV="1">
            <a:off x="925513" y="5681663"/>
            <a:ext cx="30480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381" name="Line 38"/>
          <p:cNvSpPr>
            <a:spLocks noChangeShapeType="1"/>
          </p:cNvSpPr>
          <p:nvPr/>
        </p:nvSpPr>
        <p:spPr bwMode="auto">
          <a:xfrm>
            <a:off x="1674813" y="3741738"/>
            <a:ext cx="1081087" cy="7540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382" name="Line 39"/>
          <p:cNvSpPr>
            <a:spLocks noChangeShapeType="1"/>
          </p:cNvSpPr>
          <p:nvPr/>
        </p:nvSpPr>
        <p:spPr bwMode="auto">
          <a:xfrm>
            <a:off x="2846388" y="2638425"/>
            <a:ext cx="849312" cy="130333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383" name="Line 40"/>
          <p:cNvSpPr>
            <a:spLocks noChangeShapeType="1"/>
          </p:cNvSpPr>
          <p:nvPr/>
        </p:nvSpPr>
        <p:spPr bwMode="auto">
          <a:xfrm>
            <a:off x="5073650" y="2112963"/>
            <a:ext cx="273050" cy="5254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384" name="AutoShape 39"/>
          <p:cNvSpPr>
            <a:spLocks noChangeArrowheads="1"/>
          </p:cNvSpPr>
          <p:nvPr/>
        </p:nvSpPr>
        <p:spPr bwMode="auto">
          <a:xfrm>
            <a:off x="5572125" y="6138863"/>
            <a:ext cx="3500438" cy="576262"/>
          </a:xfrm>
          <a:prstGeom prst="roundRect">
            <a:avLst>
              <a:gd name="adj" fmla="val 16667"/>
            </a:avLst>
          </a:prstGeom>
          <a:solidFill>
            <a:srgbClr val="FFC000"/>
          </a:solidFill>
          <a:ln w="9525">
            <a:solidFill>
              <a:schemeClr val="tx1"/>
            </a:solidFill>
            <a:round/>
            <a:headEnd/>
            <a:tailEnd/>
          </a:ln>
        </p:spPr>
        <p:txBody>
          <a:bodyPr wrap="none" anchor="ct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algn="ctr" eaLnBrk="1" hangingPunct="1">
              <a:spcBef>
                <a:spcPct val="0"/>
              </a:spcBef>
              <a:buClrTx/>
              <a:buSzTx/>
              <a:buFontTx/>
              <a:buNone/>
            </a:pPr>
            <a:r>
              <a:rPr lang="en-US" altLang="en-US" sz="2200"/>
              <a:t>Target 2020: 292 GW</a:t>
            </a:r>
          </a:p>
        </p:txBody>
      </p:sp>
      <p:sp>
        <p:nvSpPr>
          <p:cNvPr id="15385" name="AutoShape 35"/>
          <p:cNvSpPr>
            <a:spLocks noChangeArrowheads="1"/>
          </p:cNvSpPr>
          <p:nvPr/>
        </p:nvSpPr>
        <p:spPr bwMode="auto">
          <a:xfrm>
            <a:off x="6929438" y="3429000"/>
            <a:ext cx="1071562" cy="1214438"/>
          </a:xfrm>
          <a:prstGeom prst="roundRect">
            <a:avLst>
              <a:gd name="adj" fmla="val 16667"/>
            </a:avLst>
          </a:prstGeom>
          <a:solidFill>
            <a:srgbClr val="FF7C80"/>
          </a:solidFill>
          <a:ln w="9525">
            <a:solidFill>
              <a:schemeClr val="tx1"/>
            </a:solidFill>
            <a:round/>
            <a:headEnd/>
            <a:tailEnd/>
          </a:ln>
        </p:spPr>
        <p:txBody>
          <a:bodyPr wrap="none" anchor="ct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algn="ctr">
              <a:spcBef>
                <a:spcPct val="0"/>
              </a:spcBef>
              <a:buClrTx/>
              <a:buSzTx/>
              <a:buFontTx/>
              <a:buNone/>
            </a:pPr>
            <a:r>
              <a:rPr lang="en-US" altLang="en-US" sz="1600">
                <a:latin typeface="Century Gothic" pitchFamily="34" charset="0"/>
              </a:rPr>
              <a:t>MERGING</a:t>
            </a:r>
          </a:p>
          <a:p>
            <a:pPr algn="ctr">
              <a:spcBef>
                <a:spcPct val="0"/>
              </a:spcBef>
              <a:buClrTx/>
              <a:buSzTx/>
              <a:buFontTx/>
              <a:buNone/>
            </a:pPr>
            <a:r>
              <a:rPr lang="en-US" altLang="en-US" sz="1600">
                <a:latin typeface="Century Gothic" pitchFamily="34" charset="0"/>
              </a:rPr>
              <a:t> OF </a:t>
            </a:r>
          </a:p>
          <a:p>
            <a:pPr algn="ctr">
              <a:spcBef>
                <a:spcPct val="0"/>
              </a:spcBef>
              <a:buClrTx/>
              <a:buSzTx/>
              <a:buFontTx/>
              <a:buNone/>
            </a:pPr>
            <a:r>
              <a:rPr lang="en-US" altLang="en-US" sz="1600">
                <a:latin typeface="Century Gothic" pitchFamily="34" charset="0"/>
              </a:rPr>
              <a:t>MARKETS</a:t>
            </a:r>
          </a:p>
        </p:txBody>
      </p:sp>
      <p:sp>
        <p:nvSpPr>
          <p:cNvPr id="15386" name="AutoShape 39"/>
          <p:cNvSpPr>
            <a:spLocks noChangeArrowheads="1"/>
          </p:cNvSpPr>
          <p:nvPr/>
        </p:nvSpPr>
        <p:spPr bwMode="auto">
          <a:xfrm>
            <a:off x="5599113" y="5429250"/>
            <a:ext cx="3500437" cy="576263"/>
          </a:xfrm>
          <a:prstGeom prst="roundRect">
            <a:avLst>
              <a:gd name="adj" fmla="val 16667"/>
            </a:avLst>
          </a:prstGeom>
          <a:solidFill>
            <a:srgbClr val="92D050"/>
          </a:solidFill>
          <a:ln w="9525">
            <a:solidFill>
              <a:schemeClr val="tx1"/>
            </a:solidFill>
            <a:round/>
            <a:headEnd/>
            <a:tailEnd/>
          </a:ln>
        </p:spPr>
        <p:txBody>
          <a:bodyPr wrap="none" anchor="ct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algn="ctr" eaLnBrk="1" hangingPunct="1">
              <a:spcBef>
                <a:spcPct val="0"/>
              </a:spcBef>
              <a:buClrTx/>
              <a:buSzTx/>
              <a:buFontTx/>
              <a:buNone/>
            </a:pPr>
            <a:r>
              <a:rPr lang="en-US" altLang="en-US" sz="2200" dirty="0"/>
              <a:t>Renewable:  </a:t>
            </a:r>
            <a:r>
              <a:rPr lang="en-US" altLang="en-US" sz="2200" dirty="0" smtClean="0"/>
              <a:t>31 </a:t>
            </a:r>
            <a:r>
              <a:rPr lang="en-US" altLang="en-US" sz="2200" dirty="0"/>
              <a:t>GW</a:t>
            </a:r>
          </a:p>
        </p:txBody>
      </p:sp>
      <p:sp>
        <p:nvSpPr>
          <p:cNvPr id="15387" name="AutoShape 39"/>
          <p:cNvSpPr>
            <a:spLocks noChangeArrowheads="1"/>
          </p:cNvSpPr>
          <p:nvPr/>
        </p:nvSpPr>
        <p:spPr bwMode="auto">
          <a:xfrm>
            <a:off x="5572125" y="4714875"/>
            <a:ext cx="3500438" cy="576263"/>
          </a:xfrm>
          <a:prstGeom prst="roundRect">
            <a:avLst>
              <a:gd name="adj" fmla="val 16667"/>
            </a:avLst>
          </a:prstGeom>
          <a:solidFill>
            <a:srgbClr val="FFFF00"/>
          </a:solidFill>
          <a:ln w="9525">
            <a:solidFill>
              <a:schemeClr val="tx1"/>
            </a:solidFill>
            <a:round/>
            <a:headEnd/>
            <a:tailEnd/>
          </a:ln>
        </p:spPr>
        <p:txBody>
          <a:bodyPr wrap="none" anchor="ct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algn="ctr" eaLnBrk="1" hangingPunct="1">
              <a:spcBef>
                <a:spcPct val="0"/>
              </a:spcBef>
              <a:buClrTx/>
              <a:buSzTx/>
              <a:buFontTx/>
              <a:buNone/>
            </a:pPr>
            <a:r>
              <a:rPr lang="en-US" altLang="en-US" sz="2000"/>
              <a:t>Installed Capacity: 243 GW</a:t>
            </a:r>
          </a:p>
        </p:txBody>
      </p:sp>
      <p:sp>
        <p:nvSpPr>
          <p:cNvPr id="44" name="AutoShape 35"/>
          <p:cNvSpPr>
            <a:spLocks noChangeArrowheads="1"/>
          </p:cNvSpPr>
          <p:nvPr/>
        </p:nvSpPr>
        <p:spPr bwMode="auto">
          <a:xfrm>
            <a:off x="3500438" y="5500688"/>
            <a:ext cx="1714500" cy="1214437"/>
          </a:xfrm>
          <a:prstGeom prst="roundRect">
            <a:avLst>
              <a:gd name="adj" fmla="val 16667"/>
            </a:avLst>
          </a:prstGeom>
          <a:solidFill>
            <a:srgbClr val="DDDDDD"/>
          </a:solidFill>
          <a:ln>
            <a:headEnd/>
            <a:tailEnd/>
          </a:ln>
        </p:spPr>
        <p:style>
          <a:lnRef idx="2">
            <a:schemeClr val="accent2"/>
          </a:lnRef>
          <a:fillRef idx="1">
            <a:schemeClr val="lt1"/>
          </a:fillRef>
          <a:effectRef idx="0">
            <a:schemeClr val="accent2"/>
          </a:effectRef>
          <a:fontRef idx="minor">
            <a:schemeClr val="dk1"/>
          </a:fontRef>
        </p:style>
        <p:txBody>
          <a:bodyPr wrap="none" anchor="ctr"/>
          <a:lstStyle/>
          <a:p>
            <a:pPr algn="ctr" eaLnBrk="0" hangingPunct="0">
              <a:defRPr/>
            </a:pPr>
            <a:r>
              <a:rPr lang="en-US" sz="1600" b="1" dirty="0">
                <a:latin typeface="Century Gothic" pitchFamily="34" charset="0"/>
              </a:rPr>
              <a:t>Inter – Regional</a:t>
            </a:r>
          </a:p>
          <a:p>
            <a:pPr algn="ctr" eaLnBrk="0" hangingPunct="0">
              <a:defRPr/>
            </a:pPr>
            <a:r>
              <a:rPr lang="en-US" sz="1600" b="1" dirty="0">
                <a:latin typeface="Century Gothic" pitchFamily="34" charset="0"/>
              </a:rPr>
              <a:t>Capacity:</a:t>
            </a:r>
          </a:p>
          <a:p>
            <a:pPr algn="ctr" eaLnBrk="0" hangingPunct="0">
              <a:defRPr/>
            </a:pPr>
            <a:r>
              <a:rPr lang="en-US" sz="1600" b="1" dirty="0" smtClean="0">
                <a:latin typeface="Century Gothic" pitchFamily="34" charset="0"/>
              </a:rPr>
              <a:t>35 </a:t>
            </a:r>
            <a:r>
              <a:rPr lang="en-US" sz="1600" b="1" dirty="0">
                <a:latin typeface="Century Gothic" pitchFamily="34" charset="0"/>
              </a:rPr>
              <a:t>GW</a:t>
            </a:r>
          </a:p>
        </p:txBody>
      </p:sp>
      <p:sp>
        <p:nvSpPr>
          <p:cNvPr id="15389" name="Text Box 22"/>
          <p:cNvSpPr txBox="1">
            <a:spLocks noChangeArrowheads="1"/>
          </p:cNvSpPr>
          <p:nvPr/>
        </p:nvSpPr>
        <p:spPr bwMode="auto">
          <a:xfrm>
            <a:off x="5235575" y="3105150"/>
            <a:ext cx="9366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algn="ctr">
              <a:spcBef>
                <a:spcPct val="0"/>
              </a:spcBef>
              <a:buClrTx/>
              <a:buSzTx/>
              <a:buFontTx/>
              <a:buNone/>
            </a:pPr>
            <a:r>
              <a:rPr lang="en-US" altLang="en-US" sz="800">
                <a:solidFill>
                  <a:srgbClr val="000000"/>
                </a:solidFill>
                <a:latin typeface="Century Gothic" pitchFamily="34" charset="0"/>
              </a:rPr>
              <a:t>North East West</a:t>
            </a:r>
          </a:p>
          <a:p>
            <a:pPr algn="ctr">
              <a:spcBef>
                <a:spcPct val="0"/>
              </a:spcBef>
              <a:buClrTx/>
              <a:buSzTx/>
              <a:buFontTx/>
              <a:buNone/>
            </a:pPr>
            <a:r>
              <a:rPr lang="en-US" altLang="en-US" sz="800">
                <a:solidFill>
                  <a:srgbClr val="000000"/>
                </a:solidFill>
                <a:latin typeface="Century Gothic" pitchFamily="34" charset="0"/>
              </a:rPr>
              <a:t>Grid</a:t>
            </a:r>
          </a:p>
        </p:txBody>
      </p:sp>
      <p:sp>
        <p:nvSpPr>
          <p:cNvPr id="6" name="Freeform 5"/>
          <p:cNvSpPr/>
          <p:nvPr/>
        </p:nvSpPr>
        <p:spPr>
          <a:xfrm>
            <a:off x="6781800" y="1192213"/>
            <a:ext cx="1628775" cy="2178050"/>
          </a:xfrm>
          <a:custGeom>
            <a:avLst/>
            <a:gdLst>
              <a:gd name="connsiteX0" fmla="*/ 420364 w 1629452"/>
              <a:gd name="connsiteY0" fmla="*/ 1326 h 2176818"/>
              <a:gd name="connsiteX1" fmla="*/ 398696 w 1629452"/>
              <a:gd name="connsiteY1" fmla="*/ 9993 h 2176818"/>
              <a:gd name="connsiteX2" fmla="*/ 359693 w 1629452"/>
              <a:gd name="connsiteY2" fmla="*/ 18661 h 2176818"/>
              <a:gd name="connsiteX3" fmla="*/ 333691 w 1629452"/>
              <a:gd name="connsiteY3" fmla="*/ 35995 h 2176818"/>
              <a:gd name="connsiteX4" fmla="*/ 320690 w 1629452"/>
              <a:gd name="connsiteY4" fmla="*/ 40329 h 2176818"/>
              <a:gd name="connsiteX5" fmla="*/ 307689 w 1629452"/>
              <a:gd name="connsiteY5" fmla="*/ 48996 h 2176818"/>
              <a:gd name="connsiteX6" fmla="*/ 312023 w 1629452"/>
              <a:gd name="connsiteY6" fmla="*/ 96666 h 2176818"/>
              <a:gd name="connsiteX7" fmla="*/ 325024 w 1629452"/>
              <a:gd name="connsiteY7" fmla="*/ 105333 h 2176818"/>
              <a:gd name="connsiteX8" fmla="*/ 364027 w 1629452"/>
              <a:gd name="connsiteY8" fmla="*/ 114001 h 2176818"/>
              <a:gd name="connsiteX9" fmla="*/ 364027 w 1629452"/>
              <a:gd name="connsiteY9" fmla="*/ 187673 h 2176818"/>
              <a:gd name="connsiteX10" fmla="*/ 355360 w 1629452"/>
              <a:gd name="connsiteY10" fmla="*/ 200674 h 2176818"/>
              <a:gd name="connsiteX11" fmla="*/ 394362 w 1629452"/>
              <a:gd name="connsiteY11" fmla="*/ 317682 h 2176818"/>
              <a:gd name="connsiteX12" fmla="*/ 403030 w 1629452"/>
              <a:gd name="connsiteY12" fmla="*/ 326350 h 2176818"/>
              <a:gd name="connsiteX13" fmla="*/ 407363 w 1629452"/>
              <a:gd name="connsiteY13" fmla="*/ 339351 h 2176818"/>
              <a:gd name="connsiteX14" fmla="*/ 433365 w 1629452"/>
              <a:gd name="connsiteY14" fmla="*/ 343684 h 2176818"/>
              <a:gd name="connsiteX15" fmla="*/ 429032 w 1629452"/>
              <a:gd name="connsiteY15" fmla="*/ 378353 h 2176818"/>
              <a:gd name="connsiteX16" fmla="*/ 403030 w 1629452"/>
              <a:gd name="connsiteY16" fmla="*/ 387021 h 2176818"/>
              <a:gd name="connsiteX17" fmla="*/ 390029 w 1629452"/>
              <a:gd name="connsiteY17" fmla="*/ 417356 h 2176818"/>
              <a:gd name="connsiteX18" fmla="*/ 381361 w 1629452"/>
              <a:gd name="connsiteY18" fmla="*/ 443358 h 2176818"/>
              <a:gd name="connsiteX19" fmla="*/ 372694 w 1629452"/>
              <a:gd name="connsiteY19" fmla="*/ 469360 h 2176818"/>
              <a:gd name="connsiteX20" fmla="*/ 364027 w 1629452"/>
              <a:gd name="connsiteY20" fmla="*/ 495362 h 2176818"/>
              <a:gd name="connsiteX21" fmla="*/ 346692 w 1629452"/>
              <a:gd name="connsiteY21" fmla="*/ 499696 h 2176818"/>
              <a:gd name="connsiteX22" fmla="*/ 338025 w 1629452"/>
              <a:gd name="connsiteY22" fmla="*/ 534365 h 2176818"/>
              <a:gd name="connsiteX23" fmla="*/ 325024 w 1629452"/>
              <a:gd name="connsiteY23" fmla="*/ 543032 h 2176818"/>
              <a:gd name="connsiteX24" fmla="*/ 316357 w 1629452"/>
              <a:gd name="connsiteY24" fmla="*/ 556033 h 2176818"/>
              <a:gd name="connsiteX25" fmla="*/ 303356 w 1629452"/>
              <a:gd name="connsiteY25" fmla="*/ 560367 h 2176818"/>
              <a:gd name="connsiteX26" fmla="*/ 294688 w 1629452"/>
              <a:gd name="connsiteY26" fmla="*/ 569034 h 2176818"/>
              <a:gd name="connsiteX27" fmla="*/ 286021 w 1629452"/>
              <a:gd name="connsiteY27" fmla="*/ 599370 h 2176818"/>
              <a:gd name="connsiteX28" fmla="*/ 273020 w 1629452"/>
              <a:gd name="connsiteY28" fmla="*/ 608037 h 2176818"/>
              <a:gd name="connsiteX29" fmla="*/ 251352 w 1629452"/>
              <a:gd name="connsiteY29" fmla="*/ 625371 h 2176818"/>
              <a:gd name="connsiteX30" fmla="*/ 229684 w 1629452"/>
              <a:gd name="connsiteY30" fmla="*/ 638372 h 2176818"/>
              <a:gd name="connsiteX31" fmla="*/ 221016 w 1629452"/>
              <a:gd name="connsiteY31" fmla="*/ 647040 h 2176818"/>
              <a:gd name="connsiteX32" fmla="*/ 216683 w 1629452"/>
              <a:gd name="connsiteY32" fmla="*/ 664374 h 2176818"/>
              <a:gd name="connsiteX33" fmla="*/ 203682 w 1629452"/>
              <a:gd name="connsiteY33" fmla="*/ 668708 h 2176818"/>
              <a:gd name="connsiteX34" fmla="*/ 173346 w 1629452"/>
              <a:gd name="connsiteY34" fmla="*/ 655707 h 2176818"/>
              <a:gd name="connsiteX35" fmla="*/ 147344 w 1629452"/>
              <a:gd name="connsiteY35" fmla="*/ 647040 h 2176818"/>
              <a:gd name="connsiteX36" fmla="*/ 112675 w 1629452"/>
              <a:gd name="connsiteY36" fmla="*/ 673042 h 2176818"/>
              <a:gd name="connsiteX37" fmla="*/ 108342 w 1629452"/>
              <a:gd name="connsiteY37" fmla="*/ 716378 h 2176818"/>
              <a:gd name="connsiteX38" fmla="*/ 104008 w 1629452"/>
              <a:gd name="connsiteY38" fmla="*/ 746714 h 2176818"/>
              <a:gd name="connsiteX39" fmla="*/ 108342 w 1629452"/>
              <a:gd name="connsiteY39" fmla="*/ 764048 h 2176818"/>
              <a:gd name="connsiteX40" fmla="*/ 130010 w 1629452"/>
              <a:gd name="connsiteY40" fmla="*/ 768382 h 2176818"/>
              <a:gd name="connsiteX41" fmla="*/ 138677 w 1629452"/>
              <a:gd name="connsiteY41" fmla="*/ 807385 h 2176818"/>
              <a:gd name="connsiteX42" fmla="*/ 151678 w 1629452"/>
              <a:gd name="connsiteY42" fmla="*/ 816052 h 2176818"/>
              <a:gd name="connsiteX43" fmla="*/ 143011 w 1629452"/>
              <a:gd name="connsiteY43" fmla="*/ 829053 h 2176818"/>
              <a:gd name="connsiteX44" fmla="*/ 147344 w 1629452"/>
              <a:gd name="connsiteY44" fmla="*/ 850721 h 2176818"/>
              <a:gd name="connsiteX45" fmla="*/ 164679 w 1629452"/>
              <a:gd name="connsiteY45" fmla="*/ 889724 h 2176818"/>
              <a:gd name="connsiteX46" fmla="*/ 160345 w 1629452"/>
              <a:gd name="connsiteY46" fmla="*/ 907059 h 2176818"/>
              <a:gd name="connsiteX47" fmla="*/ 147344 w 1629452"/>
              <a:gd name="connsiteY47" fmla="*/ 915726 h 2176818"/>
              <a:gd name="connsiteX48" fmla="*/ 56338 w 1629452"/>
              <a:gd name="connsiteY48" fmla="*/ 924393 h 2176818"/>
              <a:gd name="connsiteX49" fmla="*/ 43337 w 1629452"/>
              <a:gd name="connsiteY49" fmla="*/ 928727 h 2176818"/>
              <a:gd name="connsiteX50" fmla="*/ 0 w 1629452"/>
              <a:gd name="connsiteY50" fmla="*/ 937394 h 2176818"/>
              <a:gd name="connsiteX51" fmla="*/ 8668 w 1629452"/>
              <a:gd name="connsiteY51" fmla="*/ 972063 h 2176818"/>
              <a:gd name="connsiteX52" fmla="*/ 17335 w 1629452"/>
              <a:gd name="connsiteY52" fmla="*/ 998065 h 2176818"/>
              <a:gd name="connsiteX53" fmla="*/ 65005 w 1629452"/>
              <a:gd name="connsiteY53" fmla="*/ 1006733 h 2176818"/>
              <a:gd name="connsiteX54" fmla="*/ 112675 w 1629452"/>
              <a:gd name="connsiteY54" fmla="*/ 1019733 h 2176818"/>
              <a:gd name="connsiteX55" fmla="*/ 121342 w 1629452"/>
              <a:gd name="connsiteY55" fmla="*/ 1028401 h 2176818"/>
              <a:gd name="connsiteX56" fmla="*/ 134343 w 1629452"/>
              <a:gd name="connsiteY56" fmla="*/ 1032734 h 2176818"/>
              <a:gd name="connsiteX57" fmla="*/ 121342 w 1629452"/>
              <a:gd name="connsiteY57" fmla="*/ 1037068 h 2176818"/>
              <a:gd name="connsiteX58" fmla="*/ 104008 w 1629452"/>
              <a:gd name="connsiteY58" fmla="*/ 1041402 h 2176818"/>
              <a:gd name="connsiteX59" fmla="*/ 91007 w 1629452"/>
              <a:gd name="connsiteY59" fmla="*/ 1050069 h 2176818"/>
              <a:gd name="connsiteX60" fmla="*/ 73672 w 1629452"/>
              <a:gd name="connsiteY60" fmla="*/ 1071737 h 2176818"/>
              <a:gd name="connsiteX61" fmla="*/ 60671 w 1629452"/>
              <a:gd name="connsiteY61" fmla="*/ 1076071 h 2176818"/>
              <a:gd name="connsiteX62" fmla="*/ 56338 w 1629452"/>
              <a:gd name="connsiteY62" fmla="*/ 1089072 h 2176818"/>
              <a:gd name="connsiteX63" fmla="*/ 73672 w 1629452"/>
              <a:gd name="connsiteY63" fmla="*/ 1128075 h 2176818"/>
              <a:gd name="connsiteX64" fmla="*/ 99674 w 1629452"/>
              <a:gd name="connsiteY64" fmla="*/ 1136742 h 2176818"/>
              <a:gd name="connsiteX65" fmla="*/ 112675 w 1629452"/>
              <a:gd name="connsiteY65" fmla="*/ 1162744 h 2176818"/>
              <a:gd name="connsiteX66" fmla="*/ 138677 w 1629452"/>
              <a:gd name="connsiteY66" fmla="*/ 1175745 h 2176818"/>
              <a:gd name="connsiteX67" fmla="*/ 156012 w 1629452"/>
              <a:gd name="connsiteY67" fmla="*/ 1180079 h 2176818"/>
              <a:gd name="connsiteX68" fmla="*/ 212349 w 1629452"/>
              <a:gd name="connsiteY68" fmla="*/ 1175745 h 2176818"/>
              <a:gd name="connsiteX69" fmla="*/ 216683 w 1629452"/>
              <a:gd name="connsiteY69" fmla="*/ 1115074 h 2176818"/>
              <a:gd name="connsiteX70" fmla="*/ 225350 w 1629452"/>
              <a:gd name="connsiteY70" fmla="*/ 1106406 h 2176818"/>
              <a:gd name="connsiteX71" fmla="*/ 234017 w 1629452"/>
              <a:gd name="connsiteY71" fmla="*/ 1115074 h 2176818"/>
              <a:gd name="connsiteX72" fmla="*/ 238351 w 1629452"/>
              <a:gd name="connsiteY72" fmla="*/ 1128075 h 2176818"/>
              <a:gd name="connsiteX73" fmla="*/ 242685 w 1629452"/>
              <a:gd name="connsiteY73" fmla="*/ 1227749 h 2176818"/>
              <a:gd name="connsiteX74" fmla="*/ 251352 w 1629452"/>
              <a:gd name="connsiteY74" fmla="*/ 1253751 h 2176818"/>
              <a:gd name="connsiteX75" fmla="*/ 255686 w 1629452"/>
              <a:gd name="connsiteY75" fmla="*/ 1518103 h 2176818"/>
              <a:gd name="connsiteX76" fmla="*/ 264353 w 1629452"/>
              <a:gd name="connsiteY76" fmla="*/ 1544105 h 2176818"/>
              <a:gd name="connsiteX77" fmla="*/ 268687 w 1629452"/>
              <a:gd name="connsiteY77" fmla="*/ 1565773 h 2176818"/>
              <a:gd name="connsiteX78" fmla="*/ 290355 w 1629452"/>
              <a:gd name="connsiteY78" fmla="*/ 1600442 h 2176818"/>
              <a:gd name="connsiteX79" fmla="*/ 303356 w 1629452"/>
              <a:gd name="connsiteY79" fmla="*/ 1604776 h 2176818"/>
              <a:gd name="connsiteX80" fmla="*/ 312023 w 1629452"/>
              <a:gd name="connsiteY80" fmla="*/ 1721785 h 2176818"/>
              <a:gd name="connsiteX81" fmla="*/ 320690 w 1629452"/>
              <a:gd name="connsiteY81" fmla="*/ 1747787 h 2176818"/>
              <a:gd name="connsiteX82" fmla="*/ 325024 w 1629452"/>
              <a:gd name="connsiteY82" fmla="*/ 1812791 h 2176818"/>
              <a:gd name="connsiteX83" fmla="*/ 329358 w 1629452"/>
              <a:gd name="connsiteY83" fmla="*/ 1830126 h 2176818"/>
              <a:gd name="connsiteX84" fmla="*/ 342359 w 1629452"/>
              <a:gd name="connsiteY84" fmla="*/ 1834460 h 2176818"/>
              <a:gd name="connsiteX85" fmla="*/ 359693 w 1629452"/>
              <a:gd name="connsiteY85" fmla="*/ 1886463 h 2176818"/>
              <a:gd name="connsiteX86" fmla="*/ 368361 w 1629452"/>
              <a:gd name="connsiteY86" fmla="*/ 1899464 h 2176818"/>
              <a:gd name="connsiteX87" fmla="*/ 377028 w 1629452"/>
              <a:gd name="connsiteY87" fmla="*/ 1925466 h 2176818"/>
              <a:gd name="connsiteX88" fmla="*/ 385695 w 1629452"/>
              <a:gd name="connsiteY88" fmla="*/ 1964469 h 2176818"/>
              <a:gd name="connsiteX89" fmla="*/ 411697 w 1629452"/>
              <a:gd name="connsiteY89" fmla="*/ 1986137 h 2176818"/>
              <a:gd name="connsiteX90" fmla="*/ 420364 w 1629452"/>
              <a:gd name="connsiteY90" fmla="*/ 2059809 h 2176818"/>
              <a:gd name="connsiteX91" fmla="*/ 424698 w 1629452"/>
              <a:gd name="connsiteY91" fmla="*/ 2103146 h 2176818"/>
              <a:gd name="connsiteX92" fmla="*/ 429032 w 1629452"/>
              <a:gd name="connsiteY92" fmla="*/ 2116147 h 2176818"/>
              <a:gd name="connsiteX93" fmla="*/ 442033 w 1629452"/>
              <a:gd name="connsiteY93" fmla="*/ 2124814 h 2176818"/>
              <a:gd name="connsiteX94" fmla="*/ 446366 w 1629452"/>
              <a:gd name="connsiteY94" fmla="*/ 2137815 h 2176818"/>
              <a:gd name="connsiteX95" fmla="*/ 472368 w 1629452"/>
              <a:gd name="connsiteY95" fmla="*/ 2150816 h 2176818"/>
              <a:gd name="connsiteX96" fmla="*/ 481035 w 1629452"/>
              <a:gd name="connsiteY96" fmla="*/ 2163817 h 2176818"/>
              <a:gd name="connsiteX97" fmla="*/ 494036 w 1629452"/>
              <a:gd name="connsiteY97" fmla="*/ 2168151 h 2176818"/>
              <a:gd name="connsiteX98" fmla="*/ 502704 w 1629452"/>
              <a:gd name="connsiteY98" fmla="*/ 2176818 h 2176818"/>
              <a:gd name="connsiteX99" fmla="*/ 537373 w 1629452"/>
              <a:gd name="connsiteY99" fmla="*/ 2163817 h 2176818"/>
              <a:gd name="connsiteX100" fmla="*/ 554707 w 1629452"/>
              <a:gd name="connsiteY100" fmla="*/ 2137815 h 2176818"/>
              <a:gd name="connsiteX101" fmla="*/ 559041 w 1629452"/>
              <a:gd name="connsiteY101" fmla="*/ 2103146 h 2176818"/>
              <a:gd name="connsiteX102" fmla="*/ 619712 w 1629452"/>
              <a:gd name="connsiteY102" fmla="*/ 2090145 h 2176818"/>
              <a:gd name="connsiteX103" fmla="*/ 615379 w 1629452"/>
              <a:gd name="connsiteY103" fmla="*/ 2033807 h 2176818"/>
              <a:gd name="connsiteX104" fmla="*/ 645714 w 1629452"/>
              <a:gd name="connsiteY104" fmla="*/ 2020806 h 2176818"/>
              <a:gd name="connsiteX105" fmla="*/ 650048 w 1629452"/>
              <a:gd name="connsiteY105" fmla="*/ 1934133 h 2176818"/>
              <a:gd name="connsiteX106" fmla="*/ 654381 w 1629452"/>
              <a:gd name="connsiteY106" fmla="*/ 1882130 h 2176818"/>
              <a:gd name="connsiteX107" fmla="*/ 663049 w 1629452"/>
              <a:gd name="connsiteY107" fmla="*/ 1869129 h 2176818"/>
              <a:gd name="connsiteX108" fmla="*/ 667382 w 1629452"/>
              <a:gd name="connsiteY108" fmla="*/ 1856128 h 2176818"/>
              <a:gd name="connsiteX109" fmla="*/ 676050 w 1629452"/>
              <a:gd name="connsiteY109" fmla="*/ 1847461 h 2176818"/>
              <a:gd name="connsiteX110" fmla="*/ 684717 w 1629452"/>
              <a:gd name="connsiteY110" fmla="*/ 1769455 h 2176818"/>
              <a:gd name="connsiteX111" fmla="*/ 684717 w 1629452"/>
              <a:gd name="connsiteY111" fmla="*/ 1604776 h 2176818"/>
              <a:gd name="connsiteX112" fmla="*/ 741054 w 1629452"/>
              <a:gd name="connsiteY112" fmla="*/ 1600442 h 2176818"/>
              <a:gd name="connsiteX113" fmla="*/ 745388 w 1629452"/>
              <a:gd name="connsiteY113" fmla="*/ 1587442 h 2176818"/>
              <a:gd name="connsiteX114" fmla="*/ 801725 w 1629452"/>
              <a:gd name="connsiteY114" fmla="*/ 1565773 h 2176818"/>
              <a:gd name="connsiteX115" fmla="*/ 806059 w 1629452"/>
              <a:gd name="connsiteY115" fmla="*/ 1548439 h 2176818"/>
              <a:gd name="connsiteX116" fmla="*/ 814726 w 1629452"/>
              <a:gd name="connsiteY116" fmla="*/ 1522437 h 2176818"/>
              <a:gd name="connsiteX117" fmla="*/ 810393 w 1629452"/>
              <a:gd name="connsiteY117" fmla="*/ 1509436 h 2176818"/>
              <a:gd name="connsiteX118" fmla="*/ 827727 w 1629452"/>
              <a:gd name="connsiteY118" fmla="*/ 1496435 h 2176818"/>
              <a:gd name="connsiteX119" fmla="*/ 853729 w 1629452"/>
              <a:gd name="connsiteY119" fmla="*/ 1483434 h 2176818"/>
              <a:gd name="connsiteX120" fmla="*/ 879731 w 1629452"/>
              <a:gd name="connsiteY120" fmla="*/ 1461766 h 2176818"/>
              <a:gd name="connsiteX121" fmla="*/ 897066 w 1629452"/>
              <a:gd name="connsiteY121" fmla="*/ 1444431 h 2176818"/>
              <a:gd name="connsiteX122" fmla="*/ 914400 w 1629452"/>
              <a:gd name="connsiteY122" fmla="*/ 1418429 h 2176818"/>
              <a:gd name="connsiteX123" fmla="*/ 936069 w 1629452"/>
              <a:gd name="connsiteY123" fmla="*/ 1396761 h 2176818"/>
              <a:gd name="connsiteX124" fmla="*/ 940402 w 1629452"/>
              <a:gd name="connsiteY124" fmla="*/ 1383760 h 2176818"/>
              <a:gd name="connsiteX125" fmla="*/ 949070 w 1629452"/>
              <a:gd name="connsiteY125" fmla="*/ 1375093 h 2176818"/>
              <a:gd name="connsiteX126" fmla="*/ 940402 w 1629452"/>
              <a:gd name="connsiteY126" fmla="*/ 1366425 h 2176818"/>
              <a:gd name="connsiteX127" fmla="*/ 957737 w 1629452"/>
              <a:gd name="connsiteY127" fmla="*/ 1336090 h 2176818"/>
              <a:gd name="connsiteX128" fmla="*/ 962070 w 1629452"/>
              <a:gd name="connsiteY128" fmla="*/ 1323089 h 2176818"/>
              <a:gd name="connsiteX129" fmla="*/ 979405 w 1629452"/>
              <a:gd name="connsiteY129" fmla="*/ 1305754 h 2176818"/>
              <a:gd name="connsiteX130" fmla="*/ 992406 w 1629452"/>
              <a:gd name="connsiteY130" fmla="*/ 1292753 h 2176818"/>
              <a:gd name="connsiteX131" fmla="*/ 1014074 w 1629452"/>
              <a:gd name="connsiteY131" fmla="*/ 1266751 h 2176818"/>
              <a:gd name="connsiteX132" fmla="*/ 1027075 w 1629452"/>
              <a:gd name="connsiteY132" fmla="*/ 1262418 h 2176818"/>
              <a:gd name="connsiteX133" fmla="*/ 1048743 w 1629452"/>
              <a:gd name="connsiteY133" fmla="*/ 1245083 h 2176818"/>
              <a:gd name="connsiteX134" fmla="*/ 1070412 w 1629452"/>
              <a:gd name="connsiteY134" fmla="*/ 1232082 h 2176818"/>
              <a:gd name="connsiteX135" fmla="*/ 1074745 w 1629452"/>
              <a:gd name="connsiteY135" fmla="*/ 1154077 h 2176818"/>
              <a:gd name="connsiteX136" fmla="*/ 1118082 w 1629452"/>
              <a:gd name="connsiteY136" fmla="*/ 1149743 h 2176818"/>
              <a:gd name="connsiteX137" fmla="*/ 1126749 w 1629452"/>
              <a:gd name="connsiteY137" fmla="*/ 1136742 h 2176818"/>
              <a:gd name="connsiteX138" fmla="*/ 1139750 w 1629452"/>
              <a:gd name="connsiteY138" fmla="*/ 1154077 h 2176818"/>
              <a:gd name="connsiteX139" fmla="*/ 1152751 w 1629452"/>
              <a:gd name="connsiteY139" fmla="*/ 1158410 h 2176818"/>
              <a:gd name="connsiteX140" fmla="*/ 1183087 w 1629452"/>
              <a:gd name="connsiteY140" fmla="*/ 1171411 h 2176818"/>
              <a:gd name="connsiteX141" fmla="*/ 1178753 w 1629452"/>
              <a:gd name="connsiteY141" fmla="*/ 1054403 h 2176818"/>
              <a:gd name="connsiteX142" fmla="*/ 1170086 w 1629452"/>
              <a:gd name="connsiteY142" fmla="*/ 1024067 h 2176818"/>
              <a:gd name="connsiteX143" fmla="*/ 1161418 w 1629452"/>
              <a:gd name="connsiteY143" fmla="*/ 1015400 h 2176818"/>
              <a:gd name="connsiteX144" fmla="*/ 1152751 w 1629452"/>
              <a:gd name="connsiteY144" fmla="*/ 989398 h 2176818"/>
              <a:gd name="connsiteX145" fmla="*/ 1139750 w 1629452"/>
              <a:gd name="connsiteY145" fmla="*/ 976397 h 2176818"/>
              <a:gd name="connsiteX146" fmla="*/ 1131083 w 1629452"/>
              <a:gd name="connsiteY146" fmla="*/ 963396 h 2176818"/>
              <a:gd name="connsiteX147" fmla="*/ 1135416 w 1629452"/>
              <a:gd name="connsiteY147" fmla="*/ 928727 h 2176818"/>
              <a:gd name="connsiteX148" fmla="*/ 1161418 w 1629452"/>
              <a:gd name="connsiteY148" fmla="*/ 920060 h 2176818"/>
              <a:gd name="connsiteX149" fmla="*/ 1157085 w 1629452"/>
              <a:gd name="connsiteY149" fmla="*/ 881057 h 2176818"/>
              <a:gd name="connsiteX150" fmla="*/ 1148417 w 1629452"/>
              <a:gd name="connsiteY150" fmla="*/ 872389 h 2176818"/>
              <a:gd name="connsiteX151" fmla="*/ 1144084 w 1629452"/>
              <a:gd name="connsiteY151" fmla="*/ 859388 h 2176818"/>
              <a:gd name="connsiteX152" fmla="*/ 1148417 w 1629452"/>
              <a:gd name="connsiteY152" fmla="*/ 829053 h 2176818"/>
              <a:gd name="connsiteX153" fmla="*/ 1213422 w 1629452"/>
              <a:gd name="connsiteY153" fmla="*/ 820386 h 2176818"/>
              <a:gd name="connsiteX154" fmla="*/ 1217756 w 1629452"/>
              <a:gd name="connsiteY154" fmla="*/ 833387 h 2176818"/>
              <a:gd name="connsiteX155" fmla="*/ 1222089 w 1629452"/>
              <a:gd name="connsiteY155" fmla="*/ 850721 h 2176818"/>
              <a:gd name="connsiteX156" fmla="*/ 1230757 w 1629452"/>
              <a:gd name="connsiteY156" fmla="*/ 859388 h 2176818"/>
              <a:gd name="connsiteX157" fmla="*/ 1243758 w 1629452"/>
              <a:gd name="connsiteY157" fmla="*/ 868056 h 2176818"/>
              <a:gd name="connsiteX158" fmla="*/ 1291428 w 1629452"/>
              <a:gd name="connsiteY158" fmla="*/ 876723 h 2176818"/>
              <a:gd name="connsiteX159" fmla="*/ 1295761 w 1629452"/>
              <a:gd name="connsiteY159" fmla="*/ 889724 h 2176818"/>
              <a:gd name="connsiteX160" fmla="*/ 1308762 w 1629452"/>
              <a:gd name="connsiteY160" fmla="*/ 885390 h 2176818"/>
              <a:gd name="connsiteX161" fmla="*/ 1369433 w 1629452"/>
              <a:gd name="connsiteY161" fmla="*/ 889724 h 2176818"/>
              <a:gd name="connsiteX162" fmla="*/ 1369433 w 1629452"/>
              <a:gd name="connsiteY162" fmla="*/ 924393 h 2176818"/>
              <a:gd name="connsiteX163" fmla="*/ 1365100 w 1629452"/>
              <a:gd name="connsiteY163" fmla="*/ 950395 h 2176818"/>
              <a:gd name="connsiteX164" fmla="*/ 1321763 w 1629452"/>
              <a:gd name="connsiteY164" fmla="*/ 963396 h 2176818"/>
              <a:gd name="connsiteX165" fmla="*/ 1308762 w 1629452"/>
              <a:gd name="connsiteY165" fmla="*/ 967730 h 2176818"/>
              <a:gd name="connsiteX166" fmla="*/ 1300095 w 1629452"/>
              <a:gd name="connsiteY166" fmla="*/ 993732 h 2176818"/>
              <a:gd name="connsiteX167" fmla="*/ 1317430 w 1629452"/>
              <a:gd name="connsiteY167" fmla="*/ 1032734 h 2176818"/>
              <a:gd name="connsiteX168" fmla="*/ 1334764 w 1629452"/>
              <a:gd name="connsiteY168" fmla="*/ 1028401 h 2176818"/>
              <a:gd name="connsiteX169" fmla="*/ 1356433 w 1629452"/>
              <a:gd name="connsiteY169" fmla="*/ 1011066 h 2176818"/>
              <a:gd name="connsiteX170" fmla="*/ 1369433 w 1629452"/>
              <a:gd name="connsiteY170" fmla="*/ 1006733 h 2176818"/>
              <a:gd name="connsiteX171" fmla="*/ 1382434 w 1629452"/>
              <a:gd name="connsiteY171" fmla="*/ 1011066 h 2176818"/>
              <a:gd name="connsiteX172" fmla="*/ 1382434 w 1629452"/>
              <a:gd name="connsiteY172" fmla="*/ 1058736 h 2176818"/>
              <a:gd name="connsiteX173" fmla="*/ 1399769 w 1629452"/>
              <a:gd name="connsiteY173" fmla="*/ 1110740 h 2176818"/>
              <a:gd name="connsiteX174" fmla="*/ 1412770 w 1629452"/>
              <a:gd name="connsiteY174" fmla="*/ 1097739 h 2176818"/>
              <a:gd name="connsiteX175" fmla="*/ 1421437 w 1629452"/>
              <a:gd name="connsiteY175" fmla="*/ 1019733 h 2176818"/>
              <a:gd name="connsiteX176" fmla="*/ 1443106 w 1629452"/>
              <a:gd name="connsiteY176" fmla="*/ 989398 h 2176818"/>
              <a:gd name="connsiteX177" fmla="*/ 1490776 w 1629452"/>
              <a:gd name="connsiteY177" fmla="*/ 985064 h 2176818"/>
              <a:gd name="connsiteX178" fmla="*/ 1503777 w 1629452"/>
              <a:gd name="connsiteY178" fmla="*/ 980731 h 2176818"/>
              <a:gd name="connsiteX179" fmla="*/ 1495109 w 1629452"/>
              <a:gd name="connsiteY179" fmla="*/ 946061 h 2176818"/>
              <a:gd name="connsiteX180" fmla="*/ 1495109 w 1629452"/>
              <a:gd name="connsiteY180" fmla="*/ 824719 h 2176818"/>
              <a:gd name="connsiteX181" fmla="*/ 1503777 w 1629452"/>
              <a:gd name="connsiteY181" fmla="*/ 816052 h 2176818"/>
              <a:gd name="connsiteX182" fmla="*/ 1512444 w 1629452"/>
              <a:gd name="connsiteY182" fmla="*/ 777049 h 2176818"/>
              <a:gd name="connsiteX183" fmla="*/ 1516778 w 1629452"/>
              <a:gd name="connsiteY183" fmla="*/ 759715 h 2176818"/>
              <a:gd name="connsiteX184" fmla="*/ 1542779 w 1629452"/>
              <a:gd name="connsiteY184" fmla="*/ 751047 h 2176818"/>
              <a:gd name="connsiteX185" fmla="*/ 1603451 w 1629452"/>
              <a:gd name="connsiteY185" fmla="*/ 742380 h 2176818"/>
              <a:gd name="connsiteX186" fmla="*/ 1616452 w 1629452"/>
              <a:gd name="connsiteY186" fmla="*/ 738046 h 2176818"/>
              <a:gd name="connsiteX187" fmla="*/ 1629452 w 1629452"/>
              <a:gd name="connsiteY187" fmla="*/ 686042 h 2176818"/>
              <a:gd name="connsiteX188" fmla="*/ 1625119 w 1629452"/>
              <a:gd name="connsiteY188" fmla="*/ 638372 h 2176818"/>
              <a:gd name="connsiteX189" fmla="*/ 1612118 w 1629452"/>
              <a:gd name="connsiteY189" fmla="*/ 612370 h 2176818"/>
              <a:gd name="connsiteX190" fmla="*/ 1594783 w 1629452"/>
              <a:gd name="connsiteY190" fmla="*/ 586369 h 2176818"/>
              <a:gd name="connsiteX191" fmla="*/ 1586116 w 1629452"/>
              <a:gd name="connsiteY191" fmla="*/ 573368 h 2176818"/>
              <a:gd name="connsiteX192" fmla="*/ 1560114 w 1629452"/>
              <a:gd name="connsiteY192" fmla="*/ 564700 h 2176818"/>
              <a:gd name="connsiteX193" fmla="*/ 1547113 w 1629452"/>
              <a:gd name="connsiteY193" fmla="*/ 560367 h 2176818"/>
              <a:gd name="connsiteX194" fmla="*/ 1525445 w 1629452"/>
              <a:gd name="connsiteY194" fmla="*/ 564700 h 2176818"/>
              <a:gd name="connsiteX195" fmla="*/ 1512444 w 1629452"/>
              <a:gd name="connsiteY195" fmla="*/ 569034 h 2176818"/>
              <a:gd name="connsiteX196" fmla="*/ 1451773 w 1629452"/>
              <a:gd name="connsiteY196" fmla="*/ 573368 h 2176818"/>
              <a:gd name="connsiteX197" fmla="*/ 1438772 w 1629452"/>
              <a:gd name="connsiteY197" fmla="*/ 582035 h 2176818"/>
              <a:gd name="connsiteX198" fmla="*/ 1425771 w 1629452"/>
              <a:gd name="connsiteY198" fmla="*/ 608037 h 2176818"/>
              <a:gd name="connsiteX199" fmla="*/ 1421437 w 1629452"/>
              <a:gd name="connsiteY199" fmla="*/ 625371 h 2176818"/>
              <a:gd name="connsiteX200" fmla="*/ 1417104 w 1629452"/>
              <a:gd name="connsiteY200" fmla="*/ 638372 h 2176818"/>
              <a:gd name="connsiteX201" fmla="*/ 1386768 w 1629452"/>
              <a:gd name="connsiteY201" fmla="*/ 642706 h 2176818"/>
              <a:gd name="connsiteX202" fmla="*/ 1382434 w 1629452"/>
              <a:gd name="connsiteY202" fmla="*/ 668708 h 2176818"/>
              <a:gd name="connsiteX203" fmla="*/ 1369433 w 1629452"/>
              <a:gd name="connsiteY203" fmla="*/ 677375 h 2176818"/>
              <a:gd name="connsiteX204" fmla="*/ 1330431 w 1629452"/>
              <a:gd name="connsiteY204" fmla="*/ 686042 h 2176818"/>
              <a:gd name="connsiteX205" fmla="*/ 1321763 w 1629452"/>
              <a:gd name="connsiteY205" fmla="*/ 694710 h 2176818"/>
              <a:gd name="connsiteX206" fmla="*/ 1308762 w 1629452"/>
              <a:gd name="connsiteY206" fmla="*/ 699043 h 2176818"/>
              <a:gd name="connsiteX207" fmla="*/ 1321763 w 1629452"/>
              <a:gd name="connsiteY207" fmla="*/ 720712 h 2176818"/>
              <a:gd name="connsiteX208" fmla="*/ 1308762 w 1629452"/>
              <a:gd name="connsiteY208" fmla="*/ 729379 h 2176818"/>
              <a:gd name="connsiteX209" fmla="*/ 1278427 w 1629452"/>
              <a:gd name="connsiteY209" fmla="*/ 746714 h 2176818"/>
              <a:gd name="connsiteX210" fmla="*/ 1204755 w 1629452"/>
              <a:gd name="connsiteY210" fmla="*/ 755381 h 2176818"/>
              <a:gd name="connsiteX211" fmla="*/ 1174419 w 1629452"/>
              <a:gd name="connsiteY211" fmla="*/ 751047 h 2176818"/>
              <a:gd name="connsiteX212" fmla="*/ 1135416 w 1629452"/>
              <a:gd name="connsiteY212" fmla="*/ 738046 h 2176818"/>
              <a:gd name="connsiteX213" fmla="*/ 1131083 w 1629452"/>
              <a:gd name="connsiteY213" fmla="*/ 751047 h 2176818"/>
              <a:gd name="connsiteX214" fmla="*/ 1118082 w 1629452"/>
              <a:gd name="connsiteY214" fmla="*/ 755381 h 2176818"/>
              <a:gd name="connsiteX215" fmla="*/ 1092080 w 1629452"/>
              <a:gd name="connsiteY215" fmla="*/ 777049 h 2176818"/>
              <a:gd name="connsiteX216" fmla="*/ 1096414 w 1629452"/>
              <a:gd name="connsiteY216" fmla="*/ 824719 h 2176818"/>
              <a:gd name="connsiteX217" fmla="*/ 1079079 w 1629452"/>
              <a:gd name="connsiteY217" fmla="*/ 820386 h 2176818"/>
              <a:gd name="connsiteX218" fmla="*/ 1053077 w 1629452"/>
              <a:gd name="connsiteY218" fmla="*/ 811718 h 2176818"/>
              <a:gd name="connsiteX219" fmla="*/ 1027075 w 1629452"/>
              <a:gd name="connsiteY219" fmla="*/ 803051 h 2176818"/>
              <a:gd name="connsiteX220" fmla="*/ 1014074 w 1629452"/>
              <a:gd name="connsiteY220" fmla="*/ 798717 h 2176818"/>
              <a:gd name="connsiteX221" fmla="*/ 1001073 w 1629452"/>
              <a:gd name="connsiteY221" fmla="*/ 794384 h 2176818"/>
              <a:gd name="connsiteX222" fmla="*/ 966404 w 1629452"/>
              <a:gd name="connsiteY222" fmla="*/ 768382 h 2176818"/>
              <a:gd name="connsiteX223" fmla="*/ 949070 w 1629452"/>
              <a:gd name="connsiteY223" fmla="*/ 764048 h 2176818"/>
              <a:gd name="connsiteX224" fmla="*/ 940402 w 1629452"/>
              <a:gd name="connsiteY224" fmla="*/ 755381 h 2176818"/>
              <a:gd name="connsiteX225" fmla="*/ 914400 w 1629452"/>
              <a:gd name="connsiteY225" fmla="*/ 746714 h 2176818"/>
              <a:gd name="connsiteX226" fmla="*/ 901399 w 1629452"/>
              <a:gd name="connsiteY226" fmla="*/ 738046 h 2176818"/>
              <a:gd name="connsiteX227" fmla="*/ 888398 w 1629452"/>
              <a:gd name="connsiteY227" fmla="*/ 725045 h 2176818"/>
              <a:gd name="connsiteX228" fmla="*/ 845062 w 1629452"/>
              <a:gd name="connsiteY228" fmla="*/ 716378 h 2176818"/>
              <a:gd name="connsiteX229" fmla="*/ 819060 w 1629452"/>
              <a:gd name="connsiteY229" fmla="*/ 707711 h 2176818"/>
              <a:gd name="connsiteX230" fmla="*/ 801725 w 1629452"/>
              <a:gd name="connsiteY230" fmla="*/ 699043 h 2176818"/>
              <a:gd name="connsiteX231" fmla="*/ 788724 w 1629452"/>
              <a:gd name="connsiteY231" fmla="*/ 694710 h 2176818"/>
              <a:gd name="connsiteX232" fmla="*/ 762723 w 1629452"/>
              <a:gd name="connsiteY232" fmla="*/ 673042 h 2176818"/>
              <a:gd name="connsiteX233" fmla="*/ 741054 w 1629452"/>
              <a:gd name="connsiteY233" fmla="*/ 655707 h 2176818"/>
              <a:gd name="connsiteX234" fmla="*/ 706385 w 1629452"/>
              <a:gd name="connsiteY234" fmla="*/ 651373 h 2176818"/>
              <a:gd name="connsiteX235" fmla="*/ 689051 w 1629452"/>
              <a:gd name="connsiteY235" fmla="*/ 638372 h 2176818"/>
              <a:gd name="connsiteX236" fmla="*/ 689051 w 1629452"/>
              <a:gd name="connsiteY236" fmla="*/ 612370 h 2176818"/>
              <a:gd name="connsiteX237" fmla="*/ 702052 w 1629452"/>
              <a:gd name="connsiteY237" fmla="*/ 569034 h 2176818"/>
              <a:gd name="connsiteX238" fmla="*/ 710719 w 1629452"/>
              <a:gd name="connsiteY238" fmla="*/ 556033 h 2176818"/>
              <a:gd name="connsiteX239" fmla="*/ 715052 w 1629452"/>
              <a:gd name="connsiteY239" fmla="*/ 543032 h 2176818"/>
              <a:gd name="connsiteX240" fmla="*/ 693384 w 1629452"/>
              <a:gd name="connsiteY240" fmla="*/ 504029 h 2176818"/>
              <a:gd name="connsiteX241" fmla="*/ 680383 w 1629452"/>
              <a:gd name="connsiteY241" fmla="*/ 495362 h 2176818"/>
              <a:gd name="connsiteX242" fmla="*/ 658715 w 1629452"/>
              <a:gd name="connsiteY242" fmla="*/ 469360 h 2176818"/>
              <a:gd name="connsiteX243" fmla="*/ 637047 w 1629452"/>
              <a:gd name="connsiteY243" fmla="*/ 443358 h 2176818"/>
              <a:gd name="connsiteX244" fmla="*/ 624046 w 1629452"/>
              <a:gd name="connsiteY244" fmla="*/ 439024 h 2176818"/>
              <a:gd name="connsiteX245" fmla="*/ 611045 w 1629452"/>
              <a:gd name="connsiteY245" fmla="*/ 426024 h 2176818"/>
              <a:gd name="connsiteX246" fmla="*/ 611045 w 1629452"/>
              <a:gd name="connsiteY246" fmla="*/ 365352 h 2176818"/>
              <a:gd name="connsiteX247" fmla="*/ 663049 w 1629452"/>
              <a:gd name="connsiteY247" fmla="*/ 361019 h 2176818"/>
              <a:gd name="connsiteX248" fmla="*/ 671716 w 1629452"/>
              <a:gd name="connsiteY248" fmla="*/ 352351 h 2176818"/>
              <a:gd name="connsiteX249" fmla="*/ 658715 w 1629452"/>
              <a:gd name="connsiteY249" fmla="*/ 343684 h 2176818"/>
              <a:gd name="connsiteX250" fmla="*/ 650048 w 1629452"/>
              <a:gd name="connsiteY250" fmla="*/ 330683 h 2176818"/>
              <a:gd name="connsiteX251" fmla="*/ 641380 w 1629452"/>
              <a:gd name="connsiteY251" fmla="*/ 322016 h 2176818"/>
              <a:gd name="connsiteX252" fmla="*/ 637047 w 1629452"/>
              <a:gd name="connsiteY252" fmla="*/ 309015 h 2176818"/>
              <a:gd name="connsiteX253" fmla="*/ 624046 w 1629452"/>
              <a:gd name="connsiteY253" fmla="*/ 287347 h 2176818"/>
              <a:gd name="connsiteX254" fmla="*/ 637047 w 1629452"/>
              <a:gd name="connsiteY254" fmla="*/ 261345 h 2176818"/>
              <a:gd name="connsiteX255" fmla="*/ 641380 w 1629452"/>
              <a:gd name="connsiteY255" fmla="*/ 248344 h 2176818"/>
              <a:gd name="connsiteX256" fmla="*/ 671716 w 1629452"/>
              <a:gd name="connsiteY256" fmla="*/ 222342 h 2176818"/>
              <a:gd name="connsiteX257" fmla="*/ 676050 w 1629452"/>
              <a:gd name="connsiteY257" fmla="*/ 209341 h 2176818"/>
              <a:gd name="connsiteX258" fmla="*/ 689051 w 1629452"/>
              <a:gd name="connsiteY258" fmla="*/ 200674 h 2176818"/>
              <a:gd name="connsiteX259" fmla="*/ 697718 w 1629452"/>
              <a:gd name="connsiteY259" fmla="*/ 192006 h 2176818"/>
              <a:gd name="connsiteX260" fmla="*/ 697718 w 1629452"/>
              <a:gd name="connsiteY260" fmla="*/ 122668 h 2176818"/>
              <a:gd name="connsiteX261" fmla="*/ 671716 w 1629452"/>
              <a:gd name="connsiteY261" fmla="*/ 109667 h 2176818"/>
              <a:gd name="connsiteX262" fmla="*/ 606711 w 1629452"/>
              <a:gd name="connsiteY262" fmla="*/ 114001 h 2176818"/>
              <a:gd name="connsiteX263" fmla="*/ 593710 w 1629452"/>
              <a:gd name="connsiteY263" fmla="*/ 118334 h 2176818"/>
              <a:gd name="connsiteX264" fmla="*/ 533039 w 1629452"/>
              <a:gd name="connsiteY264" fmla="*/ 114001 h 2176818"/>
              <a:gd name="connsiteX265" fmla="*/ 520038 w 1629452"/>
              <a:gd name="connsiteY265" fmla="*/ 105333 h 2176818"/>
              <a:gd name="connsiteX266" fmla="*/ 485369 w 1629452"/>
              <a:gd name="connsiteY266" fmla="*/ 70664 h 2176818"/>
              <a:gd name="connsiteX267" fmla="*/ 476702 w 1629452"/>
              <a:gd name="connsiteY267" fmla="*/ 57663 h 2176818"/>
              <a:gd name="connsiteX268" fmla="*/ 468034 w 1629452"/>
              <a:gd name="connsiteY268" fmla="*/ 48996 h 2176818"/>
              <a:gd name="connsiteX269" fmla="*/ 446366 w 1629452"/>
              <a:gd name="connsiteY269" fmla="*/ 9993 h 2176818"/>
              <a:gd name="connsiteX270" fmla="*/ 433365 w 1629452"/>
              <a:gd name="connsiteY270" fmla="*/ 1326 h 2176818"/>
              <a:gd name="connsiteX271" fmla="*/ 420364 w 1629452"/>
              <a:gd name="connsiteY271" fmla="*/ 1326 h 217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Lst>
            <a:rect l="l" t="t" r="r" b="b"/>
            <a:pathLst>
              <a:path w="1629452" h="2176818">
                <a:moveTo>
                  <a:pt x="420364" y="1326"/>
                </a:moveTo>
                <a:cubicBezTo>
                  <a:pt x="414586" y="2770"/>
                  <a:pt x="406201" y="7946"/>
                  <a:pt x="398696" y="9993"/>
                </a:cubicBezTo>
                <a:cubicBezTo>
                  <a:pt x="388992" y="12640"/>
                  <a:pt x="370214" y="12816"/>
                  <a:pt x="359693" y="18661"/>
                </a:cubicBezTo>
                <a:cubicBezTo>
                  <a:pt x="350587" y="23720"/>
                  <a:pt x="342358" y="30217"/>
                  <a:pt x="333691" y="35995"/>
                </a:cubicBezTo>
                <a:cubicBezTo>
                  <a:pt x="329890" y="38529"/>
                  <a:pt x="324776" y="38286"/>
                  <a:pt x="320690" y="40329"/>
                </a:cubicBezTo>
                <a:cubicBezTo>
                  <a:pt x="316032" y="42658"/>
                  <a:pt x="312023" y="46107"/>
                  <a:pt x="307689" y="48996"/>
                </a:cubicBezTo>
                <a:cubicBezTo>
                  <a:pt x="309134" y="64886"/>
                  <a:pt x="307331" y="81416"/>
                  <a:pt x="312023" y="96666"/>
                </a:cubicBezTo>
                <a:cubicBezTo>
                  <a:pt x="313555" y="101644"/>
                  <a:pt x="320366" y="103004"/>
                  <a:pt x="325024" y="105333"/>
                </a:cubicBezTo>
                <a:cubicBezTo>
                  <a:pt x="335694" y="110668"/>
                  <a:pt x="354038" y="112336"/>
                  <a:pt x="364027" y="114001"/>
                </a:cubicBezTo>
                <a:cubicBezTo>
                  <a:pt x="373764" y="143209"/>
                  <a:pt x="373166" y="135884"/>
                  <a:pt x="364027" y="187673"/>
                </a:cubicBezTo>
                <a:cubicBezTo>
                  <a:pt x="363122" y="192802"/>
                  <a:pt x="358249" y="196340"/>
                  <a:pt x="355360" y="200674"/>
                </a:cubicBezTo>
                <a:cubicBezTo>
                  <a:pt x="361722" y="366109"/>
                  <a:pt x="321907" y="295946"/>
                  <a:pt x="394362" y="317682"/>
                </a:cubicBezTo>
                <a:cubicBezTo>
                  <a:pt x="398276" y="318856"/>
                  <a:pt x="400141" y="323461"/>
                  <a:pt x="403030" y="326350"/>
                </a:cubicBezTo>
                <a:cubicBezTo>
                  <a:pt x="404474" y="330684"/>
                  <a:pt x="403397" y="337085"/>
                  <a:pt x="407363" y="339351"/>
                </a:cubicBezTo>
                <a:cubicBezTo>
                  <a:pt x="414992" y="343710"/>
                  <a:pt x="429098" y="336003"/>
                  <a:pt x="433365" y="343684"/>
                </a:cubicBezTo>
                <a:cubicBezTo>
                  <a:pt x="439021" y="353865"/>
                  <a:pt x="435711" y="368812"/>
                  <a:pt x="429032" y="378353"/>
                </a:cubicBezTo>
                <a:cubicBezTo>
                  <a:pt x="423793" y="385838"/>
                  <a:pt x="403030" y="387021"/>
                  <a:pt x="403030" y="387021"/>
                </a:cubicBezTo>
                <a:cubicBezTo>
                  <a:pt x="387729" y="402321"/>
                  <a:pt x="397732" y="389113"/>
                  <a:pt x="390029" y="417356"/>
                </a:cubicBezTo>
                <a:cubicBezTo>
                  <a:pt x="387625" y="426170"/>
                  <a:pt x="384250" y="434691"/>
                  <a:pt x="381361" y="443358"/>
                </a:cubicBezTo>
                <a:lnTo>
                  <a:pt x="372694" y="469360"/>
                </a:lnTo>
                <a:cubicBezTo>
                  <a:pt x="372694" y="469361"/>
                  <a:pt x="364028" y="495362"/>
                  <a:pt x="364027" y="495362"/>
                </a:cubicBezTo>
                <a:lnTo>
                  <a:pt x="346692" y="499696"/>
                </a:lnTo>
                <a:cubicBezTo>
                  <a:pt x="346476" y="500778"/>
                  <a:pt x="341580" y="529922"/>
                  <a:pt x="338025" y="534365"/>
                </a:cubicBezTo>
                <a:cubicBezTo>
                  <a:pt x="334771" y="538432"/>
                  <a:pt x="329358" y="540143"/>
                  <a:pt x="325024" y="543032"/>
                </a:cubicBezTo>
                <a:cubicBezTo>
                  <a:pt x="322135" y="547366"/>
                  <a:pt x="320424" y="552779"/>
                  <a:pt x="316357" y="556033"/>
                </a:cubicBezTo>
                <a:cubicBezTo>
                  <a:pt x="312790" y="558887"/>
                  <a:pt x="307273" y="558017"/>
                  <a:pt x="303356" y="560367"/>
                </a:cubicBezTo>
                <a:cubicBezTo>
                  <a:pt x="299852" y="562469"/>
                  <a:pt x="297577" y="566145"/>
                  <a:pt x="294688" y="569034"/>
                </a:cubicBezTo>
                <a:cubicBezTo>
                  <a:pt x="294404" y="570169"/>
                  <a:pt x="288283" y="596542"/>
                  <a:pt x="286021" y="599370"/>
                </a:cubicBezTo>
                <a:cubicBezTo>
                  <a:pt x="282767" y="603437"/>
                  <a:pt x="277354" y="605148"/>
                  <a:pt x="273020" y="608037"/>
                </a:cubicBezTo>
                <a:cubicBezTo>
                  <a:pt x="255757" y="633933"/>
                  <a:pt x="274611" y="611415"/>
                  <a:pt x="251352" y="625371"/>
                </a:cubicBezTo>
                <a:cubicBezTo>
                  <a:pt x="221609" y="643217"/>
                  <a:pt x="266513" y="626098"/>
                  <a:pt x="229684" y="638372"/>
                </a:cubicBezTo>
                <a:cubicBezTo>
                  <a:pt x="226795" y="641261"/>
                  <a:pt x="222843" y="643385"/>
                  <a:pt x="221016" y="647040"/>
                </a:cubicBezTo>
                <a:cubicBezTo>
                  <a:pt x="218352" y="652367"/>
                  <a:pt x="220403" y="659723"/>
                  <a:pt x="216683" y="664374"/>
                </a:cubicBezTo>
                <a:cubicBezTo>
                  <a:pt x="213829" y="667941"/>
                  <a:pt x="208016" y="667263"/>
                  <a:pt x="203682" y="668708"/>
                </a:cubicBezTo>
                <a:cubicBezTo>
                  <a:pt x="157822" y="657242"/>
                  <a:pt x="211828" y="672809"/>
                  <a:pt x="173346" y="655707"/>
                </a:cubicBezTo>
                <a:cubicBezTo>
                  <a:pt x="164997" y="651997"/>
                  <a:pt x="147344" y="647040"/>
                  <a:pt x="147344" y="647040"/>
                </a:cubicBezTo>
                <a:cubicBezTo>
                  <a:pt x="117942" y="666640"/>
                  <a:pt x="128707" y="657008"/>
                  <a:pt x="112675" y="673042"/>
                </a:cubicBezTo>
                <a:cubicBezTo>
                  <a:pt x="111231" y="687487"/>
                  <a:pt x="110038" y="701960"/>
                  <a:pt x="108342" y="716378"/>
                </a:cubicBezTo>
                <a:cubicBezTo>
                  <a:pt x="107149" y="726523"/>
                  <a:pt x="104008" y="736499"/>
                  <a:pt x="104008" y="746714"/>
                </a:cubicBezTo>
                <a:cubicBezTo>
                  <a:pt x="104008" y="752670"/>
                  <a:pt x="103767" y="760235"/>
                  <a:pt x="108342" y="764048"/>
                </a:cubicBezTo>
                <a:cubicBezTo>
                  <a:pt x="114001" y="768763"/>
                  <a:pt x="122787" y="766937"/>
                  <a:pt x="130010" y="768382"/>
                </a:cubicBezTo>
                <a:cubicBezTo>
                  <a:pt x="130055" y="768651"/>
                  <a:pt x="134184" y="801769"/>
                  <a:pt x="138677" y="807385"/>
                </a:cubicBezTo>
                <a:cubicBezTo>
                  <a:pt x="141931" y="811452"/>
                  <a:pt x="147344" y="813163"/>
                  <a:pt x="151678" y="816052"/>
                </a:cubicBezTo>
                <a:cubicBezTo>
                  <a:pt x="148789" y="820386"/>
                  <a:pt x="143657" y="823885"/>
                  <a:pt x="143011" y="829053"/>
                </a:cubicBezTo>
                <a:cubicBezTo>
                  <a:pt x="142097" y="836362"/>
                  <a:pt x="145406" y="843615"/>
                  <a:pt x="147344" y="850721"/>
                </a:cubicBezTo>
                <a:cubicBezTo>
                  <a:pt x="154484" y="876901"/>
                  <a:pt x="152754" y="871836"/>
                  <a:pt x="164679" y="889724"/>
                </a:cubicBezTo>
                <a:cubicBezTo>
                  <a:pt x="163234" y="895502"/>
                  <a:pt x="163649" y="902103"/>
                  <a:pt x="160345" y="907059"/>
                </a:cubicBezTo>
                <a:cubicBezTo>
                  <a:pt x="157456" y="911393"/>
                  <a:pt x="152397" y="914463"/>
                  <a:pt x="147344" y="915726"/>
                </a:cubicBezTo>
                <a:cubicBezTo>
                  <a:pt x="137955" y="918073"/>
                  <a:pt x="59008" y="924171"/>
                  <a:pt x="56338" y="924393"/>
                </a:cubicBezTo>
                <a:cubicBezTo>
                  <a:pt x="52004" y="925838"/>
                  <a:pt x="47816" y="927831"/>
                  <a:pt x="43337" y="928727"/>
                </a:cubicBezTo>
                <a:cubicBezTo>
                  <a:pt x="-6469" y="938689"/>
                  <a:pt x="29376" y="927603"/>
                  <a:pt x="0" y="937394"/>
                </a:cubicBezTo>
                <a:lnTo>
                  <a:pt x="8668" y="972063"/>
                </a:lnTo>
                <a:cubicBezTo>
                  <a:pt x="10884" y="980926"/>
                  <a:pt x="8668" y="995176"/>
                  <a:pt x="17335" y="998065"/>
                </a:cubicBezTo>
                <a:cubicBezTo>
                  <a:pt x="41385" y="1006082"/>
                  <a:pt x="25803" y="1001832"/>
                  <a:pt x="65005" y="1006733"/>
                </a:cubicBezTo>
                <a:cubicBezTo>
                  <a:pt x="96201" y="1027530"/>
                  <a:pt x="53821" y="1002076"/>
                  <a:pt x="112675" y="1019733"/>
                </a:cubicBezTo>
                <a:cubicBezTo>
                  <a:pt x="116589" y="1020907"/>
                  <a:pt x="117838" y="1026299"/>
                  <a:pt x="121342" y="1028401"/>
                </a:cubicBezTo>
                <a:cubicBezTo>
                  <a:pt x="125259" y="1030751"/>
                  <a:pt x="130009" y="1031290"/>
                  <a:pt x="134343" y="1032734"/>
                </a:cubicBezTo>
                <a:cubicBezTo>
                  <a:pt x="130009" y="1034179"/>
                  <a:pt x="125734" y="1035813"/>
                  <a:pt x="121342" y="1037068"/>
                </a:cubicBezTo>
                <a:cubicBezTo>
                  <a:pt x="115615" y="1038704"/>
                  <a:pt x="109482" y="1039056"/>
                  <a:pt x="104008" y="1041402"/>
                </a:cubicBezTo>
                <a:cubicBezTo>
                  <a:pt x="99221" y="1043454"/>
                  <a:pt x="95341" y="1047180"/>
                  <a:pt x="91007" y="1050069"/>
                </a:cubicBezTo>
                <a:cubicBezTo>
                  <a:pt x="87069" y="1055977"/>
                  <a:pt x="80536" y="1067619"/>
                  <a:pt x="73672" y="1071737"/>
                </a:cubicBezTo>
                <a:cubicBezTo>
                  <a:pt x="69755" y="1074087"/>
                  <a:pt x="65005" y="1074626"/>
                  <a:pt x="60671" y="1076071"/>
                </a:cubicBezTo>
                <a:cubicBezTo>
                  <a:pt x="59227" y="1080405"/>
                  <a:pt x="55834" y="1084532"/>
                  <a:pt x="56338" y="1089072"/>
                </a:cubicBezTo>
                <a:cubicBezTo>
                  <a:pt x="56746" y="1092741"/>
                  <a:pt x="65585" y="1123020"/>
                  <a:pt x="73672" y="1128075"/>
                </a:cubicBezTo>
                <a:cubicBezTo>
                  <a:pt x="81419" y="1132917"/>
                  <a:pt x="99674" y="1136742"/>
                  <a:pt x="99674" y="1136742"/>
                </a:cubicBezTo>
                <a:cubicBezTo>
                  <a:pt x="103199" y="1147315"/>
                  <a:pt x="104275" y="1154344"/>
                  <a:pt x="112675" y="1162744"/>
                </a:cubicBezTo>
                <a:cubicBezTo>
                  <a:pt x="120271" y="1170340"/>
                  <a:pt x="128809" y="1172925"/>
                  <a:pt x="138677" y="1175745"/>
                </a:cubicBezTo>
                <a:cubicBezTo>
                  <a:pt x="144404" y="1177381"/>
                  <a:pt x="150234" y="1178634"/>
                  <a:pt x="156012" y="1180079"/>
                </a:cubicBezTo>
                <a:cubicBezTo>
                  <a:pt x="174791" y="1178634"/>
                  <a:pt x="199498" y="1189514"/>
                  <a:pt x="212349" y="1175745"/>
                </a:cubicBezTo>
                <a:cubicBezTo>
                  <a:pt x="226183" y="1160923"/>
                  <a:pt x="212947" y="1135002"/>
                  <a:pt x="216683" y="1115074"/>
                </a:cubicBezTo>
                <a:cubicBezTo>
                  <a:pt x="217436" y="1111058"/>
                  <a:pt x="222461" y="1109295"/>
                  <a:pt x="225350" y="1106406"/>
                </a:cubicBezTo>
                <a:cubicBezTo>
                  <a:pt x="228239" y="1109295"/>
                  <a:pt x="231915" y="1111570"/>
                  <a:pt x="234017" y="1115074"/>
                </a:cubicBezTo>
                <a:cubicBezTo>
                  <a:pt x="236367" y="1118991"/>
                  <a:pt x="238001" y="1123520"/>
                  <a:pt x="238351" y="1128075"/>
                </a:cubicBezTo>
                <a:cubicBezTo>
                  <a:pt x="240902" y="1161233"/>
                  <a:pt x="239263" y="1194669"/>
                  <a:pt x="242685" y="1227749"/>
                </a:cubicBezTo>
                <a:cubicBezTo>
                  <a:pt x="243625" y="1236837"/>
                  <a:pt x="251352" y="1253751"/>
                  <a:pt x="251352" y="1253751"/>
                </a:cubicBezTo>
                <a:cubicBezTo>
                  <a:pt x="252797" y="1341868"/>
                  <a:pt x="251744" y="1430062"/>
                  <a:pt x="255686" y="1518103"/>
                </a:cubicBezTo>
                <a:cubicBezTo>
                  <a:pt x="256095" y="1527230"/>
                  <a:pt x="261464" y="1535438"/>
                  <a:pt x="264353" y="1544105"/>
                </a:cubicBezTo>
                <a:cubicBezTo>
                  <a:pt x="266682" y="1551093"/>
                  <a:pt x="266749" y="1558667"/>
                  <a:pt x="268687" y="1565773"/>
                </a:cubicBezTo>
                <a:cubicBezTo>
                  <a:pt x="274928" y="1588657"/>
                  <a:pt x="272074" y="1591301"/>
                  <a:pt x="290355" y="1600442"/>
                </a:cubicBezTo>
                <a:cubicBezTo>
                  <a:pt x="294441" y="1602485"/>
                  <a:pt x="299022" y="1603331"/>
                  <a:pt x="303356" y="1604776"/>
                </a:cubicBezTo>
                <a:cubicBezTo>
                  <a:pt x="319851" y="1654270"/>
                  <a:pt x="298451" y="1586065"/>
                  <a:pt x="312023" y="1721785"/>
                </a:cubicBezTo>
                <a:cubicBezTo>
                  <a:pt x="312932" y="1730876"/>
                  <a:pt x="320690" y="1747787"/>
                  <a:pt x="320690" y="1747787"/>
                </a:cubicBezTo>
                <a:cubicBezTo>
                  <a:pt x="322135" y="1769455"/>
                  <a:pt x="322750" y="1791194"/>
                  <a:pt x="325024" y="1812791"/>
                </a:cubicBezTo>
                <a:cubicBezTo>
                  <a:pt x="325648" y="1818714"/>
                  <a:pt x="325637" y="1825475"/>
                  <a:pt x="329358" y="1830126"/>
                </a:cubicBezTo>
                <a:cubicBezTo>
                  <a:pt x="332212" y="1833693"/>
                  <a:pt x="338025" y="1833015"/>
                  <a:pt x="342359" y="1834460"/>
                </a:cubicBezTo>
                <a:lnTo>
                  <a:pt x="359693" y="1886463"/>
                </a:lnTo>
                <a:cubicBezTo>
                  <a:pt x="361340" y="1891404"/>
                  <a:pt x="365472" y="1895130"/>
                  <a:pt x="368361" y="1899464"/>
                </a:cubicBezTo>
                <a:lnTo>
                  <a:pt x="377028" y="1925466"/>
                </a:lnTo>
                <a:cubicBezTo>
                  <a:pt x="378603" y="1930191"/>
                  <a:pt x="380406" y="1956536"/>
                  <a:pt x="385695" y="1964469"/>
                </a:cubicBezTo>
                <a:cubicBezTo>
                  <a:pt x="392369" y="1974480"/>
                  <a:pt x="402103" y="1979741"/>
                  <a:pt x="411697" y="1986137"/>
                </a:cubicBezTo>
                <a:cubicBezTo>
                  <a:pt x="422676" y="2019073"/>
                  <a:pt x="414670" y="1991474"/>
                  <a:pt x="420364" y="2059809"/>
                </a:cubicBezTo>
                <a:cubicBezTo>
                  <a:pt x="421570" y="2074277"/>
                  <a:pt x="422490" y="2088797"/>
                  <a:pt x="424698" y="2103146"/>
                </a:cubicBezTo>
                <a:cubicBezTo>
                  <a:pt x="425393" y="2107661"/>
                  <a:pt x="426178" y="2112580"/>
                  <a:pt x="429032" y="2116147"/>
                </a:cubicBezTo>
                <a:cubicBezTo>
                  <a:pt x="432286" y="2120214"/>
                  <a:pt x="437699" y="2121925"/>
                  <a:pt x="442033" y="2124814"/>
                </a:cubicBezTo>
                <a:cubicBezTo>
                  <a:pt x="443477" y="2129148"/>
                  <a:pt x="443512" y="2134248"/>
                  <a:pt x="446366" y="2137815"/>
                </a:cubicBezTo>
                <a:cubicBezTo>
                  <a:pt x="452475" y="2145451"/>
                  <a:pt x="463805" y="2147961"/>
                  <a:pt x="472368" y="2150816"/>
                </a:cubicBezTo>
                <a:cubicBezTo>
                  <a:pt x="475257" y="2155150"/>
                  <a:pt x="476968" y="2160563"/>
                  <a:pt x="481035" y="2163817"/>
                </a:cubicBezTo>
                <a:cubicBezTo>
                  <a:pt x="484602" y="2166671"/>
                  <a:pt x="490119" y="2165801"/>
                  <a:pt x="494036" y="2168151"/>
                </a:cubicBezTo>
                <a:cubicBezTo>
                  <a:pt x="497540" y="2170253"/>
                  <a:pt x="499815" y="2173929"/>
                  <a:pt x="502704" y="2176818"/>
                </a:cubicBezTo>
                <a:cubicBezTo>
                  <a:pt x="515815" y="2174196"/>
                  <a:pt x="527906" y="2174637"/>
                  <a:pt x="537373" y="2163817"/>
                </a:cubicBezTo>
                <a:cubicBezTo>
                  <a:pt x="544232" y="2155978"/>
                  <a:pt x="554707" y="2137815"/>
                  <a:pt x="554707" y="2137815"/>
                </a:cubicBezTo>
                <a:cubicBezTo>
                  <a:pt x="556152" y="2126259"/>
                  <a:pt x="552362" y="2112687"/>
                  <a:pt x="559041" y="2103146"/>
                </a:cubicBezTo>
                <a:cubicBezTo>
                  <a:pt x="564962" y="2094688"/>
                  <a:pt x="615660" y="2090652"/>
                  <a:pt x="619712" y="2090145"/>
                </a:cubicBezTo>
                <a:cubicBezTo>
                  <a:pt x="612367" y="2068109"/>
                  <a:pt x="604663" y="2057918"/>
                  <a:pt x="615379" y="2033807"/>
                </a:cubicBezTo>
                <a:cubicBezTo>
                  <a:pt x="619120" y="2025390"/>
                  <a:pt x="639583" y="2022339"/>
                  <a:pt x="645714" y="2020806"/>
                </a:cubicBezTo>
                <a:cubicBezTo>
                  <a:pt x="647159" y="1991915"/>
                  <a:pt x="648244" y="1963004"/>
                  <a:pt x="650048" y="1934133"/>
                </a:cubicBezTo>
                <a:cubicBezTo>
                  <a:pt x="651133" y="1916772"/>
                  <a:pt x="650970" y="1899187"/>
                  <a:pt x="654381" y="1882130"/>
                </a:cubicBezTo>
                <a:cubicBezTo>
                  <a:pt x="655402" y="1877023"/>
                  <a:pt x="660160" y="1873463"/>
                  <a:pt x="663049" y="1869129"/>
                </a:cubicBezTo>
                <a:cubicBezTo>
                  <a:pt x="664493" y="1864795"/>
                  <a:pt x="665032" y="1860045"/>
                  <a:pt x="667382" y="1856128"/>
                </a:cubicBezTo>
                <a:cubicBezTo>
                  <a:pt x="669484" y="1852624"/>
                  <a:pt x="675340" y="1851485"/>
                  <a:pt x="676050" y="1847461"/>
                </a:cubicBezTo>
                <a:cubicBezTo>
                  <a:pt x="696919" y="1729207"/>
                  <a:pt x="670101" y="1813300"/>
                  <a:pt x="684717" y="1769455"/>
                </a:cubicBezTo>
                <a:cubicBezTo>
                  <a:pt x="682922" y="1740736"/>
                  <a:pt x="673117" y="1623833"/>
                  <a:pt x="684717" y="1604776"/>
                </a:cubicBezTo>
                <a:cubicBezTo>
                  <a:pt x="694510" y="1588688"/>
                  <a:pt x="722275" y="1601887"/>
                  <a:pt x="741054" y="1600442"/>
                </a:cubicBezTo>
                <a:cubicBezTo>
                  <a:pt x="742499" y="1596109"/>
                  <a:pt x="744133" y="1591834"/>
                  <a:pt x="745388" y="1587442"/>
                </a:cubicBezTo>
                <a:cubicBezTo>
                  <a:pt x="755193" y="1553128"/>
                  <a:pt x="740130" y="1570906"/>
                  <a:pt x="801725" y="1565773"/>
                </a:cubicBezTo>
                <a:cubicBezTo>
                  <a:pt x="803170" y="1559995"/>
                  <a:pt x="804348" y="1554144"/>
                  <a:pt x="806059" y="1548439"/>
                </a:cubicBezTo>
                <a:cubicBezTo>
                  <a:pt x="808684" y="1539688"/>
                  <a:pt x="814726" y="1522437"/>
                  <a:pt x="814726" y="1522437"/>
                </a:cubicBezTo>
                <a:cubicBezTo>
                  <a:pt x="813282" y="1518103"/>
                  <a:pt x="808350" y="1513522"/>
                  <a:pt x="810393" y="1509436"/>
                </a:cubicBezTo>
                <a:cubicBezTo>
                  <a:pt x="813623" y="1502976"/>
                  <a:pt x="821850" y="1500633"/>
                  <a:pt x="827727" y="1496435"/>
                </a:cubicBezTo>
                <a:cubicBezTo>
                  <a:pt x="842427" y="1485935"/>
                  <a:pt x="837630" y="1488801"/>
                  <a:pt x="853729" y="1483434"/>
                </a:cubicBezTo>
                <a:cubicBezTo>
                  <a:pt x="898812" y="1438351"/>
                  <a:pt x="837496" y="1497967"/>
                  <a:pt x="879731" y="1461766"/>
                </a:cubicBezTo>
                <a:cubicBezTo>
                  <a:pt x="885936" y="1456448"/>
                  <a:pt x="891288" y="1450209"/>
                  <a:pt x="897066" y="1444431"/>
                </a:cubicBezTo>
                <a:cubicBezTo>
                  <a:pt x="904432" y="1437065"/>
                  <a:pt x="907034" y="1425795"/>
                  <a:pt x="914400" y="1418429"/>
                </a:cubicBezTo>
                <a:lnTo>
                  <a:pt x="936069" y="1396761"/>
                </a:lnTo>
                <a:cubicBezTo>
                  <a:pt x="937513" y="1392427"/>
                  <a:pt x="938052" y="1387677"/>
                  <a:pt x="940402" y="1383760"/>
                </a:cubicBezTo>
                <a:cubicBezTo>
                  <a:pt x="942504" y="1380256"/>
                  <a:pt x="949070" y="1379179"/>
                  <a:pt x="949070" y="1375093"/>
                </a:cubicBezTo>
                <a:lnTo>
                  <a:pt x="940402" y="1366425"/>
                </a:lnTo>
                <a:cubicBezTo>
                  <a:pt x="950340" y="1336612"/>
                  <a:pt x="936746" y="1372825"/>
                  <a:pt x="957737" y="1336090"/>
                </a:cubicBezTo>
                <a:cubicBezTo>
                  <a:pt x="960003" y="1332124"/>
                  <a:pt x="959415" y="1326806"/>
                  <a:pt x="962070" y="1323089"/>
                </a:cubicBezTo>
                <a:cubicBezTo>
                  <a:pt x="966820" y="1316439"/>
                  <a:pt x="973627" y="1311532"/>
                  <a:pt x="979405" y="1305754"/>
                </a:cubicBezTo>
                <a:lnTo>
                  <a:pt x="992406" y="1292753"/>
                </a:lnTo>
                <a:cubicBezTo>
                  <a:pt x="996379" y="1288780"/>
                  <a:pt x="1006794" y="1271119"/>
                  <a:pt x="1014074" y="1266751"/>
                </a:cubicBezTo>
                <a:cubicBezTo>
                  <a:pt x="1017991" y="1264401"/>
                  <a:pt x="1022741" y="1263862"/>
                  <a:pt x="1027075" y="1262418"/>
                </a:cubicBezTo>
                <a:cubicBezTo>
                  <a:pt x="1044336" y="1236526"/>
                  <a:pt x="1025486" y="1259037"/>
                  <a:pt x="1048743" y="1245083"/>
                </a:cubicBezTo>
                <a:cubicBezTo>
                  <a:pt x="1078487" y="1227237"/>
                  <a:pt x="1033582" y="1244359"/>
                  <a:pt x="1070412" y="1232082"/>
                </a:cubicBezTo>
                <a:cubicBezTo>
                  <a:pt x="1071856" y="1206080"/>
                  <a:pt x="1061697" y="1176614"/>
                  <a:pt x="1074745" y="1154077"/>
                </a:cubicBezTo>
                <a:cubicBezTo>
                  <a:pt x="1082019" y="1141513"/>
                  <a:pt x="1104309" y="1154334"/>
                  <a:pt x="1118082" y="1149743"/>
                </a:cubicBezTo>
                <a:cubicBezTo>
                  <a:pt x="1123023" y="1148096"/>
                  <a:pt x="1123860" y="1141076"/>
                  <a:pt x="1126749" y="1136742"/>
                </a:cubicBezTo>
                <a:cubicBezTo>
                  <a:pt x="1131083" y="1142520"/>
                  <a:pt x="1134201" y="1149453"/>
                  <a:pt x="1139750" y="1154077"/>
                </a:cubicBezTo>
                <a:cubicBezTo>
                  <a:pt x="1143259" y="1157001"/>
                  <a:pt x="1148834" y="1156060"/>
                  <a:pt x="1152751" y="1158410"/>
                </a:cubicBezTo>
                <a:cubicBezTo>
                  <a:pt x="1180504" y="1175062"/>
                  <a:pt x="1132394" y="1161274"/>
                  <a:pt x="1183087" y="1171411"/>
                </a:cubicBezTo>
                <a:cubicBezTo>
                  <a:pt x="1181642" y="1132408"/>
                  <a:pt x="1181266" y="1093351"/>
                  <a:pt x="1178753" y="1054403"/>
                </a:cubicBezTo>
                <a:cubicBezTo>
                  <a:pt x="1178617" y="1052290"/>
                  <a:pt x="1172233" y="1027646"/>
                  <a:pt x="1170086" y="1024067"/>
                </a:cubicBezTo>
                <a:cubicBezTo>
                  <a:pt x="1167984" y="1020563"/>
                  <a:pt x="1164307" y="1018289"/>
                  <a:pt x="1161418" y="1015400"/>
                </a:cubicBezTo>
                <a:lnTo>
                  <a:pt x="1152751" y="989398"/>
                </a:lnTo>
                <a:cubicBezTo>
                  <a:pt x="1150813" y="983584"/>
                  <a:pt x="1143673" y="981105"/>
                  <a:pt x="1139750" y="976397"/>
                </a:cubicBezTo>
                <a:cubicBezTo>
                  <a:pt x="1136416" y="972396"/>
                  <a:pt x="1133972" y="967730"/>
                  <a:pt x="1131083" y="963396"/>
                </a:cubicBezTo>
                <a:cubicBezTo>
                  <a:pt x="1132527" y="951840"/>
                  <a:pt x="1128737" y="938268"/>
                  <a:pt x="1135416" y="928727"/>
                </a:cubicBezTo>
                <a:cubicBezTo>
                  <a:pt x="1140655" y="921242"/>
                  <a:pt x="1161418" y="920060"/>
                  <a:pt x="1161418" y="920060"/>
                </a:cubicBezTo>
                <a:cubicBezTo>
                  <a:pt x="1159974" y="907059"/>
                  <a:pt x="1160527" y="893677"/>
                  <a:pt x="1157085" y="881057"/>
                </a:cubicBezTo>
                <a:cubicBezTo>
                  <a:pt x="1156010" y="877115"/>
                  <a:pt x="1150519" y="875893"/>
                  <a:pt x="1148417" y="872389"/>
                </a:cubicBezTo>
                <a:cubicBezTo>
                  <a:pt x="1146067" y="868472"/>
                  <a:pt x="1145528" y="863722"/>
                  <a:pt x="1144084" y="859388"/>
                </a:cubicBezTo>
                <a:cubicBezTo>
                  <a:pt x="1145528" y="849276"/>
                  <a:pt x="1145482" y="838837"/>
                  <a:pt x="1148417" y="829053"/>
                </a:cubicBezTo>
                <a:cubicBezTo>
                  <a:pt x="1157256" y="799591"/>
                  <a:pt x="1189055" y="818511"/>
                  <a:pt x="1213422" y="820386"/>
                </a:cubicBezTo>
                <a:cubicBezTo>
                  <a:pt x="1214867" y="824720"/>
                  <a:pt x="1216501" y="828995"/>
                  <a:pt x="1217756" y="833387"/>
                </a:cubicBezTo>
                <a:cubicBezTo>
                  <a:pt x="1219392" y="839114"/>
                  <a:pt x="1219425" y="845394"/>
                  <a:pt x="1222089" y="850721"/>
                </a:cubicBezTo>
                <a:cubicBezTo>
                  <a:pt x="1223916" y="854376"/>
                  <a:pt x="1227566" y="856836"/>
                  <a:pt x="1230757" y="859388"/>
                </a:cubicBezTo>
                <a:cubicBezTo>
                  <a:pt x="1234824" y="862642"/>
                  <a:pt x="1239099" y="865727"/>
                  <a:pt x="1243758" y="868056"/>
                </a:cubicBezTo>
                <a:cubicBezTo>
                  <a:pt x="1257115" y="874735"/>
                  <a:pt x="1279487" y="875230"/>
                  <a:pt x="1291428" y="876723"/>
                </a:cubicBezTo>
                <a:cubicBezTo>
                  <a:pt x="1292872" y="881057"/>
                  <a:pt x="1291675" y="887681"/>
                  <a:pt x="1295761" y="889724"/>
                </a:cubicBezTo>
                <a:cubicBezTo>
                  <a:pt x="1299847" y="891767"/>
                  <a:pt x="1304194" y="885390"/>
                  <a:pt x="1308762" y="885390"/>
                </a:cubicBezTo>
                <a:cubicBezTo>
                  <a:pt x="1329037" y="885390"/>
                  <a:pt x="1349209" y="888279"/>
                  <a:pt x="1369433" y="889724"/>
                </a:cubicBezTo>
                <a:cubicBezTo>
                  <a:pt x="1376287" y="910286"/>
                  <a:pt x="1374355" y="897322"/>
                  <a:pt x="1369433" y="924393"/>
                </a:cubicBezTo>
                <a:cubicBezTo>
                  <a:pt x="1367861" y="933038"/>
                  <a:pt x="1369030" y="942536"/>
                  <a:pt x="1365100" y="950395"/>
                </a:cubicBezTo>
                <a:cubicBezTo>
                  <a:pt x="1359036" y="962523"/>
                  <a:pt x="1326981" y="962651"/>
                  <a:pt x="1321763" y="963396"/>
                </a:cubicBezTo>
                <a:cubicBezTo>
                  <a:pt x="1317429" y="964841"/>
                  <a:pt x="1311417" y="964013"/>
                  <a:pt x="1308762" y="967730"/>
                </a:cubicBezTo>
                <a:cubicBezTo>
                  <a:pt x="1303452" y="975164"/>
                  <a:pt x="1300095" y="993732"/>
                  <a:pt x="1300095" y="993732"/>
                </a:cubicBezTo>
                <a:cubicBezTo>
                  <a:pt x="1302441" y="1012498"/>
                  <a:pt x="1294382" y="1032734"/>
                  <a:pt x="1317430" y="1032734"/>
                </a:cubicBezTo>
                <a:cubicBezTo>
                  <a:pt x="1323386" y="1032734"/>
                  <a:pt x="1328986" y="1029845"/>
                  <a:pt x="1334764" y="1028401"/>
                </a:cubicBezTo>
                <a:cubicBezTo>
                  <a:pt x="1342826" y="1020339"/>
                  <a:pt x="1345499" y="1016533"/>
                  <a:pt x="1356433" y="1011066"/>
                </a:cubicBezTo>
                <a:cubicBezTo>
                  <a:pt x="1360519" y="1009023"/>
                  <a:pt x="1365100" y="1008177"/>
                  <a:pt x="1369433" y="1006733"/>
                </a:cubicBezTo>
                <a:cubicBezTo>
                  <a:pt x="1373767" y="1008177"/>
                  <a:pt x="1379204" y="1007836"/>
                  <a:pt x="1382434" y="1011066"/>
                </a:cubicBezTo>
                <a:cubicBezTo>
                  <a:pt x="1392233" y="1020864"/>
                  <a:pt x="1382793" y="1055868"/>
                  <a:pt x="1382434" y="1058736"/>
                </a:cubicBezTo>
                <a:cubicBezTo>
                  <a:pt x="1384014" y="1079274"/>
                  <a:pt x="1369653" y="1130818"/>
                  <a:pt x="1399769" y="1110740"/>
                </a:cubicBezTo>
                <a:cubicBezTo>
                  <a:pt x="1404868" y="1107340"/>
                  <a:pt x="1408436" y="1102073"/>
                  <a:pt x="1412770" y="1097739"/>
                </a:cubicBezTo>
                <a:cubicBezTo>
                  <a:pt x="1425923" y="1058283"/>
                  <a:pt x="1407524" y="1117122"/>
                  <a:pt x="1421437" y="1019733"/>
                </a:cubicBezTo>
                <a:cubicBezTo>
                  <a:pt x="1424446" y="998668"/>
                  <a:pt x="1424990" y="991986"/>
                  <a:pt x="1443106" y="989398"/>
                </a:cubicBezTo>
                <a:cubicBezTo>
                  <a:pt x="1458901" y="987141"/>
                  <a:pt x="1474886" y="986509"/>
                  <a:pt x="1490776" y="985064"/>
                </a:cubicBezTo>
                <a:cubicBezTo>
                  <a:pt x="1495110" y="983620"/>
                  <a:pt x="1503273" y="985271"/>
                  <a:pt x="1503777" y="980731"/>
                </a:cubicBezTo>
                <a:cubicBezTo>
                  <a:pt x="1505092" y="968891"/>
                  <a:pt x="1495109" y="946061"/>
                  <a:pt x="1495109" y="946061"/>
                </a:cubicBezTo>
                <a:cubicBezTo>
                  <a:pt x="1490133" y="896295"/>
                  <a:pt x="1486476" y="882270"/>
                  <a:pt x="1495109" y="824719"/>
                </a:cubicBezTo>
                <a:cubicBezTo>
                  <a:pt x="1495715" y="820678"/>
                  <a:pt x="1500888" y="818941"/>
                  <a:pt x="1503777" y="816052"/>
                </a:cubicBezTo>
                <a:cubicBezTo>
                  <a:pt x="1511595" y="769136"/>
                  <a:pt x="1503910" y="806916"/>
                  <a:pt x="1512444" y="777049"/>
                </a:cubicBezTo>
                <a:cubicBezTo>
                  <a:pt x="1514080" y="771322"/>
                  <a:pt x="1512256" y="763591"/>
                  <a:pt x="1516778" y="759715"/>
                </a:cubicBezTo>
                <a:cubicBezTo>
                  <a:pt x="1523714" y="753769"/>
                  <a:pt x="1534112" y="753936"/>
                  <a:pt x="1542779" y="751047"/>
                </a:cubicBezTo>
                <a:cubicBezTo>
                  <a:pt x="1570910" y="741670"/>
                  <a:pt x="1551255" y="747125"/>
                  <a:pt x="1603451" y="742380"/>
                </a:cubicBezTo>
                <a:cubicBezTo>
                  <a:pt x="1607785" y="740935"/>
                  <a:pt x="1614891" y="742339"/>
                  <a:pt x="1616452" y="738046"/>
                </a:cubicBezTo>
                <a:cubicBezTo>
                  <a:pt x="1640830" y="671003"/>
                  <a:pt x="1604993" y="710504"/>
                  <a:pt x="1629452" y="686042"/>
                </a:cubicBezTo>
                <a:cubicBezTo>
                  <a:pt x="1628008" y="670152"/>
                  <a:pt x="1627375" y="654167"/>
                  <a:pt x="1625119" y="638372"/>
                </a:cubicBezTo>
                <a:cubicBezTo>
                  <a:pt x="1623228" y="625131"/>
                  <a:pt x="1618656" y="623812"/>
                  <a:pt x="1612118" y="612370"/>
                </a:cubicBezTo>
                <a:cubicBezTo>
                  <a:pt x="1585913" y="566510"/>
                  <a:pt x="1617956" y="615334"/>
                  <a:pt x="1594783" y="586369"/>
                </a:cubicBezTo>
                <a:cubicBezTo>
                  <a:pt x="1591529" y="582302"/>
                  <a:pt x="1590533" y="576129"/>
                  <a:pt x="1586116" y="573368"/>
                </a:cubicBezTo>
                <a:cubicBezTo>
                  <a:pt x="1578369" y="568526"/>
                  <a:pt x="1568781" y="567589"/>
                  <a:pt x="1560114" y="564700"/>
                </a:cubicBezTo>
                <a:lnTo>
                  <a:pt x="1547113" y="560367"/>
                </a:lnTo>
                <a:cubicBezTo>
                  <a:pt x="1539890" y="561811"/>
                  <a:pt x="1532591" y="562914"/>
                  <a:pt x="1525445" y="564700"/>
                </a:cubicBezTo>
                <a:cubicBezTo>
                  <a:pt x="1521013" y="565808"/>
                  <a:pt x="1516981" y="568500"/>
                  <a:pt x="1512444" y="569034"/>
                </a:cubicBezTo>
                <a:cubicBezTo>
                  <a:pt x="1492308" y="571403"/>
                  <a:pt x="1471997" y="571923"/>
                  <a:pt x="1451773" y="573368"/>
                </a:cubicBezTo>
                <a:cubicBezTo>
                  <a:pt x="1447439" y="576257"/>
                  <a:pt x="1442455" y="578352"/>
                  <a:pt x="1438772" y="582035"/>
                </a:cubicBezTo>
                <a:cubicBezTo>
                  <a:pt x="1431176" y="589631"/>
                  <a:pt x="1428591" y="598169"/>
                  <a:pt x="1425771" y="608037"/>
                </a:cubicBezTo>
                <a:cubicBezTo>
                  <a:pt x="1424135" y="613764"/>
                  <a:pt x="1423073" y="619644"/>
                  <a:pt x="1421437" y="625371"/>
                </a:cubicBezTo>
                <a:cubicBezTo>
                  <a:pt x="1420182" y="629763"/>
                  <a:pt x="1421190" y="636329"/>
                  <a:pt x="1417104" y="638372"/>
                </a:cubicBezTo>
                <a:cubicBezTo>
                  <a:pt x="1407968" y="642940"/>
                  <a:pt x="1396880" y="641261"/>
                  <a:pt x="1386768" y="642706"/>
                </a:cubicBezTo>
                <a:cubicBezTo>
                  <a:pt x="1385323" y="651373"/>
                  <a:pt x="1386364" y="660849"/>
                  <a:pt x="1382434" y="668708"/>
                </a:cubicBezTo>
                <a:cubicBezTo>
                  <a:pt x="1380105" y="673366"/>
                  <a:pt x="1374091" y="675046"/>
                  <a:pt x="1369433" y="677375"/>
                </a:cubicBezTo>
                <a:cubicBezTo>
                  <a:pt x="1358762" y="682711"/>
                  <a:pt x="1340424" y="684377"/>
                  <a:pt x="1330431" y="686042"/>
                </a:cubicBezTo>
                <a:cubicBezTo>
                  <a:pt x="1327542" y="688931"/>
                  <a:pt x="1325267" y="692608"/>
                  <a:pt x="1321763" y="694710"/>
                </a:cubicBezTo>
                <a:cubicBezTo>
                  <a:pt x="1317846" y="697060"/>
                  <a:pt x="1310805" y="694957"/>
                  <a:pt x="1308762" y="699043"/>
                </a:cubicBezTo>
                <a:cubicBezTo>
                  <a:pt x="1305012" y="706543"/>
                  <a:pt x="1318252" y="717201"/>
                  <a:pt x="1321763" y="720712"/>
                </a:cubicBezTo>
                <a:cubicBezTo>
                  <a:pt x="1317429" y="723601"/>
                  <a:pt x="1313787" y="728009"/>
                  <a:pt x="1308762" y="729379"/>
                </a:cubicBezTo>
                <a:cubicBezTo>
                  <a:pt x="1271330" y="739588"/>
                  <a:pt x="1269716" y="720582"/>
                  <a:pt x="1278427" y="746714"/>
                </a:cubicBezTo>
                <a:cubicBezTo>
                  <a:pt x="1249341" y="756408"/>
                  <a:pt x="1256002" y="755381"/>
                  <a:pt x="1204755" y="755381"/>
                </a:cubicBezTo>
                <a:cubicBezTo>
                  <a:pt x="1194540" y="755381"/>
                  <a:pt x="1184531" y="752492"/>
                  <a:pt x="1174419" y="751047"/>
                </a:cubicBezTo>
                <a:cubicBezTo>
                  <a:pt x="1144616" y="731179"/>
                  <a:pt x="1158299" y="730419"/>
                  <a:pt x="1135416" y="738046"/>
                </a:cubicBezTo>
                <a:cubicBezTo>
                  <a:pt x="1133972" y="742380"/>
                  <a:pt x="1134313" y="747817"/>
                  <a:pt x="1131083" y="751047"/>
                </a:cubicBezTo>
                <a:cubicBezTo>
                  <a:pt x="1127853" y="754277"/>
                  <a:pt x="1122168" y="753338"/>
                  <a:pt x="1118082" y="755381"/>
                </a:cubicBezTo>
                <a:cubicBezTo>
                  <a:pt x="1106014" y="761415"/>
                  <a:pt x="1101665" y="767464"/>
                  <a:pt x="1092080" y="777049"/>
                </a:cubicBezTo>
                <a:cubicBezTo>
                  <a:pt x="1103076" y="810039"/>
                  <a:pt x="1102539" y="794092"/>
                  <a:pt x="1096414" y="824719"/>
                </a:cubicBezTo>
                <a:cubicBezTo>
                  <a:pt x="1090636" y="823275"/>
                  <a:pt x="1084784" y="822097"/>
                  <a:pt x="1079079" y="820386"/>
                </a:cubicBezTo>
                <a:cubicBezTo>
                  <a:pt x="1070328" y="817761"/>
                  <a:pt x="1061744" y="814607"/>
                  <a:pt x="1053077" y="811718"/>
                </a:cubicBezTo>
                <a:lnTo>
                  <a:pt x="1027075" y="803051"/>
                </a:lnTo>
                <a:lnTo>
                  <a:pt x="1014074" y="798717"/>
                </a:lnTo>
                <a:lnTo>
                  <a:pt x="1001073" y="794384"/>
                </a:lnTo>
                <a:cubicBezTo>
                  <a:pt x="991446" y="784756"/>
                  <a:pt x="979475" y="771650"/>
                  <a:pt x="966404" y="768382"/>
                </a:cubicBezTo>
                <a:lnTo>
                  <a:pt x="949070" y="764048"/>
                </a:lnTo>
                <a:cubicBezTo>
                  <a:pt x="946181" y="761159"/>
                  <a:pt x="944057" y="757208"/>
                  <a:pt x="940402" y="755381"/>
                </a:cubicBezTo>
                <a:cubicBezTo>
                  <a:pt x="932230" y="751295"/>
                  <a:pt x="914400" y="746714"/>
                  <a:pt x="914400" y="746714"/>
                </a:cubicBezTo>
                <a:cubicBezTo>
                  <a:pt x="910066" y="743825"/>
                  <a:pt x="905400" y="741380"/>
                  <a:pt x="901399" y="738046"/>
                </a:cubicBezTo>
                <a:cubicBezTo>
                  <a:pt x="896691" y="734122"/>
                  <a:pt x="893497" y="728445"/>
                  <a:pt x="888398" y="725045"/>
                </a:cubicBezTo>
                <a:cubicBezTo>
                  <a:pt x="880149" y="719546"/>
                  <a:pt x="847626" y="716744"/>
                  <a:pt x="845062" y="716378"/>
                </a:cubicBezTo>
                <a:lnTo>
                  <a:pt x="819060" y="707711"/>
                </a:lnTo>
                <a:cubicBezTo>
                  <a:pt x="812931" y="705668"/>
                  <a:pt x="807663" y="701588"/>
                  <a:pt x="801725" y="699043"/>
                </a:cubicBezTo>
                <a:cubicBezTo>
                  <a:pt x="797526" y="697244"/>
                  <a:pt x="793058" y="696154"/>
                  <a:pt x="788724" y="694710"/>
                </a:cubicBezTo>
                <a:cubicBezTo>
                  <a:pt x="769126" y="675110"/>
                  <a:pt x="793621" y="698790"/>
                  <a:pt x="762723" y="673042"/>
                </a:cubicBezTo>
                <a:cubicBezTo>
                  <a:pt x="755741" y="667224"/>
                  <a:pt x="750611" y="658314"/>
                  <a:pt x="741054" y="655707"/>
                </a:cubicBezTo>
                <a:cubicBezTo>
                  <a:pt x="729818" y="652643"/>
                  <a:pt x="717941" y="652818"/>
                  <a:pt x="706385" y="651373"/>
                </a:cubicBezTo>
                <a:cubicBezTo>
                  <a:pt x="700607" y="647039"/>
                  <a:pt x="693675" y="643921"/>
                  <a:pt x="689051" y="638372"/>
                </a:cubicBezTo>
                <a:cubicBezTo>
                  <a:pt x="680444" y="628044"/>
                  <a:pt x="686100" y="622698"/>
                  <a:pt x="689051" y="612370"/>
                </a:cubicBezTo>
                <a:cubicBezTo>
                  <a:pt x="702150" y="566524"/>
                  <a:pt x="681453" y="630828"/>
                  <a:pt x="702052" y="569034"/>
                </a:cubicBezTo>
                <a:cubicBezTo>
                  <a:pt x="703699" y="564093"/>
                  <a:pt x="707830" y="560367"/>
                  <a:pt x="710719" y="556033"/>
                </a:cubicBezTo>
                <a:cubicBezTo>
                  <a:pt x="712163" y="551699"/>
                  <a:pt x="715556" y="547572"/>
                  <a:pt x="715052" y="543032"/>
                </a:cubicBezTo>
                <a:cubicBezTo>
                  <a:pt x="712830" y="523037"/>
                  <a:pt x="707222" y="515560"/>
                  <a:pt x="693384" y="504029"/>
                </a:cubicBezTo>
                <a:cubicBezTo>
                  <a:pt x="689383" y="500695"/>
                  <a:pt x="684717" y="498251"/>
                  <a:pt x="680383" y="495362"/>
                </a:cubicBezTo>
                <a:cubicBezTo>
                  <a:pt x="658865" y="463083"/>
                  <a:pt x="686521" y="502728"/>
                  <a:pt x="658715" y="469360"/>
                </a:cubicBezTo>
                <a:cubicBezTo>
                  <a:pt x="648721" y="457367"/>
                  <a:pt x="651292" y="452855"/>
                  <a:pt x="637047" y="443358"/>
                </a:cubicBezTo>
                <a:cubicBezTo>
                  <a:pt x="633246" y="440824"/>
                  <a:pt x="628380" y="440469"/>
                  <a:pt x="624046" y="439024"/>
                </a:cubicBezTo>
                <a:cubicBezTo>
                  <a:pt x="619712" y="434691"/>
                  <a:pt x="614445" y="431123"/>
                  <a:pt x="611045" y="426024"/>
                </a:cubicBezTo>
                <a:cubicBezTo>
                  <a:pt x="601511" y="411724"/>
                  <a:pt x="606835" y="369238"/>
                  <a:pt x="611045" y="365352"/>
                </a:cubicBezTo>
                <a:cubicBezTo>
                  <a:pt x="623827" y="353554"/>
                  <a:pt x="645714" y="362463"/>
                  <a:pt x="663049" y="361019"/>
                </a:cubicBezTo>
                <a:cubicBezTo>
                  <a:pt x="665938" y="358130"/>
                  <a:pt x="672707" y="356315"/>
                  <a:pt x="671716" y="352351"/>
                </a:cubicBezTo>
                <a:cubicBezTo>
                  <a:pt x="670453" y="347298"/>
                  <a:pt x="662398" y="347367"/>
                  <a:pt x="658715" y="343684"/>
                </a:cubicBezTo>
                <a:cubicBezTo>
                  <a:pt x="655032" y="340001"/>
                  <a:pt x="653302" y="334750"/>
                  <a:pt x="650048" y="330683"/>
                </a:cubicBezTo>
                <a:cubicBezTo>
                  <a:pt x="647496" y="327492"/>
                  <a:pt x="644269" y="324905"/>
                  <a:pt x="641380" y="322016"/>
                </a:cubicBezTo>
                <a:cubicBezTo>
                  <a:pt x="639936" y="317682"/>
                  <a:pt x="639397" y="312932"/>
                  <a:pt x="637047" y="309015"/>
                </a:cubicBezTo>
                <a:cubicBezTo>
                  <a:pt x="619201" y="279272"/>
                  <a:pt x="636320" y="324176"/>
                  <a:pt x="624046" y="287347"/>
                </a:cubicBezTo>
                <a:cubicBezTo>
                  <a:pt x="634937" y="254669"/>
                  <a:pt x="620245" y="294948"/>
                  <a:pt x="637047" y="261345"/>
                </a:cubicBezTo>
                <a:cubicBezTo>
                  <a:pt x="639090" y="257259"/>
                  <a:pt x="638725" y="252061"/>
                  <a:pt x="641380" y="248344"/>
                </a:cubicBezTo>
                <a:cubicBezTo>
                  <a:pt x="650933" y="234969"/>
                  <a:pt x="659222" y="230671"/>
                  <a:pt x="671716" y="222342"/>
                </a:cubicBezTo>
                <a:cubicBezTo>
                  <a:pt x="673161" y="218008"/>
                  <a:pt x="673196" y="212908"/>
                  <a:pt x="676050" y="209341"/>
                </a:cubicBezTo>
                <a:cubicBezTo>
                  <a:pt x="679304" y="205274"/>
                  <a:pt x="684984" y="203928"/>
                  <a:pt x="689051" y="200674"/>
                </a:cubicBezTo>
                <a:cubicBezTo>
                  <a:pt x="692242" y="198122"/>
                  <a:pt x="694829" y="194895"/>
                  <a:pt x="697718" y="192006"/>
                </a:cubicBezTo>
                <a:cubicBezTo>
                  <a:pt x="706452" y="165808"/>
                  <a:pt x="708822" y="164306"/>
                  <a:pt x="697718" y="122668"/>
                </a:cubicBezTo>
                <a:cubicBezTo>
                  <a:pt x="696079" y="116522"/>
                  <a:pt x="676359" y="111215"/>
                  <a:pt x="671716" y="109667"/>
                </a:cubicBezTo>
                <a:cubicBezTo>
                  <a:pt x="650048" y="111112"/>
                  <a:pt x="628295" y="111603"/>
                  <a:pt x="606711" y="114001"/>
                </a:cubicBezTo>
                <a:cubicBezTo>
                  <a:pt x="602171" y="114505"/>
                  <a:pt x="598278" y="118334"/>
                  <a:pt x="593710" y="118334"/>
                </a:cubicBezTo>
                <a:cubicBezTo>
                  <a:pt x="573435" y="118334"/>
                  <a:pt x="553263" y="115445"/>
                  <a:pt x="533039" y="114001"/>
                </a:cubicBezTo>
                <a:cubicBezTo>
                  <a:pt x="528705" y="111112"/>
                  <a:pt x="523931" y="108793"/>
                  <a:pt x="520038" y="105333"/>
                </a:cubicBezTo>
                <a:cubicBezTo>
                  <a:pt x="519998" y="105297"/>
                  <a:pt x="493085" y="78381"/>
                  <a:pt x="485369" y="70664"/>
                </a:cubicBezTo>
                <a:cubicBezTo>
                  <a:pt x="481686" y="66981"/>
                  <a:pt x="479956" y="61730"/>
                  <a:pt x="476702" y="57663"/>
                </a:cubicBezTo>
                <a:cubicBezTo>
                  <a:pt x="474150" y="54472"/>
                  <a:pt x="470923" y="51885"/>
                  <a:pt x="468034" y="48996"/>
                </a:cubicBezTo>
                <a:cubicBezTo>
                  <a:pt x="459661" y="23875"/>
                  <a:pt x="464330" y="24963"/>
                  <a:pt x="446366" y="9993"/>
                </a:cubicBezTo>
                <a:cubicBezTo>
                  <a:pt x="442365" y="6659"/>
                  <a:pt x="438489" y="2258"/>
                  <a:pt x="433365" y="1326"/>
                </a:cubicBezTo>
                <a:cubicBezTo>
                  <a:pt x="421995" y="-741"/>
                  <a:pt x="426142" y="-118"/>
                  <a:pt x="420364" y="1326"/>
                </a:cubicBezTo>
                <a:close/>
              </a:path>
            </a:pathLst>
          </a:custGeom>
          <a:solidFill>
            <a:schemeClr val="accent2">
              <a:lumMod val="60000"/>
              <a:lumOff val="40000"/>
            </a:schemeClr>
          </a:solidFill>
          <a:ln w="47625"/>
        </p:spPr>
        <p:style>
          <a:lnRef idx="2">
            <a:schemeClr val="accent4"/>
          </a:lnRef>
          <a:fillRef idx="1">
            <a:schemeClr val="lt1"/>
          </a:fillRef>
          <a:effectRef idx="0">
            <a:schemeClr val="accent4"/>
          </a:effectRef>
          <a:fontRef idx="minor">
            <a:schemeClr val="dk1"/>
          </a:fontRef>
        </p:style>
        <p:txBody>
          <a:bodyPr anchor="ctr"/>
          <a:lstStyle/>
          <a:p>
            <a:pPr algn="ctr">
              <a:defRPr/>
            </a:pPr>
            <a:endParaRPr lang="en-US"/>
          </a:p>
        </p:txBody>
      </p:sp>
      <p:sp>
        <p:nvSpPr>
          <p:cNvPr id="15391" name="Text Box 22"/>
          <p:cNvSpPr txBox="1">
            <a:spLocks noChangeArrowheads="1"/>
          </p:cNvSpPr>
          <p:nvPr/>
        </p:nvSpPr>
        <p:spPr bwMode="auto">
          <a:xfrm>
            <a:off x="6923088" y="1974850"/>
            <a:ext cx="989012"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algn="ctr">
              <a:spcBef>
                <a:spcPct val="0"/>
              </a:spcBef>
              <a:buClrTx/>
              <a:buSzTx/>
              <a:buFontTx/>
              <a:buNone/>
            </a:pPr>
            <a:r>
              <a:rPr lang="en-US" altLang="en-US" sz="1000">
                <a:solidFill>
                  <a:srgbClr val="000000"/>
                </a:solidFill>
                <a:latin typeface="Century Gothic" pitchFamily="34" charset="0"/>
              </a:rPr>
              <a:t>All India Grid</a:t>
            </a:r>
          </a:p>
        </p:txBody>
      </p:sp>
      <p:sp>
        <p:nvSpPr>
          <p:cNvPr id="55" name="AutoShape 32"/>
          <p:cNvSpPr>
            <a:spLocks noChangeArrowheads="1"/>
          </p:cNvSpPr>
          <p:nvPr/>
        </p:nvSpPr>
        <p:spPr bwMode="auto">
          <a:xfrm>
            <a:off x="6929438" y="115888"/>
            <a:ext cx="1978025" cy="752475"/>
          </a:xfrm>
          <a:prstGeom prst="roundRect">
            <a:avLst>
              <a:gd name="adj" fmla="val 16667"/>
            </a:avLst>
          </a:prstGeom>
          <a:solidFill>
            <a:schemeClr val="accent1">
              <a:lumMod val="40000"/>
              <a:lumOff val="60000"/>
            </a:schemeClr>
          </a:solidFill>
          <a:ln w="9525">
            <a:solidFill>
              <a:schemeClr val="tx1"/>
            </a:solidFill>
            <a:round/>
            <a:headEnd/>
            <a:tailEnd/>
          </a:ln>
        </p:spPr>
        <p:txBody>
          <a:bodyPr wrap="none" anchor="ctr"/>
          <a:lstStyle>
            <a:lvl1pPr eaLnBrk="0" hangingPunct="0">
              <a:spcBef>
                <a:spcPct val="20000"/>
              </a:spcBef>
              <a:buClr>
                <a:srgbClr val="CC3300"/>
              </a:buClr>
              <a:buSzPct val="85000"/>
              <a:buFont typeface="Wingdings" pitchFamily="2" charset="2"/>
              <a:buChar char="n"/>
              <a:defRPr sz="3200" b="1">
                <a:solidFill>
                  <a:schemeClr val="tx1"/>
                </a:solidFill>
                <a:latin typeface="Arial" pitchFamily="34" charset="0"/>
                <a:cs typeface="Arial" pitchFamily="34"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pitchFamily="34" charset="0"/>
                <a:cs typeface="Arial" pitchFamily="34"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pitchFamily="34" charset="0"/>
                <a:cs typeface="Arial" pitchFamily="34"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pitchFamily="34" charset="0"/>
                <a:cs typeface="Arial" pitchFamily="34" charset="0"/>
              </a:defRPr>
            </a:lvl4pPr>
            <a:lvl5pPr marL="2057400" indent="-228600" eaLnBrk="0" hangingPunct="0">
              <a:spcBef>
                <a:spcPct val="20000"/>
              </a:spcBef>
              <a:buClr>
                <a:schemeClr val="accent1"/>
              </a:buClr>
              <a:buSzPct val="75000"/>
              <a:buChar char="o"/>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pitchFamily="34" charset="0"/>
                <a:cs typeface="Arial" pitchFamily="34" charset="0"/>
              </a:defRPr>
            </a:lvl9pPr>
          </a:lstStyle>
          <a:p>
            <a:pPr algn="ctr">
              <a:spcBef>
                <a:spcPct val="0"/>
              </a:spcBef>
              <a:buClrTx/>
              <a:buSzTx/>
              <a:buFontTx/>
              <a:buNone/>
              <a:defRPr/>
            </a:pPr>
            <a:r>
              <a:rPr lang="en-US" altLang="en-US" sz="1200" dirty="0" smtClean="0">
                <a:solidFill>
                  <a:srgbClr val="000000"/>
                </a:solidFill>
                <a:latin typeface="Century Gothic" pitchFamily="34" charset="0"/>
              </a:rPr>
              <a:t>31</a:t>
            </a:r>
            <a:r>
              <a:rPr lang="en-US" altLang="en-US" sz="1200" baseline="30000" dirty="0" smtClean="0">
                <a:solidFill>
                  <a:srgbClr val="000000"/>
                </a:solidFill>
                <a:latin typeface="Century Gothic" pitchFamily="34" charset="0"/>
              </a:rPr>
              <a:t>st</a:t>
            </a:r>
            <a:r>
              <a:rPr lang="en-US" altLang="en-US" sz="1200" dirty="0" smtClean="0">
                <a:solidFill>
                  <a:srgbClr val="000000"/>
                </a:solidFill>
                <a:latin typeface="Century Gothic" pitchFamily="34" charset="0"/>
              </a:rPr>
              <a:t> December 2013 </a:t>
            </a:r>
          </a:p>
          <a:p>
            <a:pPr algn="ctr">
              <a:spcBef>
                <a:spcPct val="0"/>
              </a:spcBef>
              <a:buClrTx/>
              <a:buSzTx/>
              <a:buFontTx/>
              <a:buNone/>
              <a:defRPr/>
            </a:pPr>
            <a:r>
              <a:rPr lang="en-US" altLang="en-US" sz="1200" dirty="0" smtClean="0">
                <a:solidFill>
                  <a:srgbClr val="000000"/>
                </a:solidFill>
                <a:latin typeface="Century Gothic" pitchFamily="34" charset="0"/>
              </a:rPr>
              <a:t>NEW grid synchronized </a:t>
            </a:r>
          </a:p>
          <a:p>
            <a:pPr algn="ctr">
              <a:spcBef>
                <a:spcPct val="0"/>
              </a:spcBef>
              <a:buClrTx/>
              <a:buSzTx/>
              <a:buFontTx/>
              <a:buNone/>
              <a:defRPr/>
            </a:pPr>
            <a:r>
              <a:rPr lang="en-US" altLang="en-US" sz="1200" dirty="0" smtClean="0">
                <a:solidFill>
                  <a:srgbClr val="000000"/>
                </a:solidFill>
                <a:latin typeface="Century Gothic" pitchFamily="34" charset="0"/>
              </a:rPr>
              <a:t>with SR grid</a:t>
            </a:r>
          </a:p>
        </p:txBody>
      </p:sp>
      <p:sp>
        <p:nvSpPr>
          <p:cNvPr id="15393" name="Line 40"/>
          <p:cNvSpPr>
            <a:spLocks noChangeShapeType="1"/>
          </p:cNvSpPr>
          <p:nvPr/>
        </p:nvSpPr>
        <p:spPr bwMode="auto">
          <a:xfrm flipH="1">
            <a:off x="7696200" y="930275"/>
            <a:ext cx="119063" cy="8985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spd="slow">
    <p:zoom/>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Date Placeholder 1"/>
          <p:cNvSpPr>
            <a:spLocks noGrp="1"/>
          </p:cNvSpPr>
          <p:nvPr>
            <p:ph type="dt" sz="quarter" idx="10"/>
          </p:nvPr>
        </p:nvSpPr>
        <p:spPr>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417A47F0-D81E-4D7B-8CE4-821FBC7D1AC2}" type="datetime1">
              <a:rPr lang="en-US" smtClean="0"/>
              <a:pPr eaLnBrk="1" hangingPunct="1">
                <a:defRPr/>
              </a:pPr>
              <a:t>6/27/2014</a:t>
            </a:fld>
            <a:endParaRPr lang="en-US" smtClean="0"/>
          </a:p>
        </p:txBody>
      </p:sp>
      <p:sp>
        <p:nvSpPr>
          <p:cNvPr id="33795" name="Footer Placeholder 2"/>
          <p:cNvSpPr>
            <a:spLocks noGrp="1"/>
          </p:cNvSpPr>
          <p:nvPr>
            <p:ph type="ftr" sz="quarter" idx="11"/>
          </p:nvPr>
        </p:nvSpPr>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ERLDC: POSOCO</a:t>
            </a:r>
          </a:p>
        </p:txBody>
      </p:sp>
      <p:sp>
        <p:nvSpPr>
          <p:cNvPr id="33796" name="Slide Number Placeholder 3"/>
          <p:cNvSpPr>
            <a:spLocks noGrp="1"/>
          </p:cNvSpPr>
          <p:nvPr>
            <p:ph type="sldNum" sz="quarter" idx="12"/>
          </p:nvPr>
        </p:nvSpPr>
        <p:spPr>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A37BA3E9-04F0-4249-B3D4-3442849BF5DF}" type="slidenum">
              <a:rPr lang="en-US" smtClean="0"/>
              <a:pPr eaLnBrk="1" hangingPunct="1">
                <a:defRPr/>
              </a:pPr>
              <a:t>11</a:t>
            </a:fld>
            <a:endParaRPr lang="en-US" smtClean="0"/>
          </a:p>
        </p:txBody>
      </p:sp>
      <p:sp>
        <p:nvSpPr>
          <p:cNvPr id="16389" name="Rectangle 2"/>
          <p:cNvSpPr>
            <a:spLocks noGrp="1" noChangeArrowheads="1"/>
          </p:cNvSpPr>
          <p:nvPr>
            <p:ph type="title" idx="4294967295"/>
          </p:nvPr>
        </p:nvSpPr>
        <p:spPr>
          <a:xfrm>
            <a:off x="114300" y="0"/>
            <a:ext cx="8915400" cy="1524000"/>
          </a:xfrm>
        </p:spPr>
        <p:txBody>
          <a:bodyPr/>
          <a:lstStyle/>
          <a:p>
            <a:pPr eaLnBrk="1" hangingPunct="1"/>
            <a:r>
              <a:rPr lang="en-US" altLang="en-US" sz="3600" smtClean="0">
                <a:solidFill>
                  <a:srgbClr val="E46C0A"/>
                </a:solidFill>
              </a:rPr>
              <a:t>Why Integration?</a:t>
            </a:r>
            <a:br>
              <a:rPr lang="en-US" altLang="en-US" sz="3600" smtClean="0">
                <a:solidFill>
                  <a:srgbClr val="E46C0A"/>
                </a:solidFill>
              </a:rPr>
            </a:br>
            <a:r>
              <a:rPr lang="en-US" altLang="en-US" sz="3600" smtClean="0">
                <a:solidFill>
                  <a:srgbClr val="E46C0A"/>
                </a:solidFill>
              </a:rPr>
              <a:t>Obvious Benefits of Integrated Operation</a:t>
            </a:r>
          </a:p>
        </p:txBody>
      </p:sp>
      <p:sp>
        <p:nvSpPr>
          <p:cNvPr id="16390" name="Rectangle 3"/>
          <p:cNvSpPr>
            <a:spLocks noGrp="1" noChangeArrowheads="1"/>
          </p:cNvSpPr>
          <p:nvPr>
            <p:ph type="body" idx="4294967295"/>
          </p:nvPr>
        </p:nvSpPr>
        <p:spPr>
          <a:xfrm>
            <a:off x="0" y="1600200"/>
            <a:ext cx="8229600" cy="4525963"/>
          </a:xfrm>
        </p:spPr>
        <p:txBody>
          <a:bodyPr/>
          <a:lstStyle/>
          <a:p>
            <a:pPr eaLnBrk="1" hangingPunct="1">
              <a:lnSpc>
                <a:spcPct val="90000"/>
              </a:lnSpc>
            </a:pPr>
            <a:r>
              <a:rPr lang="en-US" altLang="en-US" sz="2400" smtClean="0"/>
              <a:t>Security</a:t>
            </a:r>
          </a:p>
          <a:p>
            <a:pPr eaLnBrk="1" hangingPunct="1">
              <a:lnSpc>
                <a:spcPct val="90000"/>
              </a:lnSpc>
            </a:pPr>
            <a:r>
              <a:rPr lang="en-US" altLang="en-US" sz="2400" smtClean="0"/>
              <a:t>Reliability and quality of supply</a:t>
            </a:r>
          </a:p>
          <a:p>
            <a:pPr lvl="1" eaLnBrk="1" hangingPunct="1">
              <a:lnSpc>
                <a:spcPct val="90000"/>
              </a:lnSpc>
            </a:pPr>
            <a:r>
              <a:rPr lang="en-US" altLang="en-US" sz="2000" smtClean="0"/>
              <a:t>Suppression of frequency and voltage fluctuations</a:t>
            </a:r>
          </a:p>
          <a:p>
            <a:pPr eaLnBrk="1" hangingPunct="1">
              <a:lnSpc>
                <a:spcPct val="90000"/>
              </a:lnSpc>
            </a:pPr>
            <a:r>
              <a:rPr lang="en-US" altLang="en-US" sz="2400" smtClean="0"/>
              <a:t>Sharing of resources</a:t>
            </a:r>
          </a:p>
          <a:p>
            <a:pPr lvl="1" eaLnBrk="1" hangingPunct="1">
              <a:lnSpc>
                <a:spcPct val="90000"/>
              </a:lnSpc>
            </a:pPr>
            <a:r>
              <a:rPr lang="en-US" altLang="en-US" sz="2000" smtClean="0"/>
              <a:t>Reduction in investment and conservation</a:t>
            </a:r>
          </a:p>
          <a:p>
            <a:pPr lvl="1" eaLnBrk="1" hangingPunct="1">
              <a:lnSpc>
                <a:spcPct val="90000"/>
              </a:lnSpc>
            </a:pPr>
            <a:r>
              <a:rPr lang="en-US" altLang="en-US" sz="2000" smtClean="0"/>
              <a:t>Economies of scale – Funding, Staggered Capacity</a:t>
            </a:r>
          </a:p>
          <a:p>
            <a:pPr lvl="1" eaLnBrk="1" hangingPunct="1">
              <a:lnSpc>
                <a:spcPct val="90000"/>
              </a:lnSpc>
            </a:pPr>
            <a:r>
              <a:rPr lang="en-US" altLang="en-US" sz="2000" smtClean="0"/>
              <a:t>Utilisation of diversities</a:t>
            </a:r>
          </a:p>
          <a:p>
            <a:pPr lvl="1" eaLnBrk="1" hangingPunct="1">
              <a:lnSpc>
                <a:spcPct val="90000"/>
              </a:lnSpc>
            </a:pPr>
            <a:r>
              <a:rPr lang="en-US" altLang="en-US" sz="2000" smtClean="0"/>
              <a:t>Environmental dispatch &amp; new plant siting</a:t>
            </a:r>
          </a:p>
          <a:p>
            <a:pPr lvl="1" eaLnBrk="1" hangingPunct="1">
              <a:lnSpc>
                <a:spcPct val="90000"/>
              </a:lnSpc>
            </a:pPr>
            <a:r>
              <a:rPr lang="en-US" altLang="en-US" sz="2000" smtClean="0"/>
              <a:t>Coordination of maintenance schedules</a:t>
            </a:r>
          </a:p>
          <a:p>
            <a:pPr eaLnBrk="1" hangingPunct="1">
              <a:lnSpc>
                <a:spcPct val="90000"/>
              </a:lnSpc>
            </a:pPr>
            <a:r>
              <a:rPr lang="en-US" altLang="en-US" sz="2400" smtClean="0"/>
              <a:t>Risk sharing</a:t>
            </a:r>
          </a:p>
          <a:p>
            <a:pPr eaLnBrk="1" hangingPunct="1">
              <a:lnSpc>
                <a:spcPct val="90000"/>
              </a:lnSpc>
            </a:pPr>
            <a:r>
              <a:rPr lang="en-US" altLang="en-US" sz="2400" smtClean="0"/>
              <a:t>Merit order operation</a:t>
            </a:r>
          </a:p>
          <a:p>
            <a:pPr eaLnBrk="1" hangingPunct="1">
              <a:lnSpc>
                <a:spcPct val="90000"/>
              </a:lnSpc>
            </a:pPr>
            <a:r>
              <a:rPr lang="en-US" altLang="en-US" sz="2400" smtClean="0"/>
              <a:t>Economical exchange of electric power</a:t>
            </a:r>
          </a:p>
          <a:p>
            <a:pPr algn="r" eaLnBrk="1" hangingPunct="1">
              <a:lnSpc>
                <a:spcPct val="90000"/>
              </a:lnSpc>
              <a:buFontTx/>
              <a:buNone/>
            </a:pPr>
            <a:endParaRPr lang="en-US" altLang="en-US" sz="2400" smtClean="0">
              <a:solidFill>
                <a:srgbClr val="A50021"/>
              </a:solidFill>
            </a:endParaRP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819400"/>
            <a:ext cx="8229600" cy="990600"/>
          </a:xfrm>
        </p:spPr>
        <p:txBody>
          <a:bodyPr>
            <a:normAutofit fontScale="90000"/>
          </a:bodyPr>
          <a:lstStyle/>
          <a:p>
            <a:pPr>
              <a:defRPr/>
            </a:pPr>
            <a:r>
              <a:rPr lang="en-IN" dirty="0"/>
              <a:t>NEW and Southern Region Grid </a:t>
            </a:r>
            <a:r>
              <a:rPr lang="en-IN" dirty="0" smtClean="0"/>
              <a:t>Synchronization</a:t>
            </a:r>
            <a:br>
              <a:rPr lang="en-IN" dirty="0" smtClean="0"/>
            </a:br>
            <a:r>
              <a:rPr lang="en-IN" dirty="0"/>
              <a:t/>
            </a:r>
            <a:br>
              <a:rPr lang="en-IN" dirty="0"/>
            </a:br>
            <a:endParaRPr lang="en-IN"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Freeform 16"/>
          <p:cNvSpPr>
            <a:spLocks/>
          </p:cNvSpPr>
          <p:nvPr/>
        </p:nvSpPr>
        <p:spPr bwMode="auto">
          <a:xfrm>
            <a:off x="5081588" y="3175"/>
            <a:ext cx="4062412" cy="3201988"/>
          </a:xfrm>
          <a:custGeom>
            <a:avLst/>
            <a:gdLst>
              <a:gd name="T0" fmla="*/ 2147483647 w 943"/>
              <a:gd name="T1" fmla="*/ 2147483647 h 1266"/>
              <a:gd name="T2" fmla="*/ 2147483647 w 943"/>
              <a:gd name="T3" fmla="*/ 2147483647 h 1266"/>
              <a:gd name="T4" fmla="*/ 2147483647 w 943"/>
              <a:gd name="T5" fmla="*/ 2147483647 h 1266"/>
              <a:gd name="T6" fmla="*/ 2147483647 w 943"/>
              <a:gd name="T7" fmla="*/ 2147483647 h 1266"/>
              <a:gd name="T8" fmla="*/ 2147483647 w 943"/>
              <a:gd name="T9" fmla="*/ 2147483647 h 1266"/>
              <a:gd name="T10" fmla="*/ 2147483647 w 943"/>
              <a:gd name="T11" fmla="*/ 2147483647 h 1266"/>
              <a:gd name="T12" fmla="*/ 2147483647 w 943"/>
              <a:gd name="T13" fmla="*/ 2147483647 h 1266"/>
              <a:gd name="T14" fmla="*/ 2147483647 w 943"/>
              <a:gd name="T15" fmla="*/ 2147483647 h 1266"/>
              <a:gd name="T16" fmla="*/ 2147483647 w 943"/>
              <a:gd name="T17" fmla="*/ 2147483647 h 1266"/>
              <a:gd name="T18" fmla="*/ 2147483647 w 943"/>
              <a:gd name="T19" fmla="*/ 2147483647 h 1266"/>
              <a:gd name="T20" fmla="*/ 2147483647 w 943"/>
              <a:gd name="T21" fmla="*/ 2147483647 h 1266"/>
              <a:gd name="T22" fmla="*/ 2147483647 w 943"/>
              <a:gd name="T23" fmla="*/ 2147483647 h 1266"/>
              <a:gd name="T24" fmla="*/ 2147483647 w 943"/>
              <a:gd name="T25" fmla="*/ 2147483647 h 1266"/>
              <a:gd name="T26" fmla="*/ 2147483647 w 943"/>
              <a:gd name="T27" fmla="*/ 2147483647 h 1266"/>
              <a:gd name="T28" fmla="*/ 2147483647 w 943"/>
              <a:gd name="T29" fmla="*/ 2147483647 h 1266"/>
              <a:gd name="T30" fmla="*/ 2147483647 w 943"/>
              <a:gd name="T31" fmla="*/ 2147483647 h 1266"/>
              <a:gd name="T32" fmla="*/ 2147483647 w 943"/>
              <a:gd name="T33" fmla="*/ 2147483647 h 1266"/>
              <a:gd name="T34" fmla="*/ 2147483647 w 943"/>
              <a:gd name="T35" fmla="*/ 2147483647 h 1266"/>
              <a:gd name="T36" fmla="*/ 2147483647 w 943"/>
              <a:gd name="T37" fmla="*/ 2147483647 h 1266"/>
              <a:gd name="T38" fmla="*/ 2147483647 w 943"/>
              <a:gd name="T39" fmla="*/ 2147483647 h 1266"/>
              <a:gd name="T40" fmla="*/ 2147483647 w 943"/>
              <a:gd name="T41" fmla="*/ 2147483647 h 1266"/>
              <a:gd name="T42" fmla="*/ 2147483647 w 943"/>
              <a:gd name="T43" fmla="*/ 2147483647 h 1266"/>
              <a:gd name="T44" fmla="*/ 2147483647 w 943"/>
              <a:gd name="T45" fmla="*/ 2147483647 h 1266"/>
              <a:gd name="T46" fmla="*/ 2147483647 w 943"/>
              <a:gd name="T47" fmla="*/ 2147483647 h 1266"/>
              <a:gd name="T48" fmla="*/ 2147483647 w 943"/>
              <a:gd name="T49" fmla="*/ 2147483647 h 1266"/>
              <a:gd name="T50" fmla="*/ 2147483647 w 943"/>
              <a:gd name="T51" fmla="*/ 2147483647 h 1266"/>
              <a:gd name="T52" fmla="*/ 2147483647 w 943"/>
              <a:gd name="T53" fmla="*/ 2147483647 h 1266"/>
              <a:gd name="T54" fmla="*/ 2147483647 w 943"/>
              <a:gd name="T55" fmla="*/ 2147483647 h 1266"/>
              <a:gd name="T56" fmla="*/ 2147483647 w 943"/>
              <a:gd name="T57" fmla="*/ 2147483647 h 1266"/>
              <a:gd name="T58" fmla="*/ 2147483647 w 943"/>
              <a:gd name="T59" fmla="*/ 2147483647 h 1266"/>
              <a:gd name="T60" fmla="*/ 2147483647 w 943"/>
              <a:gd name="T61" fmla="*/ 2147483647 h 1266"/>
              <a:gd name="T62" fmla="*/ 2147483647 w 943"/>
              <a:gd name="T63" fmla="*/ 2147483647 h 1266"/>
              <a:gd name="T64" fmla="*/ 2147483647 w 943"/>
              <a:gd name="T65" fmla="*/ 2147483647 h 1266"/>
              <a:gd name="T66" fmla="*/ 2147483647 w 943"/>
              <a:gd name="T67" fmla="*/ 2147483647 h 1266"/>
              <a:gd name="T68" fmla="*/ 2147483647 w 943"/>
              <a:gd name="T69" fmla="*/ 2147483647 h 1266"/>
              <a:gd name="T70" fmla="*/ 2147483647 w 943"/>
              <a:gd name="T71" fmla="*/ 2147483647 h 1266"/>
              <a:gd name="T72" fmla="*/ 2147483647 w 943"/>
              <a:gd name="T73" fmla="*/ 2147483647 h 1266"/>
              <a:gd name="T74" fmla="*/ 2147483647 w 943"/>
              <a:gd name="T75" fmla="*/ 2147483647 h 1266"/>
              <a:gd name="T76" fmla="*/ 2147483647 w 943"/>
              <a:gd name="T77" fmla="*/ 2147483647 h 1266"/>
              <a:gd name="T78" fmla="*/ 2147483647 w 943"/>
              <a:gd name="T79" fmla="*/ 2147483647 h 1266"/>
              <a:gd name="T80" fmla="*/ 2147483647 w 943"/>
              <a:gd name="T81" fmla="*/ 2147483647 h 1266"/>
              <a:gd name="T82" fmla="*/ 2147483647 w 943"/>
              <a:gd name="T83" fmla="*/ 2147483647 h 1266"/>
              <a:gd name="T84" fmla="*/ 2147483647 w 943"/>
              <a:gd name="T85" fmla="*/ 2147483647 h 1266"/>
              <a:gd name="T86" fmla="*/ 2147483647 w 943"/>
              <a:gd name="T87" fmla="*/ 2147483647 h 126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43"/>
              <a:gd name="T133" fmla="*/ 0 h 1266"/>
              <a:gd name="T134" fmla="*/ 943 w 943"/>
              <a:gd name="T135" fmla="*/ 1266 h 126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43" h="1266">
                <a:moveTo>
                  <a:pt x="289" y="102"/>
                </a:moveTo>
                <a:cubicBezTo>
                  <a:pt x="327" y="77"/>
                  <a:pt x="343" y="84"/>
                  <a:pt x="379" y="108"/>
                </a:cubicBezTo>
                <a:cubicBezTo>
                  <a:pt x="391" y="143"/>
                  <a:pt x="405" y="152"/>
                  <a:pt x="439" y="162"/>
                </a:cubicBezTo>
                <a:cubicBezTo>
                  <a:pt x="451" y="166"/>
                  <a:pt x="475" y="174"/>
                  <a:pt x="475" y="174"/>
                </a:cubicBezTo>
                <a:cubicBezTo>
                  <a:pt x="481" y="172"/>
                  <a:pt x="487" y="166"/>
                  <a:pt x="493" y="168"/>
                </a:cubicBezTo>
                <a:cubicBezTo>
                  <a:pt x="531" y="181"/>
                  <a:pt x="517" y="194"/>
                  <a:pt x="547" y="198"/>
                </a:cubicBezTo>
                <a:cubicBezTo>
                  <a:pt x="571" y="201"/>
                  <a:pt x="595" y="202"/>
                  <a:pt x="619" y="204"/>
                </a:cubicBezTo>
                <a:cubicBezTo>
                  <a:pt x="625" y="202"/>
                  <a:pt x="631" y="197"/>
                  <a:pt x="637" y="198"/>
                </a:cubicBezTo>
                <a:cubicBezTo>
                  <a:pt x="650" y="199"/>
                  <a:pt x="673" y="210"/>
                  <a:pt x="673" y="210"/>
                </a:cubicBezTo>
                <a:cubicBezTo>
                  <a:pt x="701" y="201"/>
                  <a:pt x="723" y="213"/>
                  <a:pt x="751" y="204"/>
                </a:cubicBezTo>
                <a:cubicBezTo>
                  <a:pt x="774" y="181"/>
                  <a:pt x="773" y="192"/>
                  <a:pt x="763" y="156"/>
                </a:cubicBezTo>
                <a:cubicBezTo>
                  <a:pt x="760" y="144"/>
                  <a:pt x="751" y="120"/>
                  <a:pt x="751" y="120"/>
                </a:cubicBezTo>
                <a:cubicBezTo>
                  <a:pt x="768" y="69"/>
                  <a:pt x="759" y="19"/>
                  <a:pt x="817" y="0"/>
                </a:cubicBezTo>
                <a:cubicBezTo>
                  <a:pt x="848" y="10"/>
                  <a:pt x="843" y="28"/>
                  <a:pt x="835" y="60"/>
                </a:cubicBezTo>
                <a:cubicBezTo>
                  <a:pt x="832" y="72"/>
                  <a:pt x="823" y="96"/>
                  <a:pt x="823" y="96"/>
                </a:cubicBezTo>
                <a:cubicBezTo>
                  <a:pt x="831" y="119"/>
                  <a:pt x="835" y="131"/>
                  <a:pt x="859" y="138"/>
                </a:cubicBezTo>
                <a:cubicBezTo>
                  <a:pt x="875" y="142"/>
                  <a:pt x="907" y="150"/>
                  <a:pt x="907" y="150"/>
                </a:cubicBezTo>
                <a:cubicBezTo>
                  <a:pt x="928" y="164"/>
                  <a:pt x="935" y="174"/>
                  <a:pt x="943" y="198"/>
                </a:cubicBezTo>
                <a:cubicBezTo>
                  <a:pt x="937" y="229"/>
                  <a:pt x="939" y="241"/>
                  <a:pt x="913" y="258"/>
                </a:cubicBezTo>
                <a:cubicBezTo>
                  <a:pt x="889" y="250"/>
                  <a:pt x="885" y="240"/>
                  <a:pt x="877" y="216"/>
                </a:cubicBezTo>
                <a:cubicBezTo>
                  <a:pt x="845" y="227"/>
                  <a:pt x="867" y="235"/>
                  <a:pt x="835" y="246"/>
                </a:cubicBezTo>
                <a:cubicBezTo>
                  <a:pt x="831" y="240"/>
                  <a:pt x="826" y="234"/>
                  <a:pt x="823" y="228"/>
                </a:cubicBezTo>
                <a:cubicBezTo>
                  <a:pt x="820" y="222"/>
                  <a:pt x="823" y="210"/>
                  <a:pt x="817" y="210"/>
                </a:cubicBezTo>
                <a:cubicBezTo>
                  <a:pt x="810" y="210"/>
                  <a:pt x="811" y="223"/>
                  <a:pt x="805" y="228"/>
                </a:cubicBezTo>
                <a:cubicBezTo>
                  <a:pt x="800" y="232"/>
                  <a:pt x="793" y="232"/>
                  <a:pt x="787" y="234"/>
                </a:cubicBezTo>
                <a:cubicBezTo>
                  <a:pt x="778" y="260"/>
                  <a:pt x="776" y="278"/>
                  <a:pt x="805" y="288"/>
                </a:cubicBezTo>
                <a:cubicBezTo>
                  <a:pt x="822" y="314"/>
                  <a:pt x="843" y="323"/>
                  <a:pt x="853" y="354"/>
                </a:cubicBezTo>
                <a:cubicBezTo>
                  <a:pt x="822" y="364"/>
                  <a:pt x="826" y="372"/>
                  <a:pt x="805" y="390"/>
                </a:cubicBezTo>
                <a:cubicBezTo>
                  <a:pt x="794" y="399"/>
                  <a:pt x="769" y="414"/>
                  <a:pt x="769" y="414"/>
                </a:cubicBezTo>
                <a:cubicBezTo>
                  <a:pt x="779" y="453"/>
                  <a:pt x="766" y="429"/>
                  <a:pt x="793" y="444"/>
                </a:cubicBezTo>
                <a:cubicBezTo>
                  <a:pt x="806" y="451"/>
                  <a:pt x="829" y="468"/>
                  <a:pt x="829" y="468"/>
                </a:cubicBezTo>
                <a:cubicBezTo>
                  <a:pt x="833" y="480"/>
                  <a:pt x="845" y="492"/>
                  <a:pt x="841" y="504"/>
                </a:cubicBezTo>
                <a:cubicBezTo>
                  <a:pt x="837" y="516"/>
                  <a:pt x="829" y="540"/>
                  <a:pt x="829" y="540"/>
                </a:cubicBezTo>
                <a:cubicBezTo>
                  <a:pt x="843" y="583"/>
                  <a:pt x="834" y="565"/>
                  <a:pt x="853" y="594"/>
                </a:cubicBezTo>
                <a:cubicBezTo>
                  <a:pt x="855" y="604"/>
                  <a:pt x="856" y="614"/>
                  <a:pt x="859" y="624"/>
                </a:cubicBezTo>
                <a:cubicBezTo>
                  <a:pt x="862" y="636"/>
                  <a:pt x="871" y="660"/>
                  <a:pt x="871" y="660"/>
                </a:cubicBezTo>
                <a:cubicBezTo>
                  <a:pt x="876" y="714"/>
                  <a:pt x="887" y="744"/>
                  <a:pt x="877" y="798"/>
                </a:cubicBezTo>
                <a:cubicBezTo>
                  <a:pt x="875" y="810"/>
                  <a:pt x="865" y="834"/>
                  <a:pt x="865" y="834"/>
                </a:cubicBezTo>
                <a:cubicBezTo>
                  <a:pt x="858" y="829"/>
                  <a:pt x="840" y="815"/>
                  <a:pt x="829" y="816"/>
                </a:cubicBezTo>
                <a:cubicBezTo>
                  <a:pt x="816" y="817"/>
                  <a:pt x="793" y="828"/>
                  <a:pt x="793" y="828"/>
                </a:cubicBezTo>
                <a:cubicBezTo>
                  <a:pt x="768" y="791"/>
                  <a:pt x="807" y="782"/>
                  <a:pt x="769" y="756"/>
                </a:cubicBezTo>
                <a:cubicBezTo>
                  <a:pt x="756" y="796"/>
                  <a:pt x="739" y="812"/>
                  <a:pt x="703" y="828"/>
                </a:cubicBezTo>
                <a:cubicBezTo>
                  <a:pt x="691" y="833"/>
                  <a:pt x="667" y="840"/>
                  <a:pt x="667" y="840"/>
                </a:cubicBezTo>
                <a:cubicBezTo>
                  <a:pt x="648" y="869"/>
                  <a:pt x="657" y="851"/>
                  <a:pt x="643" y="894"/>
                </a:cubicBezTo>
                <a:cubicBezTo>
                  <a:pt x="641" y="900"/>
                  <a:pt x="637" y="912"/>
                  <a:pt x="637" y="912"/>
                </a:cubicBezTo>
                <a:cubicBezTo>
                  <a:pt x="648" y="944"/>
                  <a:pt x="638" y="961"/>
                  <a:pt x="613" y="978"/>
                </a:cubicBezTo>
                <a:cubicBezTo>
                  <a:pt x="599" y="1000"/>
                  <a:pt x="586" y="1000"/>
                  <a:pt x="565" y="1014"/>
                </a:cubicBezTo>
                <a:cubicBezTo>
                  <a:pt x="563" y="1020"/>
                  <a:pt x="564" y="1028"/>
                  <a:pt x="559" y="1032"/>
                </a:cubicBezTo>
                <a:cubicBezTo>
                  <a:pt x="541" y="1045"/>
                  <a:pt x="502" y="1049"/>
                  <a:pt x="481" y="1056"/>
                </a:cubicBezTo>
                <a:cubicBezTo>
                  <a:pt x="481" y="1056"/>
                  <a:pt x="515" y="1018"/>
                  <a:pt x="475" y="1026"/>
                </a:cubicBezTo>
                <a:cubicBezTo>
                  <a:pt x="465" y="1028"/>
                  <a:pt x="460" y="1056"/>
                  <a:pt x="457" y="1062"/>
                </a:cubicBezTo>
                <a:cubicBezTo>
                  <a:pt x="447" y="1082"/>
                  <a:pt x="445" y="1080"/>
                  <a:pt x="427" y="1092"/>
                </a:cubicBezTo>
                <a:cubicBezTo>
                  <a:pt x="413" y="1113"/>
                  <a:pt x="403" y="1120"/>
                  <a:pt x="379" y="1128"/>
                </a:cubicBezTo>
                <a:cubicBezTo>
                  <a:pt x="352" y="1169"/>
                  <a:pt x="341" y="1150"/>
                  <a:pt x="313" y="1122"/>
                </a:cubicBezTo>
                <a:cubicBezTo>
                  <a:pt x="297" y="1124"/>
                  <a:pt x="281" y="1124"/>
                  <a:pt x="265" y="1128"/>
                </a:cubicBezTo>
                <a:cubicBezTo>
                  <a:pt x="245" y="1133"/>
                  <a:pt x="234" y="1159"/>
                  <a:pt x="217" y="1170"/>
                </a:cubicBezTo>
                <a:cubicBezTo>
                  <a:pt x="215" y="1182"/>
                  <a:pt x="216" y="1212"/>
                  <a:pt x="193" y="1212"/>
                </a:cubicBezTo>
                <a:cubicBezTo>
                  <a:pt x="180" y="1212"/>
                  <a:pt x="157" y="1200"/>
                  <a:pt x="157" y="1200"/>
                </a:cubicBezTo>
                <a:cubicBezTo>
                  <a:pt x="153" y="1206"/>
                  <a:pt x="148" y="1211"/>
                  <a:pt x="145" y="1218"/>
                </a:cubicBezTo>
                <a:cubicBezTo>
                  <a:pt x="142" y="1226"/>
                  <a:pt x="145" y="1237"/>
                  <a:pt x="139" y="1242"/>
                </a:cubicBezTo>
                <a:cubicBezTo>
                  <a:pt x="124" y="1255"/>
                  <a:pt x="101" y="1255"/>
                  <a:pt x="85" y="1266"/>
                </a:cubicBezTo>
                <a:cubicBezTo>
                  <a:pt x="15" y="1259"/>
                  <a:pt x="0" y="1260"/>
                  <a:pt x="61" y="1230"/>
                </a:cubicBezTo>
                <a:cubicBezTo>
                  <a:pt x="79" y="1203"/>
                  <a:pt x="96" y="1170"/>
                  <a:pt x="109" y="1140"/>
                </a:cubicBezTo>
                <a:cubicBezTo>
                  <a:pt x="114" y="1128"/>
                  <a:pt x="121" y="1104"/>
                  <a:pt x="121" y="1104"/>
                </a:cubicBezTo>
                <a:cubicBezTo>
                  <a:pt x="107" y="1063"/>
                  <a:pt x="123" y="1113"/>
                  <a:pt x="109" y="1044"/>
                </a:cubicBezTo>
                <a:cubicBezTo>
                  <a:pt x="108" y="1038"/>
                  <a:pt x="106" y="1032"/>
                  <a:pt x="103" y="1026"/>
                </a:cubicBezTo>
                <a:cubicBezTo>
                  <a:pt x="100" y="1020"/>
                  <a:pt x="84" y="1010"/>
                  <a:pt x="91" y="1008"/>
                </a:cubicBezTo>
                <a:cubicBezTo>
                  <a:pt x="107" y="1004"/>
                  <a:pt x="132" y="1023"/>
                  <a:pt x="145" y="1032"/>
                </a:cubicBezTo>
                <a:cubicBezTo>
                  <a:pt x="155" y="1030"/>
                  <a:pt x="169" y="1034"/>
                  <a:pt x="175" y="1026"/>
                </a:cubicBezTo>
                <a:cubicBezTo>
                  <a:pt x="189" y="1009"/>
                  <a:pt x="145" y="966"/>
                  <a:pt x="145" y="966"/>
                </a:cubicBezTo>
                <a:cubicBezTo>
                  <a:pt x="143" y="958"/>
                  <a:pt x="139" y="950"/>
                  <a:pt x="139" y="942"/>
                </a:cubicBezTo>
                <a:cubicBezTo>
                  <a:pt x="139" y="867"/>
                  <a:pt x="156" y="883"/>
                  <a:pt x="223" y="876"/>
                </a:cubicBezTo>
                <a:cubicBezTo>
                  <a:pt x="235" y="858"/>
                  <a:pt x="247" y="840"/>
                  <a:pt x="259" y="822"/>
                </a:cubicBezTo>
                <a:cubicBezTo>
                  <a:pt x="263" y="816"/>
                  <a:pt x="271" y="804"/>
                  <a:pt x="271" y="804"/>
                </a:cubicBezTo>
                <a:cubicBezTo>
                  <a:pt x="280" y="769"/>
                  <a:pt x="295" y="732"/>
                  <a:pt x="331" y="720"/>
                </a:cubicBezTo>
                <a:cubicBezTo>
                  <a:pt x="345" y="677"/>
                  <a:pt x="336" y="695"/>
                  <a:pt x="355" y="666"/>
                </a:cubicBezTo>
                <a:cubicBezTo>
                  <a:pt x="345" y="637"/>
                  <a:pt x="350" y="610"/>
                  <a:pt x="319" y="600"/>
                </a:cubicBezTo>
                <a:cubicBezTo>
                  <a:pt x="321" y="594"/>
                  <a:pt x="329" y="587"/>
                  <a:pt x="325" y="582"/>
                </a:cubicBezTo>
                <a:cubicBezTo>
                  <a:pt x="317" y="570"/>
                  <a:pt x="289" y="558"/>
                  <a:pt x="289" y="558"/>
                </a:cubicBezTo>
                <a:cubicBezTo>
                  <a:pt x="276" y="538"/>
                  <a:pt x="260" y="530"/>
                  <a:pt x="247" y="510"/>
                </a:cubicBezTo>
                <a:cubicBezTo>
                  <a:pt x="254" y="490"/>
                  <a:pt x="264" y="476"/>
                  <a:pt x="271" y="456"/>
                </a:cubicBezTo>
                <a:cubicBezTo>
                  <a:pt x="265" y="452"/>
                  <a:pt x="253" y="451"/>
                  <a:pt x="253" y="444"/>
                </a:cubicBezTo>
                <a:cubicBezTo>
                  <a:pt x="253" y="412"/>
                  <a:pt x="301" y="452"/>
                  <a:pt x="253" y="420"/>
                </a:cubicBezTo>
                <a:cubicBezTo>
                  <a:pt x="237" y="372"/>
                  <a:pt x="229" y="370"/>
                  <a:pt x="289" y="360"/>
                </a:cubicBezTo>
                <a:cubicBezTo>
                  <a:pt x="305" y="313"/>
                  <a:pt x="330" y="315"/>
                  <a:pt x="373" y="306"/>
                </a:cubicBezTo>
                <a:cubicBezTo>
                  <a:pt x="348" y="289"/>
                  <a:pt x="334" y="268"/>
                  <a:pt x="325" y="240"/>
                </a:cubicBezTo>
                <a:cubicBezTo>
                  <a:pt x="339" y="186"/>
                  <a:pt x="332" y="208"/>
                  <a:pt x="343" y="174"/>
                </a:cubicBezTo>
                <a:cubicBezTo>
                  <a:pt x="330" y="154"/>
                  <a:pt x="314" y="146"/>
                  <a:pt x="301" y="126"/>
                </a:cubicBezTo>
                <a:cubicBezTo>
                  <a:pt x="309" y="102"/>
                  <a:pt x="313" y="110"/>
                  <a:pt x="289" y="102"/>
                </a:cubicBezTo>
                <a:close/>
              </a:path>
            </a:pathLst>
          </a:custGeom>
          <a:gradFill rotWithShape="0">
            <a:gsLst>
              <a:gs pos="0">
                <a:srgbClr val="ABF0F7"/>
              </a:gs>
              <a:gs pos="100000">
                <a:srgbClr val="CCFF99"/>
              </a:gs>
            </a:gsLst>
            <a:lin ang="5400000" scaled="1"/>
          </a:gradFill>
          <a:ln w="63500">
            <a:solidFill>
              <a:srgbClr val="000000"/>
            </a:solidFill>
            <a:round/>
            <a:headEnd/>
            <a:tailEnd/>
          </a:ln>
        </p:spPr>
        <p:txBody>
          <a:bodyPr/>
          <a:lstStyle/>
          <a:p>
            <a:endParaRPr lang="en-US"/>
          </a:p>
        </p:txBody>
      </p:sp>
      <p:sp>
        <p:nvSpPr>
          <p:cNvPr id="18435" name="Freeform 18"/>
          <p:cNvSpPr>
            <a:spLocks/>
          </p:cNvSpPr>
          <p:nvPr/>
        </p:nvSpPr>
        <p:spPr bwMode="auto">
          <a:xfrm>
            <a:off x="14288" y="39688"/>
            <a:ext cx="4246562" cy="3551237"/>
          </a:xfrm>
          <a:custGeom>
            <a:avLst/>
            <a:gdLst>
              <a:gd name="T0" fmla="*/ 2147483647 w 1755"/>
              <a:gd name="T1" fmla="*/ 2147483647 h 1470"/>
              <a:gd name="T2" fmla="*/ 2147483647 w 1755"/>
              <a:gd name="T3" fmla="*/ 2147483647 h 1470"/>
              <a:gd name="T4" fmla="*/ 2147483647 w 1755"/>
              <a:gd name="T5" fmla="*/ 2147483647 h 1470"/>
              <a:gd name="T6" fmla="*/ 2147483647 w 1755"/>
              <a:gd name="T7" fmla="*/ 2147483647 h 1470"/>
              <a:gd name="T8" fmla="*/ 2147483647 w 1755"/>
              <a:gd name="T9" fmla="*/ 2147483647 h 1470"/>
              <a:gd name="T10" fmla="*/ 2147483647 w 1755"/>
              <a:gd name="T11" fmla="*/ 2147483647 h 1470"/>
              <a:gd name="T12" fmla="*/ 2147483647 w 1755"/>
              <a:gd name="T13" fmla="*/ 2147483647 h 1470"/>
              <a:gd name="T14" fmla="*/ 2147483647 w 1755"/>
              <a:gd name="T15" fmla="*/ 2147483647 h 1470"/>
              <a:gd name="T16" fmla="*/ 2147483647 w 1755"/>
              <a:gd name="T17" fmla="*/ 2147483647 h 1470"/>
              <a:gd name="T18" fmla="*/ 2147483647 w 1755"/>
              <a:gd name="T19" fmla="*/ 2147483647 h 1470"/>
              <a:gd name="T20" fmla="*/ 2147483647 w 1755"/>
              <a:gd name="T21" fmla="*/ 2147483647 h 1470"/>
              <a:gd name="T22" fmla="*/ 2147483647 w 1755"/>
              <a:gd name="T23" fmla="*/ 2147483647 h 1470"/>
              <a:gd name="T24" fmla="*/ 2147483647 w 1755"/>
              <a:gd name="T25" fmla="*/ 2147483647 h 1470"/>
              <a:gd name="T26" fmla="*/ 2147483647 w 1755"/>
              <a:gd name="T27" fmla="*/ 2147483647 h 1470"/>
              <a:gd name="T28" fmla="*/ 2147483647 w 1755"/>
              <a:gd name="T29" fmla="*/ 2147483647 h 1470"/>
              <a:gd name="T30" fmla="*/ 2147483647 w 1755"/>
              <a:gd name="T31" fmla="*/ 2147483647 h 1470"/>
              <a:gd name="T32" fmla="*/ 2147483647 w 1755"/>
              <a:gd name="T33" fmla="*/ 2147483647 h 1470"/>
              <a:gd name="T34" fmla="*/ 2147483647 w 1755"/>
              <a:gd name="T35" fmla="*/ 2147483647 h 1470"/>
              <a:gd name="T36" fmla="*/ 2147483647 w 1755"/>
              <a:gd name="T37" fmla="*/ 2147483647 h 1470"/>
              <a:gd name="T38" fmla="*/ 2147483647 w 1755"/>
              <a:gd name="T39" fmla="*/ 2147483647 h 1470"/>
              <a:gd name="T40" fmla="*/ 2147483647 w 1755"/>
              <a:gd name="T41" fmla="*/ 2147483647 h 1470"/>
              <a:gd name="T42" fmla="*/ 2147483647 w 1755"/>
              <a:gd name="T43" fmla="*/ 2147483647 h 1470"/>
              <a:gd name="T44" fmla="*/ 2147483647 w 1755"/>
              <a:gd name="T45" fmla="*/ 2147483647 h 1470"/>
              <a:gd name="T46" fmla="*/ 2147483647 w 1755"/>
              <a:gd name="T47" fmla="*/ 2147483647 h 1470"/>
              <a:gd name="T48" fmla="*/ 2147483647 w 1755"/>
              <a:gd name="T49" fmla="*/ 2147483647 h 1470"/>
              <a:gd name="T50" fmla="*/ 2147483647 w 1755"/>
              <a:gd name="T51" fmla="*/ 2147483647 h 1470"/>
              <a:gd name="T52" fmla="*/ 2147483647 w 1755"/>
              <a:gd name="T53" fmla="*/ 2147483647 h 1470"/>
              <a:gd name="T54" fmla="*/ 2147483647 w 1755"/>
              <a:gd name="T55" fmla="*/ 2147483647 h 1470"/>
              <a:gd name="T56" fmla="*/ 2147483647 w 1755"/>
              <a:gd name="T57" fmla="*/ 2147483647 h 1470"/>
              <a:gd name="T58" fmla="*/ 2147483647 w 1755"/>
              <a:gd name="T59" fmla="*/ 2147483647 h 1470"/>
              <a:gd name="T60" fmla="*/ 2147483647 w 1755"/>
              <a:gd name="T61" fmla="*/ 2147483647 h 1470"/>
              <a:gd name="T62" fmla="*/ 2147483647 w 1755"/>
              <a:gd name="T63" fmla="*/ 2147483647 h 1470"/>
              <a:gd name="T64" fmla="*/ 2147483647 w 1755"/>
              <a:gd name="T65" fmla="*/ 2147483647 h 1470"/>
              <a:gd name="T66" fmla="*/ 2147483647 w 1755"/>
              <a:gd name="T67" fmla="*/ 2147483647 h 1470"/>
              <a:gd name="T68" fmla="*/ 2147483647 w 1755"/>
              <a:gd name="T69" fmla="*/ 2147483647 h 1470"/>
              <a:gd name="T70" fmla="*/ 2147483647 w 1755"/>
              <a:gd name="T71" fmla="*/ 2147483647 h 1470"/>
              <a:gd name="T72" fmla="*/ 2147483647 w 1755"/>
              <a:gd name="T73" fmla="*/ 2147483647 h 1470"/>
              <a:gd name="T74" fmla="*/ 2147483647 w 1755"/>
              <a:gd name="T75" fmla="*/ 2147483647 h 1470"/>
              <a:gd name="T76" fmla="*/ 2147483647 w 1755"/>
              <a:gd name="T77" fmla="*/ 2147483647 h 1470"/>
              <a:gd name="T78" fmla="*/ 2147483647 w 1755"/>
              <a:gd name="T79" fmla="*/ 2147483647 h 1470"/>
              <a:gd name="T80" fmla="*/ 2147483647 w 1755"/>
              <a:gd name="T81" fmla="*/ 2147483647 h 1470"/>
              <a:gd name="T82" fmla="*/ 2147483647 w 1755"/>
              <a:gd name="T83" fmla="*/ 2147483647 h 1470"/>
              <a:gd name="T84" fmla="*/ 2147483647 w 1755"/>
              <a:gd name="T85" fmla="*/ 2147483647 h 1470"/>
              <a:gd name="T86" fmla="*/ 2147483647 w 1755"/>
              <a:gd name="T87" fmla="*/ 2147483647 h 1470"/>
              <a:gd name="T88" fmla="*/ 2147483647 w 1755"/>
              <a:gd name="T89" fmla="*/ 2147483647 h 147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755"/>
              <a:gd name="T136" fmla="*/ 0 h 1470"/>
              <a:gd name="T137" fmla="*/ 1755 w 1755"/>
              <a:gd name="T138" fmla="*/ 1470 h 147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755" h="1470">
                <a:moveTo>
                  <a:pt x="39" y="300"/>
                </a:moveTo>
                <a:cubicBezTo>
                  <a:pt x="26" y="320"/>
                  <a:pt x="0" y="340"/>
                  <a:pt x="21" y="366"/>
                </a:cubicBezTo>
                <a:cubicBezTo>
                  <a:pt x="30" y="377"/>
                  <a:pt x="57" y="390"/>
                  <a:pt x="57" y="390"/>
                </a:cubicBezTo>
                <a:cubicBezTo>
                  <a:pt x="70" y="429"/>
                  <a:pt x="100" y="432"/>
                  <a:pt x="135" y="438"/>
                </a:cubicBezTo>
                <a:cubicBezTo>
                  <a:pt x="169" y="460"/>
                  <a:pt x="193" y="434"/>
                  <a:pt x="231" y="426"/>
                </a:cubicBezTo>
                <a:cubicBezTo>
                  <a:pt x="204" y="467"/>
                  <a:pt x="191" y="474"/>
                  <a:pt x="141" y="480"/>
                </a:cubicBezTo>
                <a:cubicBezTo>
                  <a:pt x="129" y="484"/>
                  <a:pt x="117" y="488"/>
                  <a:pt x="105" y="492"/>
                </a:cubicBezTo>
                <a:cubicBezTo>
                  <a:pt x="99" y="494"/>
                  <a:pt x="87" y="498"/>
                  <a:pt x="87" y="498"/>
                </a:cubicBezTo>
                <a:cubicBezTo>
                  <a:pt x="100" y="460"/>
                  <a:pt x="78" y="469"/>
                  <a:pt x="63" y="492"/>
                </a:cubicBezTo>
                <a:cubicBezTo>
                  <a:pt x="71" y="526"/>
                  <a:pt x="82" y="563"/>
                  <a:pt x="111" y="582"/>
                </a:cubicBezTo>
                <a:cubicBezTo>
                  <a:pt x="119" y="606"/>
                  <a:pt x="132" y="616"/>
                  <a:pt x="153" y="630"/>
                </a:cubicBezTo>
                <a:cubicBezTo>
                  <a:pt x="164" y="646"/>
                  <a:pt x="195" y="682"/>
                  <a:pt x="213" y="690"/>
                </a:cubicBezTo>
                <a:cubicBezTo>
                  <a:pt x="225" y="695"/>
                  <a:pt x="249" y="702"/>
                  <a:pt x="249" y="702"/>
                </a:cubicBezTo>
                <a:cubicBezTo>
                  <a:pt x="285" y="690"/>
                  <a:pt x="304" y="678"/>
                  <a:pt x="345" y="672"/>
                </a:cubicBezTo>
                <a:cubicBezTo>
                  <a:pt x="364" y="659"/>
                  <a:pt x="383" y="658"/>
                  <a:pt x="393" y="636"/>
                </a:cubicBezTo>
                <a:cubicBezTo>
                  <a:pt x="398" y="624"/>
                  <a:pt x="405" y="600"/>
                  <a:pt x="405" y="600"/>
                </a:cubicBezTo>
                <a:cubicBezTo>
                  <a:pt x="407" y="578"/>
                  <a:pt x="403" y="555"/>
                  <a:pt x="411" y="534"/>
                </a:cubicBezTo>
                <a:cubicBezTo>
                  <a:pt x="413" y="528"/>
                  <a:pt x="426" y="534"/>
                  <a:pt x="429" y="540"/>
                </a:cubicBezTo>
                <a:cubicBezTo>
                  <a:pt x="436" y="554"/>
                  <a:pt x="411" y="566"/>
                  <a:pt x="405" y="570"/>
                </a:cubicBezTo>
                <a:cubicBezTo>
                  <a:pt x="455" y="587"/>
                  <a:pt x="385" y="583"/>
                  <a:pt x="435" y="600"/>
                </a:cubicBezTo>
                <a:cubicBezTo>
                  <a:pt x="450" y="644"/>
                  <a:pt x="448" y="692"/>
                  <a:pt x="459" y="738"/>
                </a:cubicBezTo>
                <a:cubicBezTo>
                  <a:pt x="452" y="766"/>
                  <a:pt x="442" y="794"/>
                  <a:pt x="435" y="822"/>
                </a:cubicBezTo>
                <a:cubicBezTo>
                  <a:pt x="440" y="937"/>
                  <a:pt x="440" y="1054"/>
                  <a:pt x="477" y="1164"/>
                </a:cubicBezTo>
                <a:cubicBezTo>
                  <a:pt x="483" y="1254"/>
                  <a:pt x="496" y="1390"/>
                  <a:pt x="549" y="1470"/>
                </a:cubicBezTo>
                <a:cubicBezTo>
                  <a:pt x="594" y="1455"/>
                  <a:pt x="572" y="1418"/>
                  <a:pt x="567" y="1380"/>
                </a:cubicBezTo>
                <a:cubicBezTo>
                  <a:pt x="572" y="1349"/>
                  <a:pt x="582" y="1336"/>
                  <a:pt x="591" y="1308"/>
                </a:cubicBezTo>
                <a:cubicBezTo>
                  <a:pt x="593" y="1292"/>
                  <a:pt x="591" y="1275"/>
                  <a:pt x="597" y="1260"/>
                </a:cubicBezTo>
                <a:cubicBezTo>
                  <a:pt x="601" y="1249"/>
                  <a:pt x="641" y="1236"/>
                  <a:pt x="651" y="1230"/>
                </a:cubicBezTo>
                <a:cubicBezTo>
                  <a:pt x="673" y="1196"/>
                  <a:pt x="650" y="1222"/>
                  <a:pt x="699" y="1206"/>
                </a:cubicBezTo>
                <a:cubicBezTo>
                  <a:pt x="699" y="1206"/>
                  <a:pt x="732" y="1189"/>
                  <a:pt x="735" y="1188"/>
                </a:cubicBezTo>
                <a:cubicBezTo>
                  <a:pt x="761" y="1150"/>
                  <a:pt x="774" y="1157"/>
                  <a:pt x="825" y="1152"/>
                </a:cubicBezTo>
                <a:cubicBezTo>
                  <a:pt x="845" y="1139"/>
                  <a:pt x="853" y="1123"/>
                  <a:pt x="873" y="1110"/>
                </a:cubicBezTo>
                <a:cubicBezTo>
                  <a:pt x="889" y="1062"/>
                  <a:pt x="865" y="1118"/>
                  <a:pt x="897" y="1086"/>
                </a:cubicBezTo>
                <a:cubicBezTo>
                  <a:pt x="926" y="1057"/>
                  <a:pt x="908" y="1052"/>
                  <a:pt x="939" y="1038"/>
                </a:cubicBezTo>
                <a:cubicBezTo>
                  <a:pt x="951" y="1033"/>
                  <a:pt x="975" y="1026"/>
                  <a:pt x="975" y="1026"/>
                </a:cubicBezTo>
                <a:cubicBezTo>
                  <a:pt x="1003" y="985"/>
                  <a:pt x="985" y="995"/>
                  <a:pt x="1017" y="984"/>
                </a:cubicBezTo>
                <a:cubicBezTo>
                  <a:pt x="1006" y="952"/>
                  <a:pt x="1014" y="923"/>
                  <a:pt x="1047" y="912"/>
                </a:cubicBezTo>
                <a:cubicBezTo>
                  <a:pt x="1061" y="869"/>
                  <a:pt x="1048" y="883"/>
                  <a:pt x="1077" y="864"/>
                </a:cubicBezTo>
                <a:cubicBezTo>
                  <a:pt x="1121" y="873"/>
                  <a:pt x="1157" y="893"/>
                  <a:pt x="1203" y="900"/>
                </a:cubicBezTo>
                <a:cubicBezTo>
                  <a:pt x="1260" y="919"/>
                  <a:pt x="1249" y="924"/>
                  <a:pt x="1269" y="984"/>
                </a:cubicBezTo>
                <a:cubicBezTo>
                  <a:pt x="1271" y="990"/>
                  <a:pt x="1281" y="987"/>
                  <a:pt x="1287" y="990"/>
                </a:cubicBezTo>
                <a:cubicBezTo>
                  <a:pt x="1293" y="993"/>
                  <a:pt x="1299" y="998"/>
                  <a:pt x="1305" y="1002"/>
                </a:cubicBezTo>
                <a:cubicBezTo>
                  <a:pt x="1313" y="1026"/>
                  <a:pt x="1320" y="1036"/>
                  <a:pt x="1341" y="1050"/>
                </a:cubicBezTo>
                <a:cubicBezTo>
                  <a:pt x="1349" y="1074"/>
                  <a:pt x="1353" y="1084"/>
                  <a:pt x="1377" y="1092"/>
                </a:cubicBezTo>
                <a:cubicBezTo>
                  <a:pt x="1386" y="1118"/>
                  <a:pt x="1394" y="1118"/>
                  <a:pt x="1419" y="1110"/>
                </a:cubicBezTo>
                <a:cubicBezTo>
                  <a:pt x="1421" y="1104"/>
                  <a:pt x="1421" y="1097"/>
                  <a:pt x="1425" y="1092"/>
                </a:cubicBezTo>
                <a:cubicBezTo>
                  <a:pt x="1430" y="1086"/>
                  <a:pt x="1439" y="1086"/>
                  <a:pt x="1443" y="1080"/>
                </a:cubicBezTo>
                <a:cubicBezTo>
                  <a:pt x="1472" y="1033"/>
                  <a:pt x="1435" y="1051"/>
                  <a:pt x="1473" y="1038"/>
                </a:cubicBezTo>
                <a:cubicBezTo>
                  <a:pt x="1475" y="1032"/>
                  <a:pt x="1475" y="1025"/>
                  <a:pt x="1479" y="1020"/>
                </a:cubicBezTo>
                <a:cubicBezTo>
                  <a:pt x="1484" y="1014"/>
                  <a:pt x="1493" y="1014"/>
                  <a:pt x="1497" y="1008"/>
                </a:cubicBezTo>
                <a:cubicBezTo>
                  <a:pt x="1504" y="997"/>
                  <a:pt x="1505" y="984"/>
                  <a:pt x="1509" y="972"/>
                </a:cubicBezTo>
                <a:cubicBezTo>
                  <a:pt x="1511" y="966"/>
                  <a:pt x="1515" y="954"/>
                  <a:pt x="1515" y="954"/>
                </a:cubicBezTo>
                <a:cubicBezTo>
                  <a:pt x="1507" y="920"/>
                  <a:pt x="1498" y="887"/>
                  <a:pt x="1479" y="858"/>
                </a:cubicBezTo>
                <a:cubicBezTo>
                  <a:pt x="1481" y="850"/>
                  <a:pt x="1477" y="836"/>
                  <a:pt x="1485" y="834"/>
                </a:cubicBezTo>
                <a:cubicBezTo>
                  <a:pt x="1497" y="831"/>
                  <a:pt x="1521" y="846"/>
                  <a:pt x="1521" y="846"/>
                </a:cubicBezTo>
                <a:cubicBezTo>
                  <a:pt x="1536" y="869"/>
                  <a:pt x="1543" y="873"/>
                  <a:pt x="1569" y="864"/>
                </a:cubicBezTo>
                <a:cubicBezTo>
                  <a:pt x="1540" y="845"/>
                  <a:pt x="1553" y="859"/>
                  <a:pt x="1539" y="816"/>
                </a:cubicBezTo>
                <a:cubicBezTo>
                  <a:pt x="1537" y="810"/>
                  <a:pt x="1533" y="798"/>
                  <a:pt x="1533" y="798"/>
                </a:cubicBezTo>
                <a:cubicBezTo>
                  <a:pt x="1537" y="753"/>
                  <a:pt x="1526" y="722"/>
                  <a:pt x="1569" y="708"/>
                </a:cubicBezTo>
                <a:cubicBezTo>
                  <a:pt x="1625" y="719"/>
                  <a:pt x="1607" y="705"/>
                  <a:pt x="1647" y="678"/>
                </a:cubicBezTo>
                <a:cubicBezTo>
                  <a:pt x="1654" y="656"/>
                  <a:pt x="1670" y="646"/>
                  <a:pt x="1677" y="624"/>
                </a:cubicBezTo>
                <a:cubicBezTo>
                  <a:pt x="1679" y="608"/>
                  <a:pt x="1677" y="591"/>
                  <a:pt x="1683" y="576"/>
                </a:cubicBezTo>
                <a:cubicBezTo>
                  <a:pt x="1687" y="565"/>
                  <a:pt x="1727" y="552"/>
                  <a:pt x="1737" y="546"/>
                </a:cubicBezTo>
                <a:cubicBezTo>
                  <a:pt x="1743" y="537"/>
                  <a:pt x="1755" y="522"/>
                  <a:pt x="1755" y="510"/>
                </a:cubicBezTo>
                <a:cubicBezTo>
                  <a:pt x="1755" y="491"/>
                  <a:pt x="1742" y="487"/>
                  <a:pt x="1731" y="474"/>
                </a:cubicBezTo>
                <a:cubicBezTo>
                  <a:pt x="1705" y="443"/>
                  <a:pt x="1684" y="366"/>
                  <a:pt x="1647" y="354"/>
                </a:cubicBezTo>
                <a:cubicBezTo>
                  <a:pt x="1615" y="365"/>
                  <a:pt x="1622" y="375"/>
                  <a:pt x="1587" y="366"/>
                </a:cubicBezTo>
                <a:cubicBezTo>
                  <a:pt x="1568" y="337"/>
                  <a:pt x="1581" y="308"/>
                  <a:pt x="1551" y="288"/>
                </a:cubicBezTo>
                <a:cubicBezTo>
                  <a:pt x="1523" y="246"/>
                  <a:pt x="1561" y="294"/>
                  <a:pt x="1509" y="264"/>
                </a:cubicBezTo>
                <a:cubicBezTo>
                  <a:pt x="1483" y="249"/>
                  <a:pt x="1508" y="245"/>
                  <a:pt x="1491" y="228"/>
                </a:cubicBezTo>
                <a:cubicBezTo>
                  <a:pt x="1478" y="215"/>
                  <a:pt x="1455" y="219"/>
                  <a:pt x="1437" y="216"/>
                </a:cubicBezTo>
                <a:cubicBezTo>
                  <a:pt x="1405" y="227"/>
                  <a:pt x="1427" y="235"/>
                  <a:pt x="1395" y="246"/>
                </a:cubicBezTo>
                <a:cubicBezTo>
                  <a:pt x="1359" y="234"/>
                  <a:pt x="1389" y="222"/>
                  <a:pt x="1353" y="210"/>
                </a:cubicBezTo>
                <a:cubicBezTo>
                  <a:pt x="1322" y="220"/>
                  <a:pt x="1326" y="207"/>
                  <a:pt x="1317" y="180"/>
                </a:cubicBezTo>
                <a:cubicBezTo>
                  <a:pt x="1303" y="182"/>
                  <a:pt x="1288" y="180"/>
                  <a:pt x="1275" y="186"/>
                </a:cubicBezTo>
                <a:cubicBezTo>
                  <a:pt x="1268" y="189"/>
                  <a:pt x="1269" y="199"/>
                  <a:pt x="1263" y="204"/>
                </a:cubicBezTo>
                <a:cubicBezTo>
                  <a:pt x="1258" y="208"/>
                  <a:pt x="1251" y="208"/>
                  <a:pt x="1245" y="210"/>
                </a:cubicBezTo>
                <a:cubicBezTo>
                  <a:pt x="1211" y="188"/>
                  <a:pt x="1237" y="175"/>
                  <a:pt x="1203" y="186"/>
                </a:cubicBezTo>
                <a:cubicBezTo>
                  <a:pt x="1178" y="223"/>
                  <a:pt x="1174" y="195"/>
                  <a:pt x="1167" y="168"/>
                </a:cubicBezTo>
                <a:cubicBezTo>
                  <a:pt x="1157" y="170"/>
                  <a:pt x="1146" y="169"/>
                  <a:pt x="1137" y="174"/>
                </a:cubicBezTo>
                <a:cubicBezTo>
                  <a:pt x="1108" y="191"/>
                  <a:pt x="1136" y="244"/>
                  <a:pt x="1143" y="264"/>
                </a:cubicBezTo>
                <a:cubicBezTo>
                  <a:pt x="1147" y="276"/>
                  <a:pt x="1151" y="288"/>
                  <a:pt x="1155" y="300"/>
                </a:cubicBezTo>
                <a:cubicBezTo>
                  <a:pt x="1157" y="306"/>
                  <a:pt x="1161" y="318"/>
                  <a:pt x="1161" y="318"/>
                </a:cubicBezTo>
                <a:cubicBezTo>
                  <a:pt x="1136" y="326"/>
                  <a:pt x="1128" y="320"/>
                  <a:pt x="1107" y="306"/>
                </a:cubicBezTo>
                <a:cubicBezTo>
                  <a:pt x="1103" y="294"/>
                  <a:pt x="1099" y="282"/>
                  <a:pt x="1095" y="270"/>
                </a:cubicBezTo>
                <a:cubicBezTo>
                  <a:pt x="1093" y="264"/>
                  <a:pt x="1089" y="252"/>
                  <a:pt x="1089" y="252"/>
                </a:cubicBezTo>
                <a:cubicBezTo>
                  <a:pt x="1095" y="226"/>
                  <a:pt x="1109" y="217"/>
                  <a:pt x="1101" y="192"/>
                </a:cubicBezTo>
                <a:cubicBezTo>
                  <a:pt x="1103" y="186"/>
                  <a:pt x="1103" y="178"/>
                  <a:pt x="1107" y="174"/>
                </a:cubicBezTo>
                <a:cubicBezTo>
                  <a:pt x="1117" y="164"/>
                  <a:pt x="1143" y="150"/>
                  <a:pt x="1143" y="150"/>
                </a:cubicBezTo>
                <a:cubicBezTo>
                  <a:pt x="1147" y="144"/>
                  <a:pt x="1150" y="137"/>
                  <a:pt x="1155" y="132"/>
                </a:cubicBezTo>
                <a:cubicBezTo>
                  <a:pt x="1160" y="127"/>
                  <a:pt x="1169" y="126"/>
                  <a:pt x="1173" y="120"/>
                </a:cubicBezTo>
                <a:cubicBezTo>
                  <a:pt x="1180" y="109"/>
                  <a:pt x="1185" y="84"/>
                  <a:pt x="1185" y="84"/>
                </a:cubicBezTo>
                <a:cubicBezTo>
                  <a:pt x="1179" y="66"/>
                  <a:pt x="1173" y="48"/>
                  <a:pt x="1167" y="30"/>
                </a:cubicBezTo>
                <a:cubicBezTo>
                  <a:pt x="1165" y="24"/>
                  <a:pt x="1155" y="27"/>
                  <a:pt x="1149" y="24"/>
                </a:cubicBezTo>
                <a:cubicBezTo>
                  <a:pt x="1136" y="17"/>
                  <a:pt x="1113" y="0"/>
                  <a:pt x="1113" y="0"/>
                </a:cubicBezTo>
                <a:cubicBezTo>
                  <a:pt x="1061" y="17"/>
                  <a:pt x="1016" y="53"/>
                  <a:pt x="963" y="66"/>
                </a:cubicBezTo>
                <a:cubicBezTo>
                  <a:pt x="943" y="79"/>
                  <a:pt x="938" y="94"/>
                  <a:pt x="915" y="102"/>
                </a:cubicBezTo>
                <a:cubicBezTo>
                  <a:pt x="908" y="122"/>
                  <a:pt x="898" y="136"/>
                  <a:pt x="891" y="156"/>
                </a:cubicBezTo>
                <a:cubicBezTo>
                  <a:pt x="911" y="163"/>
                  <a:pt x="925" y="173"/>
                  <a:pt x="945" y="180"/>
                </a:cubicBezTo>
                <a:cubicBezTo>
                  <a:pt x="957" y="176"/>
                  <a:pt x="969" y="172"/>
                  <a:pt x="981" y="168"/>
                </a:cubicBezTo>
                <a:cubicBezTo>
                  <a:pt x="995" y="163"/>
                  <a:pt x="1005" y="204"/>
                  <a:pt x="1005" y="204"/>
                </a:cubicBezTo>
                <a:cubicBezTo>
                  <a:pt x="981" y="220"/>
                  <a:pt x="962" y="215"/>
                  <a:pt x="945" y="240"/>
                </a:cubicBezTo>
                <a:cubicBezTo>
                  <a:pt x="960" y="263"/>
                  <a:pt x="978" y="271"/>
                  <a:pt x="945" y="282"/>
                </a:cubicBezTo>
                <a:cubicBezTo>
                  <a:pt x="939" y="278"/>
                  <a:pt x="933" y="265"/>
                  <a:pt x="927" y="270"/>
                </a:cubicBezTo>
                <a:cubicBezTo>
                  <a:pt x="917" y="278"/>
                  <a:pt x="915" y="306"/>
                  <a:pt x="915" y="306"/>
                </a:cubicBezTo>
                <a:cubicBezTo>
                  <a:pt x="919" y="312"/>
                  <a:pt x="934" y="322"/>
                  <a:pt x="927" y="324"/>
                </a:cubicBezTo>
                <a:cubicBezTo>
                  <a:pt x="915" y="327"/>
                  <a:pt x="903" y="316"/>
                  <a:pt x="891" y="312"/>
                </a:cubicBezTo>
                <a:cubicBezTo>
                  <a:pt x="885" y="310"/>
                  <a:pt x="873" y="306"/>
                  <a:pt x="873" y="306"/>
                </a:cubicBezTo>
                <a:cubicBezTo>
                  <a:pt x="850" y="314"/>
                  <a:pt x="848" y="328"/>
                  <a:pt x="825" y="336"/>
                </a:cubicBezTo>
                <a:cubicBezTo>
                  <a:pt x="816" y="362"/>
                  <a:pt x="808" y="362"/>
                  <a:pt x="783" y="354"/>
                </a:cubicBezTo>
                <a:cubicBezTo>
                  <a:pt x="795" y="304"/>
                  <a:pt x="777" y="348"/>
                  <a:pt x="807" y="324"/>
                </a:cubicBezTo>
                <a:cubicBezTo>
                  <a:pt x="832" y="304"/>
                  <a:pt x="807" y="294"/>
                  <a:pt x="843" y="282"/>
                </a:cubicBezTo>
                <a:cubicBezTo>
                  <a:pt x="852" y="255"/>
                  <a:pt x="841" y="249"/>
                  <a:pt x="819" y="234"/>
                </a:cubicBezTo>
                <a:cubicBezTo>
                  <a:pt x="783" y="243"/>
                  <a:pt x="782" y="267"/>
                  <a:pt x="771" y="234"/>
                </a:cubicBezTo>
                <a:cubicBezTo>
                  <a:pt x="773" y="224"/>
                  <a:pt x="782" y="213"/>
                  <a:pt x="777" y="204"/>
                </a:cubicBezTo>
                <a:cubicBezTo>
                  <a:pt x="776" y="202"/>
                  <a:pt x="729" y="226"/>
                  <a:pt x="723" y="228"/>
                </a:cubicBezTo>
                <a:cubicBezTo>
                  <a:pt x="708" y="272"/>
                  <a:pt x="708" y="252"/>
                  <a:pt x="717" y="288"/>
                </a:cubicBezTo>
                <a:cubicBezTo>
                  <a:pt x="713" y="329"/>
                  <a:pt x="721" y="381"/>
                  <a:pt x="675" y="396"/>
                </a:cubicBezTo>
                <a:cubicBezTo>
                  <a:pt x="675" y="397"/>
                  <a:pt x="689" y="434"/>
                  <a:pt x="675" y="438"/>
                </a:cubicBezTo>
                <a:cubicBezTo>
                  <a:pt x="668" y="440"/>
                  <a:pt x="664" y="429"/>
                  <a:pt x="657" y="426"/>
                </a:cubicBezTo>
                <a:cubicBezTo>
                  <a:pt x="645" y="421"/>
                  <a:pt x="633" y="418"/>
                  <a:pt x="621" y="414"/>
                </a:cubicBezTo>
                <a:cubicBezTo>
                  <a:pt x="607" y="409"/>
                  <a:pt x="585" y="390"/>
                  <a:pt x="585" y="390"/>
                </a:cubicBezTo>
                <a:cubicBezTo>
                  <a:pt x="574" y="357"/>
                  <a:pt x="572" y="343"/>
                  <a:pt x="543" y="324"/>
                </a:cubicBezTo>
                <a:cubicBezTo>
                  <a:pt x="537" y="307"/>
                  <a:pt x="540" y="286"/>
                  <a:pt x="531" y="270"/>
                </a:cubicBezTo>
                <a:cubicBezTo>
                  <a:pt x="528" y="265"/>
                  <a:pt x="484" y="259"/>
                  <a:pt x="477" y="258"/>
                </a:cubicBezTo>
                <a:cubicBezTo>
                  <a:pt x="438" y="232"/>
                  <a:pt x="390" y="230"/>
                  <a:pt x="351" y="204"/>
                </a:cubicBezTo>
                <a:cubicBezTo>
                  <a:pt x="339" y="208"/>
                  <a:pt x="323" y="211"/>
                  <a:pt x="315" y="222"/>
                </a:cubicBezTo>
                <a:cubicBezTo>
                  <a:pt x="294" y="248"/>
                  <a:pt x="328" y="235"/>
                  <a:pt x="291" y="252"/>
                </a:cubicBezTo>
                <a:cubicBezTo>
                  <a:pt x="279" y="257"/>
                  <a:pt x="255" y="264"/>
                  <a:pt x="255" y="264"/>
                </a:cubicBezTo>
                <a:cubicBezTo>
                  <a:pt x="251" y="258"/>
                  <a:pt x="250" y="248"/>
                  <a:pt x="243" y="246"/>
                </a:cubicBezTo>
                <a:cubicBezTo>
                  <a:pt x="233" y="243"/>
                  <a:pt x="223" y="250"/>
                  <a:pt x="213" y="252"/>
                </a:cubicBezTo>
                <a:cubicBezTo>
                  <a:pt x="197" y="254"/>
                  <a:pt x="181" y="256"/>
                  <a:pt x="165" y="258"/>
                </a:cubicBezTo>
                <a:cubicBezTo>
                  <a:pt x="132" y="247"/>
                  <a:pt x="103" y="245"/>
                  <a:pt x="69" y="252"/>
                </a:cubicBezTo>
                <a:cubicBezTo>
                  <a:pt x="50" y="281"/>
                  <a:pt x="59" y="263"/>
                  <a:pt x="45" y="306"/>
                </a:cubicBezTo>
                <a:cubicBezTo>
                  <a:pt x="43" y="312"/>
                  <a:pt x="31" y="316"/>
                  <a:pt x="27" y="312"/>
                </a:cubicBezTo>
                <a:cubicBezTo>
                  <a:pt x="23" y="308"/>
                  <a:pt x="35" y="304"/>
                  <a:pt x="39" y="300"/>
                </a:cubicBezTo>
                <a:close/>
              </a:path>
            </a:pathLst>
          </a:custGeom>
          <a:gradFill rotWithShape="0">
            <a:gsLst>
              <a:gs pos="0">
                <a:srgbClr val="FFCC99"/>
              </a:gs>
              <a:gs pos="100000">
                <a:srgbClr val="FFFFFF"/>
              </a:gs>
            </a:gsLst>
            <a:lin ang="5400000" scaled="1"/>
          </a:gradFill>
          <a:ln w="63500">
            <a:solidFill>
              <a:srgbClr val="000000"/>
            </a:solidFill>
            <a:round/>
            <a:headEnd/>
            <a:tailEnd/>
          </a:ln>
        </p:spPr>
        <p:txBody>
          <a:bodyPr/>
          <a:lstStyle/>
          <a:p>
            <a:endParaRPr lang="en-US"/>
          </a:p>
        </p:txBody>
      </p:sp>
      <p:sp>
        <p:nvSpPr>
          <p:cNvPr id="18436" name="Freeform 17"/>
          <p:cNvSpPr>
            <a:spLocks/>
          </p:cNvSpPr>
          <p:nvPr/>
        </p:nvSpPr>
        <p:spPr bwMode="auto">
          <a:xfrm>
            <a:off x="2571750" y="3408363"/>
            <a:ext cx="3733800" cy="3429000"/>
          </a:xfrm>
          <a:custGeom>
            <a:avLst/>
            <a:gdLst>
              <a:gd name="T0" fmla="*/ 2147483647 w 1236"/>
              <a:gd name="T1" fmla="*/ 2147483647 h 1460"/>
              <a:gd name="T2" fmla="*/ 2147483647 w 1236"/>
              <a:gd name="T3" fmla="*/ 2147483647 h 1460"/>
              <a:gd name="T4" fmla="*/ 2147483647 w 1236"/>
              <a:gd name="T5" fmla="*/ 2147483647 h 1460"/>
              <a:gd name="T6" fmla="*/ 2147483647 w 1236"/>
              <a:gd name="T7" fmla="*/ 2147483647 h 1460"/>
              <a:gd name="T8" fmla="*/ 2147483647 w 1236"/>
              <a:gd name="T9" fmla="*/ 2147483647 h 1460"/>
              <a:gd name="T10" fmla="*/ 2147483647 w 1236"/>
              <a:gd name="T11" fmla="*/ 2147483647 h 1460"/>
              <a:gd name="T12" fmla="*/ 2147483647 w 1236"/>
              <a:gd name="T13" fmla="*/ 2147483647 h 1460"/>
              <a:gd name="T14" fmla="*/ 2147483647 w 1236"/>
              <a:gd name="T15" fmla="*/ 2147483647 h 1460"/>
              <a:gd name="T16" fmla="*/ 2147483647 w 1236"/>
              <a:gd name="T17" fmla="*/ 2147483647 h 1460"/>
              <a:gd name="T18" fmla="*/ 2147483647 w 1236"/>
              <a:gd name="T19" fmla="*/ 2147483647 h 1460"/>
              <a:gd name="T20" fmla="*/ 2147483647 w 1236"/>
              <a:gd name="T21" fmla="*/ 2147483647 h 1460"/>
              <a:gd name="T22" fmla="*/ 2147483647 w 1236"/>
              <a:gd name="T23" fmla="*/ 2147483647 h 1460"/>
              <a:gd name="T24" fmla="*/ 2147483647 w 1236"/>
              <a:gd name="T25" fmla="*/ 2147483647 h 1460"/>
              <a:gd name="T26" fmla="*/ 2147483647 w 1236"/>
              <a:gd name="T27" fmla="*/ 2147483647 h 1460"/>
              <a:gd name="T28" fmla="*/ 2147483647 w 1236"/>
              <a:gd name="T29" fmla="*/ 2147483647 h 1460"/>
              <a:gd name="T30" fmla="*/ 2147483647 w 1236"/>
              <a:gd name="T31" fmla="*/ 2147483647 h 1460"/>
              <a:gd name="T32" fmla="*/ 2147483647 w 1236"/>
              <a:gd name="T33" fmla="*/ 2147483647 h 1460"/>
              <a:gd name="T34" fmla="*/ 2147483647 w 1236"/>
              <a:gd name="T35" fmla="*/ 2147483647 h 1460"/>
              <a:gd name="T36" fmla="*/ 2147483647 w 1236"/>
              <a:gd name="T37" fmla="*/ 2147483647 h 1460"/>
              <a:gd name="T38" fmla="*/ 2147483647 w 1236"/>
              <a:gd name="T39" fmla="*/ 2147483647 h 1460"/>
              <a:gd name="T40" fmla="*/ 2147483647 w 1236"/>
              <a:gd name="T41" fmla="*/ 2147483647 h 1460"/>
              <a:gd name="T42" fmla="*/ 2147483647 w 1236"/>
              <a:gd name="T43" fmla="*/ 2147483647 h 1460"/>
              <a:gd name="T44" fmla="*/ 2147483647 w 1236"/>
              <a:gd name="T45" fmla="*/ 2147483647 h 1460"/>
              <a:gd name="T46" fmla="*/ 2147483647 w 1236"/>
              <a:gd name="T47" fmla="*/ 2147483647 h 1460"/>
              <a:gd name="T48" fmla="*/ 2147483647 w 1236"/>
              <a:gd name="T49" fmla="*/ 2147483647 h 1460"/>
              <a:gd name="T50" fmla="*/ 2147483647 w 1236"/>
              <a:gd name="T51" fmla="*/ 2147483647 h 1460"/>
              <a:gd name="T52" fmla="*/ 2147483647 w 1236"/>
              <a:gd name="T53" fmla="*/ 2147483647 h 1460"/>
              <a:gd name="T54" fmla="*/ 2147483647 w 1236"/>
              <a:gd name="T55" fmla="*/ 2147483647 h 1460"/>
              <a:gd name="T56" fmla="*/ 2147483647 w 1236"/>
              <a:gd name="T57" fmla="*/ 2147483647 h 1460"/>
              <a:gd name="T58" fmla="*/ 2147483647 w 1236"/>
              <a:gd name="T59" fmla="*/ 2147483647 h 1460"/>
              <a:gd name="T60" fmla="*/ 2147483647 w 1236"/>
              <a:gd name="T61" fmla="*/ 2147483647 h 1460"/>
              <a:gd name="T62" fmla="*/ 2147483647 w 1236"/>
              <a:gd name="T63" fmla="*/ 2147483647 h 1460"/>
              <a:gd name="T64" fmla="*/ 2147483647 w 1236"/>
              <a:gd name="T65" fmla="*/ 2147483647 h 1460"/>
              <a:gd name="T66" fmla="*/ 2147483647 w 1236"/>
              <a:gd name="T67" fmla="*/ 2147483647 h 1460"/>
              <a:gd name="T68" fmla="*/ 2147483647 w 1236"/>
              <a:gd name="T69" fmla="*/ 2147483647 h 1460"/>
              <a:gd name="T70" fmla="*/ 2147483647 w 1236"/>
              <a:gd name="T71" fmla="*/ 2147483647 h 1460"/>
              <a:gd name="T72" fmla="*/ 2147483647 w 1236"/>
              <a:gd name="T73" fmla="*/ 2147483647 h 1460"/>
              <a:gd name="T74" fmla="*/ 2147483647 w 1236"/>
              <a:gd name="T75" fmla="*/ 2147483647 h 1460"/>
              <a:gd name="T76" fmla="*/ 2147483647 w 1236"/>
              <a:gd name="T77" fmla="*/ 2147483647 h 1460"/>
              <a:gd name="T78" fmla="*/ 2147483647 w 1236"/>
              <a:gd name="T79" fmla="*/ 2147483647 h 1460"/>
              <a:gd name="T80" fmla="*/ 2147483647 w 1236"/>
              <a:gd name="T81" fmla="*/ 2147483647 h 1460"/>
              <a:gd name="T82" fmla="*/ 2147483647 w 1236"/>
              <a:gd name="T83" fmla="*/ 2147483647 h 1460"/>
              <a:gd name="T84" fmla="*/ 2147483647 w 1236"/>
              <a:gd name="T85" fmla="*/ 2147483647 h 1460"/>
              <a:gd name="T86" fmla="*/ 2147483647 w 1236"/>
              <a:gd name="T87" fmla="*/ 2147483647 h 1460"/>
              <a:gd name="T88" fmla="*/ 2147483647 w 1236"/>
              <a:gd name="T89" fmla="*/ 2147483647 h 1460"/>
              <a:gd name="T90" fmla="*/ 2147483647 w 1236"/>
              <a:gd name="T91" fmla="*/ 2147483647 h 1460"/>
              <a:gd name="T92" fmla="*/ 2147483647 w 1236"/>
              <a:gd name="T93" fmla="*/ 2147483647 h 1460"/>
              <a:gd name="T94" fmla="*/ 2147483647 w 1236"/>
              <a:gd name="T95" fmla="*/ 2147483647 h 146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236"/>
              <a:gd name="T145" fmla="*/ 0 h 1460"/>
              <a:gd name="T146" fmla="*/ 1236 w 1236"/>
              <a:gd name="T147" fmla="*/ 1460 h 146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236" h="1460">
                <a:moveTo>
                  <a:pt x="9" y="569"/>
                </a:moveTo>
                <a:cubicBezTo>
                  <a:pt x="13" y="553"/>
                  <a:pt x="17" y="537"/>
                  <a:pt x="21" y="521"/>
                </a:cubicBezTo>
                <a:cubicBezTo>
                  <a:pt x="24" y="509"/>
                  <a:pt x="33" y="485"/>
                  <a:pt x="33" y="485"/>
                </a:cubicBezTo>
                <a:cubicBezTo>
                  <a:pt x="0" y="474"/>
                  <a:pt x="18" y="466"/>
                  <a:pt x="33" y="443"/>
                </a:cubicBezTo>
                <a:cubicBezTo>
                  <a:pt x="41" y="360"/>
                  <a:pt x="33" y="397"/>
                  <a:pt x="81" y="365"/>
                </a:cubicBezTo>
                <a:cubicBezTo>
                  <a:pt x="95" y="367"/>
                  <a:pt x="91" y="340"/>
                  <a:pt x="105" y="343"/>
                </a:cubicBezTo>
                <a:cubicBezTo>
                  <a:pt x="111" y="344"/>
                  <a:pt x="110" y="293"/>
                  <a:pt x="131" y="326"/>
                </a:cubicBezTo>
                <a:cubicBezTo>
                  <a:pt x="135" y="322"/>
                  <a:pt x="137" y="365"/>
                  <a:pt x="135" y="359"/>
                </a:cubicBezTo>
                <a:cubicBezTo>
                  <a:pt x="137" y="343"/>
                  <a:pt x="135" y="326"/>
                  <a:pt x="141" y="311"/>
                </a:cubicBezTo>
                <a:cubicBezTo>
                  <a:pt x="143" y="302"/>
                  <a:pt x="145" y="315"/>
                  <a:pt x="153" y="314"/>
                </a:cubicBezTo>
                <a:cubicBezTo>
                  <a:pt x="161" y="313"/>
                  <a:pt x="176" y="310"/>
                  <a:pt x="189" y="305"/>
                </a:cubicBezTo>
                <a:cubicBezTo>
                  <a:pt x="202" y="300"/>
                  <a:pt x="215" y="288"/>
                  <a:pt x="231" y="281"/>
                </a:cubicBezTo>
                <a:cubicBezTo>
                  <a:pt x="253" y="264"/>
                  <a:pt x="270" y="285"/>
                  <a:pt x="285" y="263"/>
                </a:cubicBezTo>
                <a:cubicBezTo>
                  <a:pt x="298" y="210"/>
                  <a:pt x="278" y="235"/>
                  <a:pt x="357" y="209"/>
                </a:cubicBezTo>
                <a:cubicBezTo>
                  <a:pt x="363" y="207"/>
                  <a:pt x="358" y="194"/>
                  <a:pt x="363" y="191"/>
                </a:cubicBezTo>
                <a:cubicBezTo>
                  <a:pt x="374" y="185"/>
                  <a:pt x="387" y="187"/>
                  <a:pt x="399" y="185"/>
                </a:cubicBezTo>
                <a:cubicBezTo>
                  <a:pt x="407" y="173"/>
                  <a:pt x="415" y="161"/>
                  <a:pt x="423" y="149"/>
                </a:cubicBezTo>
                <a:cubicBezTo>
                  <a:pt x="445" y="117"/>
                  <a:pt x="419" y="100"/>
                  <a:pt x="471" y="83"/>
                </a:cubicBezTo>
                <a:cubicBezTo>
                  <a:pt x="487" y="67"/>
                  <a:pt x="496" y="29"/>
                  <a:pt x="513" y="23"/>
                </a:cubicBezTo>
                <a:cubicBezTo>
                  <a:pt x="530" y="17"/>
                  <a:pt x="549" y="19"/>
                  <a:pt x="567" y="17"/>
                </a:cubicBezTo>
                <a:cubicBezTo>
                  <a:pt x="601" y="0"/>
                  <a:pt x="608" y="9"/>
                  <a:pt x="639" y="23"/>
                </a:cubicBezTo>
                <a:cubicBezTo>
                  <a:pt x="651" y="28"/>
                  <a:pt x="675" y="35"/>
                  <a:pt x="675" y="35"/>
                </a:cubicBezTo>
                <a:cubicBezTo>
                  <a:pt x="687" y="47"/>
                  <a:pt x="705" y="53"/>
                  <a:pt x="717" y="65"/>
                </a:cubicBezTo>
                <a:cubicBezTo>
                  <a:pt x="725" y="71"/>
                  <a:pt x="696" y="74"/>
                  <a:pt x="696" y="82"/>
                </a:cubicBezTo>
                <a:cubicBezTo>
                  <a:pt x="696" y="90"/>
                  <a:pt x="707" y="103"/>
                  <a:pt x="717" y="113"/>
                </a:cubicBezTo>
                <a:cubicBezTo>
                  <a:pt x="719" y="121"/>
                  <a:pt x="748" y="137"/>
                  <a:pt x="753" y="143"/>
                </a:cubicBezTo>
                <a:cubicBezTo>
                  <a:pt x="757" y="148"/>
                  <a:pt x="765" y="147"/>
                  <a:pt x="771" y="149"/>
                </a:cubicBezTo>
                <a:cubicBezTo>
                  <a:pt x="773" y="161"/>
                  <a:pt x="770" y="175"/>
                  <a:pt x="777" y="185"/>
                </a:cubicBezTo>
                <a:cubicBezTo>
                  <a:pt x="781" y="190"/>
                  <a:pt x="778" y="171"/>
                  <a:pt x="783" y="167"/>
                </a:cubicBezTo>
                <a:cubicBezTo>
                  <a:pt x="789" y="162"/>
                  <a:pt x="793" y="187"/>
                  <a:pt x="801" y="185"/>
                </a:cubicBezTo>
                <a:cubicBezTo>
                  <a:pt x="802" y="192"/>
                  <a:pt x="811" y="207"/>
                  <a:pt x="813" y="218"/>
                </a:cubicBezTo>
                <a:cubicBezTo>
                  <a:pt x="815" y="229"/>
                  <a:pt x="808" y="248"/>
                  <a:pt x="813" y="251"/>
                </a:cubicBezTo>
                <a:lnTo>
                  <a:pt x="842" y="238"/>
                </a:lnTo>
                <a:lnTo>
                  <a:pt x="887" y="245"/>
                </a:lnTo>
                <a:cubicBezTo>
                  <a:pt x="900" y="242"/>
                  <a:pt x="910" y="226"/>
                  <a:pt x="921" y="221"/>
                </a:cubicBezTo>
                <a:cubicBezTo>
                  <a:pt x="932" y="216"/>
                  <a:pt x="940" y="225"/>
                  <a:pt x="951" y="215"/>
                </a:cubicBezTo>
                <a:cubicBezTo>
                  <a:pt x="971" y="208"/>
                  <a:pt x="966" y="165"/>
                  <a:pt x="986" y="158"/>
                </a:cubicBezTo>
                <a:cubicBezTo>
                  <a:pt x="997" y="146"/>
                  <a:pt x="995" y="176"/>
                  <a:pt x="1005" y="178"/>
                </a:cubicBezTo>
                <a:cubicBezTo>
                  <a:pt x="1012" y="179"/>
                  <a:pt x="1019" y="167"/>
                  <a:pt x="1026" y="166"/>
                </a:cubicBezTo>
                <a:cubicBezTo>
                  <a:pt x="1033" y="165"/>
                  <a:pt x="1045" y="177"/>
                  <a:pt x="1049" y="172"/>
                </a:cubicBezTo>
                <a:cubicBezTo>
                  <a:pt x="1053" y="167"/>
                  <a:pt x="1045" y="145"/>
                  <a:pt x="1050" y="137"/>
                </a:cubicBezTo>
                <a:cubicBezTo>
                  <a:pt x="1055" y="129"/>
                  <a:pt x="1071" y="131"/>
                  <a:pt x="1076" y="125"/>
                </a:cubicBezTo>
                <a:cubicBezTo>
                  <a:pt x="1081" y="119"/>
                  <a:pt x="1078" y="104"/>
                  <a:pt x="1082" y="101"/>
                </a:cubicBezTo>
                <a:cubicBezTo>
                  <a:pt x="1086" y="98"/>
                  <a:pt x="1098" y="108"/>
                  <a:pt x="1101" y="107"/>
                </a:cubicBezTo>
                <a:cubicBezTo>
                  <a:pt x="1104" y="106"/>
                  <a:pt x="1096" y="97"/>
                  <a:pt x="1100" y="94"/>
                </a:cubicBezTo>
                <a:cubicBezTo>
                  <a:pt x="1104" y="91"/>
                  <a:pt x="1116" y="84"/>
                  <a:pt x="1125" y="86"/>
                </a:cubicBezTo>
                <a:cubicBezTo>
                  <a:pt x="1134" y="88"/>
                  <a:pt x="1146" y="101"/>
                  <a:pt x="1155" y="107"/>
                </a:cubicBezTo>
                <a:cubicBezTo>
                  <a:pt x="1168" y="108"/>
                  <a:pt x="1167" y="119"/>
                  <a:pt x="1179" y="122"/>
                </a:cubicBezTo>
                <a:cubicBezTo>
                  <a:pt x="1191" y="125"/>
                  <a:pt x="1236" y="110"/>
                  <a:pt x="1227" y="125"/>
                </a:cubicBezTo>
                <a:cubicBezTo>
                  <a:pt x="1231" y="134"/>
                  <a:pt x="1136" y="204"/>
                  <a:pt x="1125" y="215"/>
                </a:cubicBezTo>
                <a:cubicBezTo>
                  <a:pt x="1099" y="241"/>
                  <a:pt x="1071" y="267"/>
                  <a:pt x="1041" y="287"/>
                </a:cubicBezTo>
                <a:cubicBezTo>
                  <a:pt x="1028" y="296"/>
                  <a:pt x="975" y="334"/>
                  <a:pt x="950" y="347"/>
                </a:cubicBezTo>
                <a:cubicBezTo>
                  <a:pt x="937" y="361"/>
                  <a:pt x="977" y="357"/>
                  <a:pt x="980" y="364"/>
                </a:cubicBezTo>
                <a:cubicBezTo>
                  <a:pt x="983" y="371"/>
                  <a:pt x="978" y="379"/>
                  <a:pt x="969" y="389"/>
                </a:cubicBezTo>
                <a:cubicBezTo>
                  <a:pt x="966" y="398"/>
                  <a:pt x="943" y="423"/>
                  <a:pt x="927" y="425"/>
                </a:cubicBezTo>
                <a:cubicBezTo>
                  <a:pt x="911" y="430"/>
                  <a:pt x="889" y="418"/>
                  <a:pt x="873" y="422"/>
                </a:cubicBezTo>
                <a:cubicBezTo>
                  <a:pt x="851" y="430"/>
                  <a:pt x="850" y="435"/>
                  <a:pt x="833" y="451"/>
                </a:cubicBezTo>
                <a:cubicBezTo>
                  <a:pt x="822" y="463"/>
                  <a:pt x="822" y="498"/>
                  <a:pt x="813" y="503"/>
                </a:cubicBezTo>
                <a:cubicBezTo>
                  <a:pt x="804" y="508"/>
                  <a:pt x="790" y="480"/>
                  <a:pt x="777" y="479"/>
                </a:cubicBezTo>
                <a:cubicBezTo>
                  <a:pt x="762" y="494"/>
                  <a:pt x="749" y="482"/>
                  <a:pt x="735" y="497"/>
                </a:cubicBezTo>
                <a:cubicBezTo>
                  <a:pt x="721" y="512"/>
                  <a:pt x="697" y="545"/>
                  <a:pt x="693" y="569"/>
                </a:cubicBezTo>
                <a:cubicBezTo>
                  <a:pt x="687" y="593"/>
                  <a:pt x="710" y="624"/>
                  <a:pt x="711" y="641"/>
                </a:cubicBezTo>
                <a:cubicBezTo>
                  <a:pt x="714" y="658"/>
                  <a:pt x="710" y="653"/>
                  <a:pt x="711" y="673"/>
                </a:cubicBezTo>
                <a:cubicBezTo>
                  <a:pt x="703" y="699"/>
                  <a:pt x="731" y="737"/>
                  <a:pt x="717" y="761"/>
                </a:cubicBezTo>
                <a:cubicBezTo>
                  <a:pt x="719" y="781"/>
                  <a:pt x="729" y="778"/>
                  <a:pt x="728" y="791"/>
                </a:cubicBezTo>
                <a:cubicBezTo>
                  <a:pt x="727" y="804"/>
                  <a:pt x="716" y="824"/>
                  <a:pt x="713" y="841"/>
                </a:cubicBezTo>
                <a:cubicBezTo>
                  <a:pt x="708" y="855"/>
                  <a:pt x="714" y="877"/>
                  <a:pt x="710" y="892"/>
                </a:cubicBezTo>
                <a:cubicBezTo>
                  <a:pt x="706" y="907"/>
                  <a:pt x="696" y="914"/>
                  <a:pt x="687" y="929"/>
                </a:cubicBezTo>
                <a:cubicBezTo>
                  <a:pt x="694" y="958"/>
                  <a:pt x="631" y="969"/>
                  <a:pt x="656" y="985"/>
                </a:cubicBezTo>
                <a:cubicBezTo>
                  <a:pt x="647" y="1018"/>
                  <a:pt x="672" y="1141"/>
                  <a:pt x="665" y="1171"/>
                </a:cubicBezTo>
                <a:cubicBezTo>
                  <a:pt x="658" y="1201"/>
                  <a:pt x="630" y="1156"/>
                  <a:pt x="615" y="1163"/>
                </a:cubicBezTo>
                <a:cubicBezTo>
                  <a:pt x="596" y="1201"/>
                  <a:pt x="598" y="1174"/>
                  <a:pt x="573" y="1211"/>
                </a:cubicBezTo>
                <a:cubicBezTo>
                  <a:pt x="563" y="1226"/>
                  <a:pt x="557" y="1243"/>
                  <a:pt x="549" y="1259"/>
                </a:cubicBezTo>
                <a:cubicBezTo>
                  <a:pt x="549" y="1271"/>
                  <a:pt x="553" y="1286"/>
                  <a:pt x="561" y="1294"/>
                </a:cubicBezTo>
                <a:cubicBezTo>
                  <a:pt x="569" y="1302"/>
                  <a:pt x="607" y="1303"/>
                  <a:pt x="597" y="1307"/>
                </a:cubicBezTo>
                <a:cubicBezTo>
                  <a:pt x="587" y="1311"/>
                  <a:pt x="520" y="1315"/>
                  <a:pt x="501" y="1319"/>
                </a:cubicBezTo>
                <a:cubicBezTo>
                  <a:pt x="483" y="1325"/>
                  <a:pt x="489" y="1325"/>
                  <a:pt x="483" y="1331"/>
                </a:cubicBezTo>
                <a:cubicBezTo>
                  <a:pt x="477" y="1337"/>
                  <a:pt x="471" y="1341"/>
                  <a:pt x="465" y="1355"/>
                </a:cubicBezTo>
                <a:cubicBezTo>
                  <a:pt x="454" y="1374"/>
                  <a:pt x="458" y="1399"/>
                  <a:pt x="447" y="1415"/>
                </a:cubicBezTo>
                <a:cubicBezTo>
                  <a:pt x="436" y="1431"/>
                  <a:pt x="410" y="1444"/>
                  <a:pt x="399" y="1451"/>
                </a:cubicBezTo>
                <a:cubicBezTo>
                  <a:pt x="393" y="1449"/>
                  <a:pt x="389" y="1459"/>
                  <a:pt x="383" y="1456"/>
                </a:cubicBezTo>
                <a:cubicBezTo>
                  <a:pt x="377" y="1453"/>
                  <a:pt x="370" y="1460"/>
                  <a:pt x="363" y="1457"/>
                </a:cubicBezTo>
                <a:cubicBezTo>
                  <a:pt x="346" y="1451"/>
                  <a:pt x="330" y="1431"/>
                  <a:pt x="312" y="1427"/>
                </a:cubicBezTo>
                <a:cubicBezTo>
                  <a:pt x="291" y="1413"/>
                  <a:pt x="287" y="1412"/>
                  <a:pt x="273" y="1391"/>
                </a:cubicBezTo>
                <a:cubicBezTo>
                  <a:pt x="265" y="1357"/>
                  <a:pt x="244" y="1330"/>
                  <a:pt x="225" y="1301"/>
                </a:cubicBezTo>
                <a:cubicBezTo>
                  <a:pt x="211" y="1246"/>
                  <a:pt x="228" y="1267"/>
                  <a:pt x="207" y="1235"/>
                </a:cubicBezTo>
                <a:cubicBezTo>
                  <a:pt x="202" y="1216"/>
                  <a:pt x="216" y="1216"/>
                  <a:pt x="213" y="1193"/>
                </a:cubicBezTo>
                <a:cubicBezTo>
                  <a:pt x="208" y="1170"/>
                  <a:pt x="187" y="1131"/>
                  <a:pt x="176" y="1099"/>
                </a:cubicBezTo>
                <a:cubicBezTo>
                  <a:pt x="174" y="1057"/>
                  <a:pt x="157" y="1027"/>
                  <a:pt x="147" y="1001"/>
                </a:cubicBezTo>
                <a:cubicBezTo>
                  <a:pt x="136" y="975"/>
                  <a:pt x="121" y="960"/>
                  <a:pt x="111" y="943"/>
                </a:cubicBezTo>
                <a:cubicBezTo>
                  <a:pt x="96" y="921"/>
                  <a:pt x="94" y="923"/>
                  <a:pt x="86" y="898"/>
                </a:cubicBezTo>
                <a:cubicBezTo>
                  <a:pt x="79" y="873"/>
                  <a:pt x="66" y="829"/>
                  <a:pt x="60" y="797"/>
                </a:cubicBezTo>
                <a:cubicBezTo>
                  <a:pt x="54" y="765"/>
                  <a:pt x="53" y="736"/>
                  <a:pt x="51" y="707"/>
                </a:cubicBezTo>
                <a:cubicBezTo>
                  <a:pt x="49" y="678"/>
                  <a:pt x="50" y="643"/>
                  <a:pt x="45" y="623"/>
                </a:cubicBezTo>
                <a:cubicBezTo>
                  <a:pt x="34" y="591"/>
                  <a:pt x="46" y="617"/>
                  <a:pt x="21" y="587"/>
                </a:cubicBezTo>
                <a:cubicBezTo>
                  <a:pt x="16" y="581"/>
                  <a:pt x="9" y="569"/>
                  <a:pt x="9" y="569"/>
                </a:cubicBezTo>
                <a:close/>
              </a:path>
            </a:pathLst>
          </a:custGeom>
          <a:gradFill rotWithShape="0">
            <a:gsLst>
              <a:gs pos="0">
                <a:srgbClr val="FF99CC"/>
              </a:gs>
              <a:gs pos="100000">
                <a:srgbClr val="FFFFFF"/>
              </a:gs>
            </a:gsLst>
            <a:lin ang="5400000" scaled="1"/>
          </a:gradFill>
          <a:ln w="63500">
            <a:solidFill>
              <a:srgbClr val="000000"/>
            </a:solidFill>
            <a:round/>
            <a:headEnd/>
            <a:tailEnd/>
          </a:ln>
        </p:spPr>
        <p:txBody>
          <a:bodyPr/>
          <a:lstStyle/>
          <a:p>
            <a:endParaRPr lang="en-US"/>
          </a:p>
        </p:txBody>
      </p:sp>
      <p:sp>
        <p:nvSpPr>
          <p:cNvPr id="8" name="Oval 7"/>
          <p:cNvSpPr/>
          <p:nvPr/>
        </p:nvSpPr>
        <p:spPr>
          <a:xfrm>
            <a:off x="6403975" y="2462213"/>
            <a:ext cx="152400" cy="1524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en-US"/>
          </a:p>
        </p:txBody>
      </p:sp>
      <p:sp>
        <p:nvSpPr>
          <p:cNvPr id="9" name="Oval 8"/>
          <p:cNvSpPr/>
          <p:nvPr/>
        </p:nvSpPr>
        <p:spPr>
          <a:xfrm>
            <a:off x="3824288" y="5410200"/>
            <a:ext cx="152400" cy="1524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en-US"/>
          </a:p>
        </p:txBody>
      </p:sp>
      <p:cxnSp>
        <p:nvCxnSpPr>
          <p:cNvPr id="11" name="Straight Connector 10"/>
          <p:cNvCxnSpPr>
            <a:stCxn id="8" idx="5"/>
          </p:cNvCxnSpPr>
          <p:nvPr/>
        </p:nvCxnSpPr>
        <p:spPr>
          <a:xfrm flipH="1">
            <a:off x="5480050" y="2592388"/>
            <a:ext cx="1054100" cy="106362"/>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sp>
        <p:nvSpPr>
          <p:cNvPr id="14" name="Action Button: Beginning 13">
            <a:hlinkClick r:id="" action="ppaction://hlinkshowjump?jump=firstslide" highlightClick="1"/>
          </p:cNvPr>
          <p:cNvSpPr/>
          <p:nvPr/>
        </p:nvSpPr>
        <p:spPr>
          <a:xfrm rot="17759380">
            <a:off x="5218112" y="2630488"/>
            <a:ext cx="258763" cy="274638"/>
          </a:xfrm>
          <a:prstGeom prst="actionButtonBeginning">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21" name="Straight Connector 20"/>
          <p:cNvCxnSpPr/>
          <p:nvPr/>
        </p:nvCxnSpPr>
        <p:spPr>
          <a:xfrm flipH="1" flipV="1">
            <a:off x="4025900" y="2846388"/>
            <a:ext cx="468313" cy="674687"/>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sp>
        <p:nvSpPr>
          <p:cNvPr id="22" name="Action Button: Beginning 21">
            <a:hlinkClick r:id="" action="ppaction://hlinkshowjump?jump=firstslide" highlightClick="1"/>
          </p:cNvPr>
          <p:cNvSpPr/>
          <p:nvPr/>
        </p:nvSpPr>
        <p:spPr>
          <a:xfrm rot="7246208">
            <a:off x="4051300" y="5008563"/>
            <a:ext cx="239713" cy="274637"/>
          </a:xfrm>
          <a:prstGeom prst="actionButtonBeginning">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23" name="Straight Connector 22"/>
          <p:cNvCxnSpPr/>
          <p:nvPr/>
        </p:nvCxnSpPr>
        <p:spPr>
          <a:xfrm flipH="1">
            <a:off x="4094163" y="2846388"/>
            <a:ext cx="1065212" cy="2176462"/>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4349750" y="2954338"/>
            <a:ext cx="1035050" cy="2139950"/>
          </a:xfrm>
          <a:prstGeom prst="line">
            <a:avLst/>
          </a:prstGeom>
          <a:ln w="25400">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a:stCxn id="22" idx="1"/>
            <a:endCxn id="9" idx="1"/>
          </p:cNvCxnSpPr>
          <p:nvPr/>
        </p:nvCxnSpPr>
        <p:spPr>
          <a:xfrm flipH="1">
            <a:off x="3846513" y="5075238"/>
            <a:ext cx="206375" cy="357187"/>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a:stCxn id="22" idx="3"/>
            <a:endCxn id="9" idx="6"/>
          </p:cNvCxnSpPr>
          <p:nvPr/>
        </p:nvCxnSpPr>
        <p:spPr>
          <a:xfrm flipH="1">
            <a:off x="3976688" y="5216525"/>
            <a:ext cx="312737" cy="269875"/>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sp>
        <p:nvSpPr>
          <p:cNvPr id="50" name="Oval 49"/>
          <p:cNvSpPr/>
          <p:nvPr/>
        </p:nvSpPr>
        <p:spPr>
          <a:xfrm>
            <a:off x="1822450" y="2147888"/>
            <a:ext cx="152400" cy="152400"/>
          </a:xfrm>
          <a:prstGeom prst="ellipse">
            <a:avLst/>
          </a:prstGeom>
          <a:solidFill>
            <a:srgbClr val="FF0000"/>
          </a:solidFill>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en-US"/>
          </a:p>
        </p:txBody>
      </p:sp>
      <p:sp>
        <p:nvSpPr>
          <p:cNvPr id="51" name="Oval 50"/>
          <p:cNvSpPr/>
          <p:nvPr/>
        </p:nvSpPr>
        <p:spPr>
          <a:xfrm>
            <a:off x="1919288" y="1849438"/>
            <a:ext cx="152400" cy="152400"/>
          </a:xfrm>
          <a:prstGeom prst="ellipse">
            <a:avLst/>
          </a:prstGeom>
          <a:solidFill>
            <a:srgbClr val="FF0000"/>
          </a:solidFill>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en-US"/>
          </a:p>
        </p:txBody>
      </p:sp>
      <p:sp>
        <p:nvSpPr>
          <p:cNvPr id="52" name="Oval 51"/>
          <p:cNvSpPr/>
          <p:nvPr/>
        </p:nvSpPr>
        <p:spPr>
          <a:xfrm>
            <a:off x="3048000" y="1449388"/>
            <a:ext cx="152400" cy="152400"/>
          </a:xfrm>
          <a:prstGeom prst="ellipse">
            <a:avLst/>
          </a:prstGeom>
          <a:solidFill>
            <a:srgbClr val="FF0000"/>
          </a:solidFill>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en-US"/>
          </a:p>
        </p:txBody>
      </p:sp>
      <p:sp>
        <p:nvSpPr>
          <p:cNvPr id="53" name="Oval 52"/>
          <p:cNvSpPr/>
          <p:nvPr/>
        </p:nvSpPr>
        <p:spPr>
          <a:xfrm>
            <a:off x="3484563" y="5472113"/>
            <a:ext cx="152400" cy="152400"/>
          </a:xfrm>
          <a:prstGeom prst="ellipse">
            <a:avLst/>
          </a:prstGeom>
          <a:solidFill>
            <a:srgbClr val="FF0000"/>
          </a:solidFill>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en-US"/>
          </a:p>
        </p:txBody>
      </p:sp>
      <p:sp>
        <p:nvSpPr>
          <p:cNvPr id="54" name="Oval 53"/>
          <p:cNvSpPr/>
          <p:nvPr/>
        </p:nvSpPr>
        <p:spPr>
          <a:xfrm>
            <a:off x="3776663" y="4891088"/>
            <a:ext cx="152400" cy="152400"/>
          </a:xfrm>
          <a:prstGeom prst="ellipse">
            <a:avLst/>
          </a:prstGeom>
          <a:solidFill>
            <a:srgbClr val="FF0000"/>
          </a:solidFill>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en-US"/>
          </a:p>
        </p:txBody>
      </p:sp>
      <p:cxnSp>
        <p:nvCxnSpPr>
          <p:cNvPr id="56" name="Straight Connector 55"/>
          <p:cNvCxnSpPr/>
          <p:nvPr/>
        </p:nvCxnSpPr>
        <p:spPr>
          <a:xfrm flipH="1">
            <a:off x="1822450" y="1919288"/>
            <a:ext cx="100013" cy="29686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4583113" y="4900613"/>
            <a:ext cx="41275" cy="35718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a:off x="1919288" y="1925638"/>
            <a:ext cx="100012" cy="29845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a:stCxn id="54" idx="3"/>
            <a:endCxn id="53" idx="0"/>
          </p:cNvCxnSpPr>
          <p:nvPr/>
        </p:nvCxnSpPr>
        <p:spPr>
          <a:xfrm flipH="1">
            <a:off x="3560763" y="5021263"/>
            <a:ext cx="238125" cy="45085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H="1">
            <a:off x="2528888" y="1603375"/>
            <a:ext cx="56038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Oval 24"/>
          <p:cNvSpPr/>
          <p:nvPr/>
        </p:nvSpPr>
        <p:spPr>
          <a:xfrm>
            <a:off x="2452688" y="1449388"/>
            <a:ext cx="152400" cy="152400"/>
          </a:xfrm>
          <a:prstGeom prst="ellipse">
            <a:avLst/>
          </a:prstGeom>
          <a:solidFill>
            <a:srgbClr val="FF0000"/>
          </a:solidFill>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en-US"/>
          </a:p>
        </p:txBody>
      </p:sp>
      <p:cxnSp>
        <p:nvCxnSpPr>
          <p:cNvPr id="26" name="Straight Connector 25"/>
          <p:cNvCxnSpPr>
            <a:endCxn id="25" idx="7"/>
          </p:cNvCxnSpPr>
          <p:nvPr/>
        </p:nvCxnSpPr>
        <p:spPr>
          <a:xfrm flipH="1">
            <a:off x="2582863" y="1449388"/>
            <a:ext cx="465137" cy="2222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Oval 31"/>
          <p:cNvSpPr/>
          <p:nvPr/>
        </p:nvSpPr>
        <p:spPr>
          <a:xfrm>
            <a:off x="3459163" y="5802313"/>
            <a:ext cx="152400" cy="152400"/>
          </a:xfrm>
          <a:prstGeom prst="ellipse">
            <a:avLst/>
          </a:prstGeom>
          <a:solidFill>
            <a:srgbClr val="FF0000"/>
          </a:solidFill>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en-US"/>
          </a:p>
        </p:txBody>
      </p:sp>
      <p:sp>
        <p:nvSpPr>
          <p:cNvPr id="33" name="Oval 32"/>
          <p:cNvSpPr/>
          <p:nvPr/>
        </p:nvSpPr>
        <p:spPr>
          <a:xfrm>
            <a:off x="4527550" y="5192713"/>
            <a:ext cx="152400" cy="152400"/>
          </a:xfrm>
          <a:prstGeom prst="ellipse">
            <a:avLst/>
          </a:prstGeom>
          <a:solidFill>
            <a:srgbClr val="FF0000"/>
          </a:solidFill>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en-US"/>
          </a:p>
        </p:txBody>
      </p:sp>
      <p:sp>
        <p:nvSpPr>
          <p:cNvPr id="34" name="Oval 33"/>
          <p:cNvSpPr/>
          <p:nvPr/>
        </p:nvSpPr>
        <p:spPr>
          <a:xfrm>
            <a:off x="4527550" y="4824413"/>
            <a:ext cx="152400" cy="152400"/>
          </a:xfrm>
          <a:prstGeom prst="ellipse">
            <a:avLst/>
          </a:prstGeom>
          <a:solidFill>
            <a:srgbClr val="FF0000"/>
          </a:solidFill>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en-US"/>
          </a:p>
        </p:txBody>
      </p:sp>
      <p:cxnSp>
        <p:nvCxnSpPr>
          <p:cNvPr id="35" name="Straight Connector 34"/>
          <p:cNvCxnSpPr>
            <a:stCxn id="54" idx="3"/>
            <a:endCxn id="32" idx="0"/>
          </p:cNvCxnSpPr>
          <p:nvPr/>
        </p:nvCxnSpPr>
        <p:spPr>
          <a:xfrm flipH="1">
            <a:off x="3535363" y="5021263"/>
            <a:ext cx="263525" cy="78105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a:stCxn id="47" idx="6"/>
            <a:endCxn id="53" idx="0"/>
          </p:cNvCxnSpPr>
          <p:nvPr/>
        </p:nvCxnSpPr>
        <p:spPr>
          <a:xfrm>
            <a:off x="3268663" y="5329238"/>
            <a:ext cx="292100" cy="14287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47" name="Oval 46"/>
          <p:cNvSpPr/>
          <p:nvPr/>
        </p:nvSpPr>
        <p:spPr>
          <a:xfrm>
            <a:off x="3116263" y="5253038"/>
            <a:ext cx="152400" cy="152400"/>
          </a:xfrm>
          <a:prstGeom prst="ellipse">
            <a:avLst/>
          </a:prstGeom>
          <a:solidFill>
            <a:srgbClr val="FF0000"/>
          </a:solidFill>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en-US"/>
          </a:p>
        </p:txBody>
      </p:sp>
      <p:cxnSp>
        <p:nvCxnSpPr>
          <p:cNvPr id="48" name="Straight Connector 47"/>
          <p:cNvCxnSpPr>
            <a:endCxn id="55" idx="0"/>
          </p:cNvCxnSpPr>
          <p:nvPr/>
        </p:nvCxnSpPr>
        <p:spPr>
          <a:xfrm flipH="1">
            <a:off x="1219200" y="1860550"/>
            <a:ext cx="831850" cy="13176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a:stCxn id="47" idx="3"/>
            <a:endCxn id="53" idx="4"/>
          </p:cNvCxnSpPr>
          <p:nvPr/>
        </p:nvCxnSpPr>
        <p:spPr>
          <a:xfrm>
            <a:off x="3138488" y="5383213"/>
            <a:ext cx="422275" cy="2413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55" name="Oval 54"/>
          <p:cNvSpPr/>
          <p:nvPr/>
        </p:nvSpPr>
        <p:spPr>
          <a:xfrm>
            <a:off x="1143000" y="1992313"/>
            <a:ext cx="152400" cy="152400"/>
          </a:xfrm>
          <a:prstGeom prst="ellipse">
            <a:avLst/>
          </a:prstGeom>
          <a:solidFill>
            <a:srgbClr val="FF0000"/>
          </a:solidFill>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en-US"/>
          </a:p>
        </p:txBody>
      </p:sp>
      <p:cxnSp>
        <p:nvCxnSpPr>
          <p:cNvPr id="58" name="Straight Connector 57"/>
          <p:cNvCxnSpPr>
            <a:endCxn id="55" idx="5"/>
          </p:cNvCxnSpPr>
          <p:nvPr/>
        </p:nvCxnSpPr>
        <p:spPr>
          <a:xfrm flipH="1">
            <a:off x="1273175" y="1992313"/>
            <a:ext cx="692150" cy="12858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8469" name="TextBox 61"/>
          <p:cNvSpPr txBox="1">
            <a:spLocks noChangeArrowheads="1"/>
          </p:cNvSpPr>
          <p:nvPr/>
        </p:nvSpPr>
        <p:spPr bwMode="auto">
          <a:xfrm>
            <a:off x="3925888" y="5410200"/>
            <a:ext cx="7969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r>
              <a:rPr lang="en-US" altLang="en-US" sz="1200"/>
              <a:t>KOLAR</a:t>
            </a:r>
          </a:p>
        </p:txBody>
      </p:sp>
      <p:sp>
        <p:nvSpPr>
          <p:cNvPr id="18470" name="TextBox 64"/>
          <p:cNvSpPr txBox="1">
            <a:spLocks noChangeArrowheads="1"/>
          </p:cNvSpPr>
          <p:nvPr/>
        </p:nvSpPr>
        <p:spPr bwMode="auto">
          <a:xfrm>
            <a:off x="5822950" y="2584450"/>
            <a:ext cx="10477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r>
              <a:rPr lang="en-US" altLang="en-US" sz="1200"/>
              <a:t>TALCHER</a:t>
            </a:r>
          </a:p>
        </p:txBody>
      </p:sp>
      <p:sp>
        <p:nvSpPr>
          <p:cNvPr id="18471" name="TextBox 65"/>
          <p:cNvSpPr txBox="1">
            <a:spLocks noChangeArrowheads="1"/>
          </p:cNvSpPr>
          <p:nvPr/>
        </p:nvSpPr>
        <p:spPr bwMode="auto">
          <a:xfrm>
            <a:off x="2381250" y="5954713"/>
            <a:ext cx="1422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r>
              <a:rPr lang="en-US" altLang="en-US" sz="1200"/>
              <a:t>SOMANAHALLI</a:t>
            </a:r>
          </a:p>
        </p:txBody>
      </p:sp>
      <p:sp>
        <p:nvSpPr>
          <p:cNvPr id="18472" name="TextBox 66"/>
          <p:cNvSpPr txBox="1">
            <a:spLocks noChangeArrowheads="1"/>
          </p:cNvSpPr>
          <p:nvPr/>
        </p:nvSpPr>
        <p:spPr bwMode="auto">
          <a:xfrm>
            <a:off x="3846513" y="4827588"/>
            <a:ext cx="7969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r>
              <a:rPr lang="en-US" altLang="en-US" sz="1200"/>
              <a:t>GOOTY</a:t>
            </a:r>
          </a:p>
        </p:txBody>
      </p:sp>
      <p:sp>
        <p:nvSpPr>
          <p:cNvPr id="18473" name="TextBox 67"/>
          <p:cNvSpPr txBox="1">
            <a:spLocks noChangeArrowheads="1"/>
          </p:cNvSpPr>
          <p:nvPr/>
        </p:nvSpPr>
        <p:spPr bwMode="auto">
          <a:xfrm>
            <a:off x="4683125" y="4795838"/>
            <a:ext cx="11398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r>
              <a:rPr lang="en-US" altLang="en-US" sz="1200"/>
              <a:t>NELLORE</a:t>
            </a:r>
          </a:p>
        </p:txBody>
      </p:sp>
      <p:sp>
        <p:nvSpPr>
          <p:cNvPr id="18474" name="TextBox 68"/>
          <p:cNvSpPr txBox="1">
            <a:spLocks noChangeArrowheads="1"/>
          </p:cNvSpPr>
          <p:nvPr/>
        </p:nvSpPr>
        <p:spPr bwMode="auto">
          <a:xfrm>
            <a:off x="4738688" y="5156200"/>
            <a:ext cx="160813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r>
              <a:rPr lang="en-US" altLang="en-US" sz="1200"/>
              <a:t>THIRUVALAM</a:t>
            </a:r>
          </a:p>
        </p:txBody>
      </p:sp>
      <p:sp>
        <p:nvSpPr>
          <p:cNvPr id="18475" name="TextBox 69"/>
          <p:cNvSpPr txBox="1">
            <a:spLocks noChangeArrowheads="1"/>
          </p:cNvSpPr>
          <p:nvPr/>
        </p:nvSpPr>
        <p:spPr bwMode="auto">
          <a:xfrm>
            <a:off x="2032000" y="5405438"/>
            <a:ext cx="14382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r>
              <a:rPr lang="en-US" altLang="en-US" sz="1200"/>
              <a:t>NELAMANGALA</a:t>
            </a:r>
          </a:p>
        </p:txBody>
      </p:sp>
      <p:sp>
        <p:nvSpPr>
          <p:cNvPr id="18476" name="TextBox 70"/>
          <p:cNvSpPr txBox="1">
            <a:spLocks noChangeArrowheads="1"/>
          </p:cNvSpPr>
          <p:nvPr/>
        </p:nvSpPr>
        <p:spPr bwMode="auto">
          <a:xfrm>
            <a:off x="2286000" y="5133975"/>
            <a:ext cx="10001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r>
              <a:rPr lang="en-US" altLang="en-US" sz="1200"/>
              <a:t>HIRIYUR</a:t>
            </a:r>
          </a:p>
        </p:txBody>
      </p:sp>
      <p:sp>
        <p:nvSpPr>
          <p:cNvPr id="18477" name="TextBox 71"/>
          <p:cNvSpPr txBox="1">
            <a:spLocks noChangeArrowheads="1"/>
          </p:cNvSpPr>
          <p:nvPr/>
        </p:nvSpPr>
        <p:spPr bwMode="auto">
          <a:xfrm>
            <a:off x="1928813" y="914400"/>
            <a:ext cx="10604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r>
              <a:rPr lang="en-US" altLang="en-US" sz="1200"/>
              <a:t>WARDHA</a:t>
            </a:r>
          </a:p>
        </p:txBody>
      </p:sp>
      <p:sp>
        <p:nvSpPr>
          <p:cNvPr id="18478" name="TextBox 72"/>
          <p:cNvSpPr txBox="1">
            <a:spLocks noChangeArrowheads="1"/>
          </p:cNvSpPr>
          <p:nvPr/>
        </p:nvSpPr>
        <p:spPr bwMode="auto">
          <a:xfrm>
            <a:off x="2862263" y="1541463"/>
            <a:ext cx="796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r>
              <a:rPr lang="en-US" altLang="en-US" sz="1200"/>
              <a:t>RAIPUR</a:t>
            </a:r>
          </a:p>
        </p:txBody>
      </p:sp>
      <p:sp>
        <p:nvSpPr>
          <p:cNvPr id="18479" name="TextBox 74"/>
          <p:cNvSpPr txBox="1">
            <a:spLocks noChangeArrowheads="1"/>
          </p:cNvSpPr>
          <p:nvPr/>
        </p:nvSpPr>
        <p:spPr bwMode="auto">
          <a:xfrm>
            <a:off x="1982788" y="1714500"/>
            <a:ext cx="7969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r>
              <a:rPr lang="en-US" altLang="en-US" sz="1200"/>
              <a:t>PARLI</a:t>
            </a:r>
          </a:p>
        </p:txBody>
      </p:sp>
      <p:sp>
        <p:nvSpPr>
          <p:cNvPr id="18480" name="TextBox 77"/>
          <p:cNvSpPr txBox="1">
            <a:spLocks noChangeArrowheads="1"/>
          </p:cNvSpPr>
          <p:nvPr/>
        </p:nvSpPr>
        <p:spPr bwMode="auto">
          <a:xfrm>
            <a:off x="1046163" y="2374900"/>
            <a:ext cx="14763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r>
              <a:rPr lang="en-US" altLang="en-US" sz="1100"/>
              <a:t>SHOLAPUR</a:t>
            </a:r>
          </a:p>
        </p:txBody>
      </p:sp>
      <p:sp>
        <p:nvSpPr>
          <p:cNvPr id="18481" name="TextBox 78"/>
          <p:cNvSpPr txBox="1">
            <a:spLocks noChangeArrowheads="1"/>
          </p:cNvSpPr>
          <p:nvPr/>
        </p:nvSpPr>
        <p:spPr bwMode="auto">
          <a:xfrm>
            <a:off x="87313" y="1946275"/>
            <a:ext cx="13811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r>
              <a:rPr lang="en-US" altLang="en-US" sz="1200"/>
              <a:t>LONIKHAND</a:t>
            </a:r>
          </a:p>
        </p:txBody>
      </p:sp>
      <p:sp>
        <p:nvSpPr>
          <p:cNvPr id="18482" name="TextBox 63"/>
          <p:cNvSpPr txBox="1">
            <a:spLocks noChangeArrowheads="1"/>
          </p:cNvSpPr>
          <p:nvPr/>
        </p:nvSpPr>
        <p:spPr bwMode="auto">
          <a:xfrm>
            <a:off x="4341813" y="6459538"/>
            <a:ext cx="4508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r>
              <a:rPr lang="en-US" altLang="en-US" sz="2000"/>
              <a:t>SR</a:t>
            </a:r>
          </a:p>
        </p:txBody>
      </p:sp>
      <p:sp>
        <p:nvSpPr>
          <p:cNvPr id="18483" name="TextBox 79"/>
          <p:cNvSpPr txBox="1">
            <a:spLocks noChangeArrowheads="1"/>
          </p:cNvSpPr>
          <p:nvPr/>
        </p:nvSpPr>
        <p:spPr bwMode="auto">
          <a:xfrm>
            <a:off x="7562850" y="0"/>
            <a:ext cx="454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r>
              <a:rPr lang="en-US" altLang="en-US" sz="2000"/>
              <a:t>ER</a:t>
            </a:r>
          </a:p>
        </p:txBody>
      </p:sp>
      <p:sp>
        <p:nvSpPr>
          <p:cNvPr id="18484" name="TextBox 80"/>
          <p:cNvSpPr txBox="1">
            <a:spLocks noChangeArrowheads="1"/>
          </p:cNvSpPr>
          <p:nvPr/>
        </p:nvSpPr>
        <p:spPr bwMode="auto">
          <a:xfrm>
            <a:off x="1058863" y="0"/>
            <a:ext cx="5619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r>
              <a:rPr lang="en-US" altLang="en-US" sz="2000"/>
              <a:t>WR</a:t>
            </a:r>
          </a:p>
        </p:txBody>
      </p:sp>
      <p:cxnSp>
        <p:nvCxnSpPr>
          <p:cNvPr id="98" name="Straight Connector 97"/>
          <p:cNvCxnSpPr/>
          <p:nvPr/>
        </p:nvCxnSpPr>
        <p:spPr>
          <a:xfrm>
            <a:off x="7239000" y="6035675"/>
            <a:ext cx="54927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7259638" y="6459538"/>
            <a:ext cx="549275" cy="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sp>
        <p:nvSpPr>
          <p:cNvPr id="18487" name="TextBox 104"/>
          <p:cNvSpPr txBox="1">
            <a:spLocks noChangeArrowheads="1"/>
          </p:cNvSpPr>
          <p:nvPr/>
        </p:nvSpPr>
        <p:spPr bwMode="auto">
          <a:xfrm>
            <a:off x="7789863" y="5895975"/>
            <a:ext cx="90487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r>
              <a:rPr lang="en-US" altLang="en-US" sz="1200" b="0"/>
              <a:t>400 kV Line</a:t>
            </a:r>
          </a:p>
        </p:txBody>
      </p:sp>
      <p:sp>
        <p:nvSpPr>
          <p:cNvPr id="18488" name="TextBox 105"/>
          <p:cNvSpPr txBox="1">
            <a:spLocks noChangeArrowheads="1"/>
          </p:cNvSpPr>
          <p:nvPr/>
        </p:nvSpPr>
        <p:spPr bwMode="auto">
          <a:xfrm>
            <a:off x="7839075" y="6319838"/>
            <a:ext cx="12985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r>
              <a:rPr lang="en-US" altLang="en-US" sz="1200" b="0"/>
              <a:t>500 kV HVDC Line</a:t>
            </a:r>
          </a:p>
        </p:txBody>
      </p:sp>
      <p:sp>
        <p:nvSpPr>
          <p:cNvPr id="59" name="Oval 58"/>
          <p:cNvSpPr/>
          <p:nvPr/>
        </p:nvSpPr>
        <p:spPr>
          <a:xfrm>
            <a:off x="5715000" y="3841750"/>
            <a:ext cx="152400" cy="1524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en-US"/>
          </a:p>
        </p:txBody>
      </p:sp>
      <p:sp>
        <p:nvSpPr>
          <p:cNvPr id="61" name="Oval 60"/>
          <p:cNvSpPr/>
          <p:nvPr/>
        </p:nvSpPr>
        <p:spPr>
          <a:xfrm>
            <a:off x="5902325" y="2901950"/>
            <a:ext cx="152400" cy="1524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en-US"/>
          </a:p>
        </p:txBody>
      </p:sp>
      <p:cxnSp>
        <p:nvCxnSpPr>
          <p:cNvPr id="63" name="Straight Connector 62"/>
          <p:cNvCxnSpPr>
            <a:stCxn id="61" idx="2"/>
          </p:cNvCxnSpPr>
          <p:nvPr/>
        </p:nvCxnSpPr>
        <p:spPr>
          <a:xfrm flipH="1">
            <a:off x="5791200" y="2978150"/>
            <a:ext cx="111125" cy="29210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a:endCxn id="59" idx="5"/>
          </p:cNvCxnSpPr>
          <p:nvPr/>
        </p:nvCxnSpPr>
        <p:spPr>
          <a:xfrm flipH="1">
            <a:off x="5845175" y="3546475"/>
            <a:ext cx="115888" cy="42545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H="1">
            <a:off x="6000750" y="3017838"/>
            <a:ext cx="12700" cy="29210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a:endCxn id="59" idx="2"/>
          </p:cNvCxnSpPr>
          <p:nvPr/>
        </p:nvCxnSpPr>
        <p:spPr>
          <a:xfrm flipH="1">
            <a:off x="5715000" y="3521075"/>
            <a:ext cx="76200" cy="396875"/>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H="1">
            <a:off x="5341938" y="2506663"/>
            <a:ext cx="1054100" cy="10795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sp>
        <p:nvSpPr>
          <p:cNvPr id="39" name="Flowchart: Collate 38"/>
          <p:cNvSpPr/>
          <p:nvPr/>
        </p:nvSpPr>
        <p:spPr>
          <a:xfrm rot="788129">
            <a:off x="5783263" y="3292475"/>
            <a:ext cx="225425" cy="231775"/>
          </a:xfrm>
          <a:prstGeom prst="flowChartCollat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cxnSp>
        <p:nvCxnSpPr>
          <p:cNvPr id="136" name="Straight Connector 135"/>
          <p:cNvCxnSpPr/>
          <p:nvPr/>
        </p:nvCxnSpPr>
        <p:spPr>
          <a:xfrm>
            <a:off x="5765800" y="3362325"/>
            <a:ext cx="274638" cy="92075"/>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sp>
        <p:nvSpPr>
          <p:cNvPr id="18498" name="TextBox 139"/>
          <p:cNvSpPr txBox="1">
            <a:spLocks noChangeArrowheads="1"/>
          </p:cNvSpPr>
          <p:nvPr/>
        </p:nvSpPr>
        <p:spPr bwMode="auto">
          <a:xfrm>
            <a:off x="6026150" y="3243263"/>
            <a:ext cx="133508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r>
              <a:rPr lang="en-US" altLang="en-US" sz="1200"/>
              <a:t>GAJUWAKA</a:t>
            </a:r>
          </a:p>
        </p:txBody>
      </p:sp>
      <p:sp>
        <p:nvSpPr>
          <p:cNvPr id="18499" name="TextBox 140"/>
          <p:cNvSpPr txBox="1">
            <a:spLocks noChangeArrowheads="1"/>
          </p:cNvSpPr>
          <p:nvPr/>
        </p:nvSpPr>
        <p:spPr bwMode="auto">
          <a:xfrm>
            <a:off x="3768725" y="2422525"/>
            <a:ext cx="13128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r>
              <a:rPr lang="en-US" altLang="en-US" sz="1200"/>
              <a:t>BHADRAWATI</a:t>
            </a:r>
          </a:p>
        </p:txBody>
      </p:sp>
      <p:sp>
        <p:nvSpPr>
          <p:cNvPr id="144" name="Oval 143"/>
          <p:cNvSpPr/>
          <p:nvPr/>
        </p:nvSpPr>
        <p:spPr>
          <a:xfrm>
            <a:off x="2641600" y="1766888"/>
            <a:ext cx="152400" cy="1524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en-US"/>
          </a:p>
        </p:txBody>
      </p:sp>
      <p:sp>
        <p:nvSpPr>
          <p:cNvPr id="147" name="Oval 146"/>
          <p:cNvSpPr/>
          <p:nvPr/>
        </p:nvSpPr>
        <p:spPr>
          <a:xfrm>
            <a:off x="4341813" y="3470275"/>
            <a:ext cx="152400" cy="1524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en-US"/>
          </a:p>
        </p:txBody>
      </p:sp>
      <p:sp>
        <p:nvSpPr>
          <p:cNvPr id="148" name="Flowchart: Collate 147"/>
          <p:cNvSpPr/>
          <p:nvPr/>
        </p:nvSpPr>
        <p:spPr>
          <a:xfrm rot="18980888">
            <a:off x="3765550" y="2684463"/>
            <a:ext cx="254000" cy="246062"/>
          </a:xfrm>
          <a:prstGeom prst="flowChartCollat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cxnSp>
        <p:nvCxnSpPr>
          <p:cNvPr id="149" name="Straight Connector 148"/>
          <p:cNvCxnSpPr/>
          <p:nvPr/>
        </p:nvCxnSpPr>
        <p:spPr>
          <a:xfrm flipH="1" flipV="1">
            <a:off x="2668588" y="1860550"/>
            <a:ext cx="1047750" cy="94615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flipV="1">
            <a:off x="3824288" y="2749550"/>
            <a:ext cx="165100" cy="15240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a:endCxn id="144" idx="7"/>
          </p:cNvCxnSpPr>
          <p:nvPr/>
        </p:nvCxnSpPr>
        <p:spPr>
          <a:xfrm flipH="1" flipV="1">
            <a:off x="2771775" y="1789113"/>
            <a:ext cx="1084263" cy="90170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a:stCxn id="147" idx="2"/>
          </p:cNvCxnSpPr>
          <p:nvPr/>
        </p:nvCxnSpPr>
        <p:spPr>
          <a:xfrm flipH="1" flipV="1">
            <a:off x="3900488" y="2984500"/>
            <a:ext cx="441325" cy="561975"/>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sp>
        <p:nvSpPr>
          <p:cNvPr id="167" name="Oval 166"/>
          <p:cNvSpPr/>
          <p:nvPr/>
        </p:nvSpPr>
        <p:spPr>
          <a:xfrm>
            <a:off x="3384550" y="4773613"/>
            <a:ext cx="152400" cy="152400"/>
          </a:xfrm>
          <a:prstGeom prst="ellipse">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en-US"/>
          </a:p>
        </p:txBody>
      </p:sp>
      <p:cxnSp>
        <p:nvCxnSpPr>
          <p:cNvPr id="168" name="Straight Connector 167"/>
          <p:cNvCxnSpPr>
            <a:stCxn id="50" idx="3"/>
            <a:endCxn id="167" idx="3"/>
          </p:cNvCxnSpPr>
          <p:nvPr/>
        </p:nvCxnSpPr>
        <p:spPr>
          <a:xfrm>
            <a:off x="1844675" y="2278063"/>
            <a:ext cx="1563688" cy="2625725"/>
          </a:xfrm>
          <a:prstGeom prst="line">
            <a:avLst/>
          </a:prstGeom>
          <a:ln w="31750">
            <a:solidFill>
              <a:srgbClr val="FFC000"/>
            </a:solidFill>
          </a:ln>
        </p:spPr>
        <p:style>
          <a:lnRef idx="1">
            <a:schemeClr val="accent1"/>
          </a:lnRef>
          <a:fillRef idx="0">
            <a:schemeClr val="accent1"/>
          </a:fillRef>
          <a:effectRef idx="0">
            <a:schemeClr val="accent1"/>
          </a:effectRef>
          <a:fontRef idx="minor">
            <a:schemeClr val="tx1"/>
          </a:fontRef>
        </p:style>
      </p:cxnSp>
      <p:sp>
        <p:nvSpPr>
          <p:cNvPr id="18509" name="TextBox 170"/>
          <p:cNvSpPr txBox="1">
            <a:spLocks noChangeArrowheads="1"/>
          </p:cNvSpPr>
          <p:nvPr/>
        </p:nvSpPr>
        <p:spPr bwMode="auto">
          <a:xfrm>
            <a:off x="2619375" y="4703763"/>
            <a:ext cx="10731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r>
              <a:rPr lang="en-US" altLang="en-US" sz="1200"/>
              <a:t>RAICHUR</a:t>
            </a:r>
          </a:p>
        </p:txBody>
      </p:sp>
      <p:cxnSp>
        <p:nvCxnSpPr>
          <p:cNvPr id="173" name="Straight Connector 172"/>
          <p:cNvCxnSpPr>
            <a:stCxn id="50" idx="6"/>
            <a:endCxn id="167" idx="7"/>
          </p:cNvCxnSpPr>
          <p:nvPr/>
        </p:nvCxnSpPr>
        <p:spPr>
          <a:xfrm>
            <a:off x="1974850" y="2224088"/>
            <a:ext cx="1539875" cy="2571750"/>
          </a:xfrm>
          <a:prstGeom prst="line">
            <a:avLst/>
          </a:prstGeom>
          <a:ln w="317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a:stCxn id="25" idx="3"/>
          </p:cNvCxnSpPr>
          <p:nvPr/>
        </p:nvCxnSpPr>
        <p:spPr>
          <a:xfrm flipH="1">
            <a:off x="1944688" y="1579563"/>
            <a:ext cx="530225" cy="26352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flipH="1">
            <a:off x="2016125" y="1577975"/>
            <a:ext cx="546100" cy="3825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a:endCxn id="54" idx="0"/>
          </p:cNvCxnSpPr>
          <p:nvPr/>
        </p:nvCxnSpPr>
        <p:spPr>
          <a:xfrm>
            <a:off x="3414713" y="4768850"/>
            <a:ext cx="438150" cy="12223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a:stCxn id="167" idx="5"/>
            <a:endCxn id="54" idx="4"/>
          </p:cNvCxnSpPr>
          <p:nvPr/>
        </p:nvCxnSpPr>
        <p:spPr>
          <a:xfrm>
            <a:off x="3514725" y="4903788"/>
            <a:ext cx="338138" cy="1397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8515" name="TextBox 187"/>
          <p:cNvSpPr txBox="1">
            <a:spLocks noChangeArrowheads="1"/>
          </p:cNvSpPr>
          <p:nvPr/>
        </p:nvSpPr>
        <p:spPr bwMode="auto">
          <a:xfrm>
            <a:off x="6434138" y="1941513"/>
            <a:ext cx="9271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r>
              <a:rPr lang="en-US" altLang="en-US" sz="1200"/>
              <a:t>ROURKELA</a:t>
            </a:r>
          </a:p>
        </p:txBody>
      </p:sp>
      <p:cxnSp>
        <p:nvCxnSpPr>
          <p:cNvPr id="192" name="Straight Connector 191"/>
          <p:cNvCxnSpPr/>
          <p:nvPr/>
        </p:nvCxnSpPr>
        <p:spPr>
          <a:xfrm>
            <a:off x="7239000" y="5688013"/>
            <a:ext cx="549275" cy="0"/>
          </a:xfrm>
          <a:prstGeom prst="line">
            <a:avLst/>
          </a:prstGeom>
          <a:ln w="31750">
            <a:solidFill>
              <a:srgbClr val="FFC000"/>
            </a:solidFill>
          </a:ln>
        </p:spPr>
        <p:style>
          <a:lnRef idx="1">
            <a:schemeClr val="accent1"/>
          </a:lnRef>
          <a:fillRef idx="0">
            <a:schemeClr val="accent1"/>
          </a:fillRef>
          <a:effectRef idx="0">
            <a:schemeClr val="accent1"/>
          </a:effectRef>
          <a:fontRef idx="minor">
            <a:schemeClr val="tx1"/>
          </a:fontRef>
        </p:style>
      </p:cxnSp>
      <p:sp>
        <p:nvSpPr>
          <p:cNvPr id="18517" name="TextBox 197"/>
          <p:cNvSpPr txBox="1">
            <a:spLocks noChangeArrowheads="1"/>
          </p:cNvSpPr>
          <p:nvPr/>
        </p:nvSpPr>
        <p:spPr bwMode="auto">
          <a:xfrm>
            <a:off x="7839075" y="5524500"/>
            <a:ext cx="9048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r>
              <a:rPr lang="en-US" altLang="en-US" sz="1200" b="0"/>
              <a:t>765 kV Line</a:t>
            </a:r>
          </a:p>
        </p:txBody>
      </p:sp>
      <p:cxnSp>
        <p:nvCxnSpPr>
          <p:cNvPr id="94" name="Straight Connector 93"/>
          <p:cNvCxnSpPr/>
          <p:nvPr/>
        </p:nvCxnSpPr>
        <p:spPr>
          <a:xfrm flipV="1">
            <a:off x="3124200" y="1233488"/>
            <a:ext cx="509588" cy="2159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a:stCxn id="96" idx="0"/>
          </p:cNvCxnSpPr>
          <p:nvPr/>
        </p:nvCxnSpPr>
        <p:spPr>
          <a:xfrm>
            <a:off x="6326188" y="2079625"/>
            <a:ext cx="406400" cy="1397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96" name="Oval 95"/>
          <p:cNvSpPr/>
          <p:nvPr/>
        </p:nvSpPr>
        <p:spPr>
          <a:xfrm>
            <a:off x="6249988" y="2079625"/>
            <a:ext cx="152400" cy="152400"/>
          </a:xfrm>
          <a:prstGeom prst="ellipse">
            <a:avLst/>
          </a:prstGeom>
          <a:solidFill>
            <a:srgbClr val="FF0000"/>
          </a:solidFill>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en-US"/>
          </a:p>
        </p:txBody>
      </p:sp>
      <p:cxnSp>
        <p:nvCxnSpPr>
          <p:cNvPr id="97" name="Straight Connector 96"/>
          <p:cNvCxnSpPr>
            <a:endCxn id="96" idx="3"/>
          </p:cNvCxnSpPr>
          <p:nvPr/>
        </p:nvCxnSpPr>
        <p:spPr>
          <a:xfrm>
            <a:off x="3590925" y="1385888"/>
            <a:ext cx="2681288" cy="82391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a:endCxn id="96" idx="1"/>
          </p:cNvCxnSpPr>
          <p:nvPr/>
        </p:nvCxnSpPr>
        <p:spPr>
          <a:xfrm>
            <a:off x="3644900" y="1255713"/>
            <a:ext cx="2627313" cy="84613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8523" name="TextBox 99"/>
          <p:cNvSpPr txBox="1">
            <a:spLocks noChangeArrowheads="1"/>
          </p:cNvSpPr>
          <p:nvPr/>
        </p:nvSpPr>
        <p:spPr bwMode="auto">
          <a:xfrm>
            <a:off x="5722938" y="1725613"/>
            <a:ext cx="112871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r>
              <a:rPr lang="en-US" altLang="en-US" sz="1200"/>
              <a:t>STERLITE</a:t>
            </a:r>
          </a:p>
        </p:txBody>
      </p:sp>
      <p:cxnSp>
        <p:nvCxnSpPr>
          <p:cNvPr id="102" name="Straight Connector 101"/>
          <p:cNvCxnSpPr/>
          <p:nvPr/>
        </p:nvCxnSpPr>
        <p:spPr>
          <a:xfrm flipV="1">
            <a:off x="3084513" y="1319213"/>
            <a:ext cx="509587" cy="2159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03" name="Oval 102"/>
          <p:cNvSpPr/>
          <p:nvPr/>
        </p:nvSpPr>
        <p:spPr>
          <a:xfrm>
            <a:off x="3514725" y="1233488"/>
            <a:ext cx="152400" cy="152400"/>
          </a:xfrm>
          <a:prstGeom prst="ellipse">
            <a:avLst/>
          </a:prstGeom>
          <a:solidFill>
            <a:srgbClr val="FF0000"/>
          </a:solidFill>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en-US"/>
          </a:p>
        </p:txBody>
      </p:sp>
      <p:sp>
        <p:nvSpPr>
          <p:cNvPr id="18526" name="TextBox 103"/>
          <p:cNvSpPr txBox="1">
            <a:spLocks noChangeArrowheads="1"/>
          </p:cNvSpPr>
          <p:nvPr/>
        </p:nvSpPr>
        <p:spPr bwMode="auto">
          <a:xfrm>
            <a:off x="3063875" y="993775"/>
            <a:ext cx="9985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r>
              <a:rPr lang="en-US" altLang="en-US" sz="1200"/>
              <a:t>RAIGARH</a:t>
            </a:r>
          </a:p>
        </p:txBody>
      </p:sp>
      <p:cxnSp>
        <p:nvCxnSpPr>
          <p:cNvPr id="107" name="Straight Connector 106"/>
          <p:cNvCxnSpPr/>
          <p:nvPr/>
        </p:nvCxnSpPr>
        <p:spPr>
          <a:xfrm>
            <a:off x="6283325" y="2190750"/>
            <a:ext cx="407988" cy="13811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flipV="1">
            <a:off x="6426200" y="2238375"/>
            <a:ext cx="211138" cy="24606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flipV="1">
            <a:off x="6523038" y="2292350"/>
            <a:ext cx="244475" cy="27781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10" name="Oval 109"/>
          <p:cNvSpPr/>
          <p:nvPr/>
        </p:nvSpPr>
        <p:spPr>
          <a:xfrm>
            <a:off x="6615113" y="2216150"/>
            <a:ext cx="152400" cy="152400"/>
          </a:xfrm>
          <a:prstGeom prst="ellipse">
            <a:avLst/>
          </a:prstGeom>
          <a:solidFill>
            <a:srgbClr val="FF0000"/>
          </a:solidFill>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en-US"/>
          </a:p>
        </p:txBody>
      </p:sp>
      <p:sp>
        <p:nvSpPr>
          <p:cNvPr id="111" name="Oval 110"/>
          <p:cNvSpPr/>
          <p:nvPr/>
        </p:nvSpPr>
        <p:spPr>
          <a:xfrm>
            <a:off x="1143000" y="1708150"/>
            <a:ext cx="152400" cy="152400"/>
          </a:xfrm>
          <a:prstGeom prst="ellipse">
            <a:avLst/>
          </a:prstGeom>
          <a:solidFill>
            <a:srgbClr val="FF0000"/>
          </a:solidFill>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en-US"/>
          </a:p>
        </p:txBody>
      </p:sp>
      <p:cxnSp>
        <p:nvCxnSpPr>
          <p:cNvPr id="112" name="Straight Connector 111"/>
          <p:cNvCxnSpPr>
            <a:stCxn id="51" idx="1"/>
            <a:endCxn id="111" idx="0"/>
          </p:cNvCxnSpPr>
          <p:nvPr/>
        </p:nvCxnSpPr>
        <p:spPr>
          <a:xfrm flipH="1" flipV="1">
            <a:off x="1219200" y="1708150"/>
            <a:ext cx="722313" cy="163513"/>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a:stCxn id="51" idx="3"/>
            <a:endCxn id="111" idx="4"/>
          </p:cNvCxnSpPr>
          <p:nvPr/>
        </p:nvCxnSpPr>
        <p:spPr>
          <a:xfrm flipH="1" flipV="1">
            <a:off x="1219200" y="1860550"/>
            <a:ext cx="722313" cy="119063"/>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8534" name="TextBox 113"/>
          <p:cNvSpPr txBox="1">
            <a:spLocks noChangeArrowheads="1"/>
          </p:cNvSpPr>
          <p:nvPr/>
        </p:nvSpPr>
        <p:spPr bwMode="auto">
          <a:xfrm>
            <a:off x="498475" y="1717675"/>
            <a:ext cx="796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r>
              <a:rPr lang="en-US" altLang="en-US" sz="1200"/>
              <a:t>PUNE</a:t>
            </a:r>
          </a:p>
        </p:txBody>
      </p:sp>
      <p:cxnSp>
        <p:nvCxnSpPr>
          <p:cNvPr id="115" name="Straight Connector 114"/>
          <p:cNvCxnSpPr>
            <a:stCxn id="111" idx="5"/>
            <a:endCxn id="50" idx="4"/>
          </p:cNvCxnSpPr>
          <p:nvPr/>
        </p:nvCxnSpPr>
        <p:spPr>
          <a:xfrm>
            <a:off x="1273175" y="1838325"/>
            <a:ext cx="625475" cy="461963"/>
          </a:xfrm>
          <a:prstGeom prst="line">
            <a:avLst/>
          </a:prstGeom>
          <a:ln w="38100">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flipH="1">
            <a:off x="95250" y="6613525"/>
            <a:ext cx="484188" cy="0"/>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8537" name="TextBox 121"/>
          <p:cNvSpPr txBox="1">
            <a:spLocks noChangeArrowheads="1"/>
          </p:cNvSpPr>
          <p:nvPr/>
        </p:nvSpPr>
        <p:spPr bwMode="auto">
          <a:xfrm>
            <a:off x="565150" y="6475413"/>
            <a:ext cx="21494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r>
              <a:rPr lang="en-US" altLang="en-US" sz="1200" b="0"/>
              <a:t>400 kV Under construction Line</a:t>
            </a:r>
          </a:p>
        </p:txBody>
      </p:sp>
      <p:cxnSp>
        <p:nvCxnSpPr>
          <p:cNvPr id="123" name="Straight Connector 122"/>
          <p:cNvCxnSpPr/>
          <p:nvPr/>
        </p:nvCxnSpPr>
        <p:spPr>
          <a:xfrm>
            <a:off x="82550" y="6319838"/>
            <a:ext cx="484188" cy="0"/>
          </a:xfrm>
          <a:prstGeom prst="line">
            <a:avLst/>
          </a:prstGeom>
          <a:ln w="38100">
            <a:solidFill>
              <a:srgbClr val="FFC000"/>
            </a:solidFill>
            <a:prstDash val="dash"/>
          </a:ln>
        </p:spPr>
        <p:style>
          <a:lnRef idx="1">
            <a:schemeClr val="accent1"/>
          </a:lnRef>
          <a:fillRef idx="0">
            <a:schemeClr val="accent1"/>
          </a:fillRef>
          <a:effectRef idx="0">
            <a:schemeClr val="accent1"/>
          </a:effectRef>
          <a:fontRef idx="minor">
            <a:schemeClr val="tx1"/>
          </a:fontRef>
        </p:style>
      </p:cxnSp>
      <p:sp>
        <p:nvSpPr>
          <p:cNvPr id="18539" name="TextBox 124"/>
          <p:cNvSpPr txBox="1">
            <a:spLocks noChangeArrowheads="1"/>
          </p:cNvSpPr>
          <p:nvPr/>
        </p:nvSpPr>
        <p:spPr bwMode="auto">
          <a:xfrm>
            <a:off x="520700" y="6191250"/>
            <a:ext cx="214788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r>
              <a:rPr lang="en-US" altLang="en-US" sz="1200" b="0"/>
              <a:t>765 kV Under construction Line</a:t>
            </a:r>
          </a:p>
        </p:txBody>
      </p:sp>
      <p:cxnSp>
        <p:nvCxnSpPr>
          <p:cNvPr id="126" name="Straight Connector 125"/>
          <p:cNvCxnSpPr/>
          <p:nvPr/>
        </p:nvCxnSpPr>
        <p:spPr>
          <a:xfrm flipV="1">
            <a:off x="2492375" y="1131888"/>
            <a:ext cx="90488" cy="339725"/>
          </a:xfrm>
          <a:prstGeom prst="line">
            <a:avLst/>
          </a:prstGeom>
          <a:ln w="38100">
            <a:solidFill>
              <a:srgbClr val="FFC000"/>
            </a:solidFill>
            <a:prstDash val="sysDash"/>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flipV="1">
            <a:off x="2587625" y="1131888"/>
            <a:ext cx="357188" cy="0"/>
          </a:xfrm>
          <a:prstGeom prst="line">
            <a:avLst/>
          </a:prstGeom>
          <a:ln w="38100">
            <a:solidFill>
              <a:srgbClr val="FFC000"/>
            </a:solidFill>
            <a:prstDash val="sysDash"/>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flipV="1">
            <a:off x="2547938" y="1233488"/>
            <a:ext cx="87312" cy="238125"/>
          </a:xfrm>
          <a:prstGeom prst="line">
            <a:avLst/>
          </a:prstGeom>
          <a:ln w="38100">
            <a:solidFill>
              <a:srgbClr val="FFC000"/>
            </a:solidFill>
            <a:prstDash val="sysDash"/>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a:endCxn id="52" idx="0"/>
          </p:cNvCxnSpPr>
          <p:nvPr/>
        </p:nvCxnSpPr>
        <p:spPr>
          <a:xfrm>
            <a:off x="2989263" y="1131888"/>
            <a:ext cx="134937" cy="317500"/>
          </a:xfrm>
          <a:prstGeom prst="line">
            <a:avLst/>
          </a:prstGeom>
          <a:ln w="38100">
            <a:solidFill>
              <a:srgbClr val="FFC000"/>
            </a:solidFill>
            <a:prstDash val="sysDash"/>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flipV="1">
            <a:off x="2587625" y="1235075"/>
            <a:ext cx="330200" cy="23813"/>
          </a:xfrm>
          <a:prstGeom prst="line">
            <a:avLst/>
          </a:prstGeom>
          <a:ln w="38100">
            <a:solidFill>
              <a:srgbClr val="FFC000"/>
            </a:solidFill>
            <a:prstDash val="sysDash"/>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a:off x="2873375" y="1223963"/>
            <a:ext cx="231775" cy="234950"/>
          </a:xfrm>
          <a:prstGeom prst="line">
            <a:avLst/>
          </a:prstGeom>
          <a:ln w="38100">
            <a:solidFill>
              <a:srgbClr val="FFC000"/>
            </a:solidFill>
            <a:prstDash val="sysDash"/>
          </a:ln>
        </p:spPr>
        <p:style>
          <a:lnRef idx="1">
            <a:schemeClr val="accent1"/>
          </a:lnRef>
          <a:fillRef idx="0">
            <a:schemeClr val="accent1"/>
          </a:fillRef>
          <a:effectRef idx="0">
            <a:schemeClr val="accent1"/>
          </a:effectRef>
          <a:fontRef idx="minor">
            <a:schemeClr val="tx1"/>
          </a:fontRef>
        </p:style>
      </p:cxnSp>
      <p:sp>
        <p:nvSpPr>
          <p:cNvPr id="163" name="Oval 162"/>
          <p:cNvSpPr/>
          <p:nvPr/>
        </p:nvSpPr>
        <p:spPr>
          <a:xfrm>
            <a:off x="1692275" y="1423988"/>
            <a:ext cx="152400" cy="152400"/>
          </a:xfrm>
          <a:prstGeom prst="ellipse">
            <a:avLst/>
          </a:prstGeom>
          <a:solidFill>
            <a:srgbClr val="FF0000"/>
          </a:solidFill>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en-US"/>
          </a:p>
        </p:txBody>
      </p:sp>
      <p:cxnSp>
        <p:nvCxnSpPr>
          <p:cNvPr id="164" name="Straight Connector 163"/>
          <p:cNvCxnSpPr>
            <a:stCxn id="163" idx="6"/>
          </p:cNvCxnSpPr>
          <p:nvPr/>
        </p:nvCxnSpPr>
        <p:spPr>
          <a:xfrm flipV="1">
            <a:off x="1844675" y="1352550"/>
            <a:ext cx="444500" cy="147638"/>
          </a:xfrm>
          <a:prstGeom prst="line">
            <a:avLst/>
          </a:prstGeom>
          <a:ln w="38100">
            <a:solidFill>
              <a:srgbClr val="FFC000"/>
            </a:solidFill>
            <a:prstDash val="sysDash"/>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a:stCxn id="163" idx="7"/>
            <a:endCxn id="178" idx="3"/>
          </p:cNvCxnSpPr>
          <p:nvPr/>
        </p:nvCxnSpPr>
        <p:spPr>
          <a:xfrm flipV="1">
            <a:off x="1822450" y="1330325"/>
            <a:ext cx="461963" cy="115888"/>
          </a:xfrm>
          <a:prstGeom prst="line">
            <a:avLst/>
          </a:prstGeom>
          <a:ln w="38100">
            <a:solidFill>
              <a:srgbClr val="FFC000"/>
            </a:solidFill>
            <a:prstDash val="sysDash"/>
          </a:ln>
        </p:spPr>
        <p:style>
          <a:lnRef idx="1">
            <a:schemeClr val="accent1"/>
          </a:lnRef>
          <a:fillRef idx="0">
            <a:schemeClr val="accent1"/>
          </a:fillRef>
          <a:effectRef idx="0">
            <a:schemeClr val="accent1"/>
          </a:effectRef>
          <a:fontRef idx="minor">
            <a:schemeClr val="tx1"/>
          </a:fontRef>
        </p:style>
      </p:cxnSp>
      <p:sp>
        <p:nvSpPr>
          <p:cNvPr id="178" name="TextBox 177"/>
          <p:cNvSpPr txBox="1"/>
          <p:nvPr/>
        </p:nvSpPr>
        <p:spPr>
          <a:xfrm>
            <a:off x="1006475" y="1203325"/>
            <a:ext cx="1277938" cy="254000"/>
          </a:xfrm>
          <a:prstGeom prst="rect">
            <a:avLst/>
          </a:prstGeom>
          <a:noFill/>
        </p:spPr>
        <p:txBody>
          <a:bodyPr>
            <a:spAutoFit/>
          </a:bodyPr>
          <a:lstStyle/>
          <a:p>
            <a:pPr>
              <a:defRPr/>
            </a:pPr>
            <a:r>
              <a:rPr lang="en-US" sz="1050" b="1" dirty="0">
                <a:latin typeface="Arial" pitchFamily="34" charset="0"/>
                <a:cs typeface="Arial" pitchFamily="34" charset="0"/>
              </a:rPr>
              <a:t>AURANGABAD</a:t>
            </a:r>
          </a:p>
        </p:txBody>
      </p:sp>
      <p:cxnSp>
        <p:nvCxnSpPr>
          <p:cNvPr id="180" name="Straight Connector 179"/>
          <p:cNvCxnSpPr>
            <a:stCxn id="163" idx="2"/>
          </p:cNvCxnSpPr>
          <p:nvPr/>
        </p:nvCxnSpPr>
        <p:spPr>
          <a:xfrm flipH="1">
            <a:off x="1219200" y="1500188"/>
            <a:ext cx="473075" cy="207962"/>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a:endCxn id="8" idx="5"/>
          </p:cNvCxnSpPr>
          <p:nvPr/>
        </p:nvCxnSpPr>
        <p:spPr>
          <a:xfrm flipH="1">
            <a:off x="6534150" y="2570163"/>
            <a:ext cx="157163" cy="22225"/>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a:endCxn id="110" idx="6"/>
          </p:cNvCxnSpPr>
          <p:nvPr/>
        </p:nvCxnSpPr>
        <p:spPr>
          <a:xfrm flipH="1" flipV="1">
            <a:off x="6767513" y="2292350"/>
            <a:ext cx="36512" cy="139700"/>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a:xfrm flipH="1">
            <a:off x="6732588" y="2466975"/>
            <a:ext cx="71437" cy="114300"/>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a:endCxn id="8" idx="5"/>
          </p:cNvCxnSpPr>
          <p:nvPr/>
        </p:nvCxnSpPr>
        <p:spPr>
          <a:xfrm flipH="1" flipV="1">
            <a:off x="6534150" y="2592388"/>
            <a:ext cx="250825" cy="98425"/>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a:endCxn id="110" idx="6"/>
          </p:cNvCxnSpPr>
          <p:nvPr/>
        </p:nvCxnSpPr>
        <p:spPr>
          <a:xfrm flipH="1" flipV="1">
            <a:off x="6767513" y="2292350"/>
            <a:ext cx="207962" cy="192088"/>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p:nvCxnSpPr>
        <p:spPr>
          <a:xfrm flipH="1">
            <a:off x="6804025" y="2466975"/>
            <a:ext cx="152400" cy="274638"/>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a:stCxn id="54" idx="7"/>
            <a:endCxn id="224" idx="4"/>
          </p:cNvCxnSpPr>
          <p:nvPr/>
        </p:nvCxnSpPr>
        <p:spPr>
          <a:xfrm flipH="1" flipV="1">
            <a:off x="3887788" y="4684713"/>
            <a:ext cx="19050" cy="228600"/>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210" name="Oval 209"/>
          <p:cNvSpPr/>
          <p:nvPr/>
        </p:nvSpPr>
        <p:spPr>
          <a:xfrm>
            <a:off x="3421063" y="5130800"/>
            <a:ext cx="152400" cy="152400"/>
          </a:xfrm>
          <a:prstGeom prst="ellipse">
            <a:avLst/>
          </a:prstGeom>
          <a:solidFill>
            <a:srgbClr val="FF0000"/>
          </a:solidFill>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en-US"/>
          </a:p>
        </p:txBody>
      </p:sp>
      <p:sp>
        <p:nvSpPr>
          <p:cNvPr id="224" name="Oval 223"/>
          <p:cNvSpPr/>
          <p:nvPr/>
        </p:nvSpPr>
        <p:spPr>
          <a:xfrm>
            <a:off x="3811588" y="4532313"/>
            <a:ext cx="152400" cy="152400"/>
          </a:xfrm>
          <a:prstGeom prst="ellipse">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en-US"/>
          </a:p>
        </p:txBody>
      </p:sp>
      <p:cxnSp>
        <p:nvCxnSpPr>
          <p:cNvPr id="226" name="Straight Connector 225"/>
          <p:cNvCxnSpPr>
            <a:stCxn id="210" idx="4"/>
            <a:endCxn id="278" idx="0"/>
          </p:cNvCxnSpPr>
          <p:nvPr/>
        </p:nvCxnSpPr>
        <p:spPr>
          <a:xfrm>
            <a:off x="3497263" y="5283200"/>
            <a:ext cx="314325" cy="755650"/>
          </a:xfrm>
          <a:prstGeom prst="line">
            <a:avLst/>
          </a:prstGeom>
          <a:ln w="38100">
            <a:solidFill>
              <a:srgbClr val="FFC000"/>
            </a:solidFill>
            <a:prstDash val="sysDash"/>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a:stCxn id="224" idx="2"/>
            <a:endCxn id="167" idx="0"/>
          </p:cNvCxnSpPr>
          <p:nvPr/>
        </p:nvCxnSpPr>
        <p:spPr>
          <a:xfrm flipH="1">
            <a:off x="3460750" y="4608513"/>
            <a:ext cx="350838" cy="165100"/>
          </a:xfrm>
          <a:prstGeom prst="line">
            <a:avLst/>
          </a:prstGeom>
          <a:ln w="41275">
            <a:solidFill>
              <a:srgbClr val="FFC000"/>
            </a:solidFill>
            <a:prstDash val="sysDash"/>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a:endCxn id="33" idx="7"/>
          </p:cNvCxnSpPr>
          <p:nvPr/>
        </p:nvCxnSpPr>
        <p:spPr>
          <a:xfrm>
            <a:off x="3968750" y="4532313"/>
            <a:ext cx="688975" cy="682625"/>
          </a:xfrm>
          <a:prstGeom prst="line">
            <a:avLst/>
          </a:prstGeom>
          <a:ln w="38100">
            <a:solidFill>
              <a:srgbClr val="FFC000"/>
            </a:solidFill>
            <a:prstDash val="sysDash"/>
          </a:ln>
        </p:spPr>
        <p:style>
          <a:lnRef idx="1">
            <a:schemeClr val="accent1"/>
          </a:lnRef>
          <a:fillRef idx="0">
            <a:schemeClr val="accent1"/>
          </a:fillRef>
          <a:effectRef idx="0">
            <a:schemeClr val="accent1"/>
          </a:effectRef>
          <a:fontRef idx="minor">
            <a:schemeClr val="tx1"/>
          </a:fontRef>
        </p:style>
      </p:cxnSp>
      <p:cxnSp>
        <p:nvCxnSpPr>
          <p:cNvPr id="239" name="Straight Connector 238"/>
          <p:cNvCxnSpPr>
            <a:stCxn id="224" idx="4"/>
            <a:endCxn id="33" idx="3"/>
          </p:cNvCxnSpPr>
          <p:nvPr/>
        </p:nvCxnSpPr>
        <p:spPr>
          <a:xfrm>
            <a:off x="3887788" y="4684713"/>
            <a:ext cx="661987" cy="638175"/>
          </a:xfrm>
          <a:prstGeom prst="line">
            <a:avLst/>
          </a:prstGeom>
          <a:ln w="38100">
            <a:solidFill>
              <a:srgbClr val="FFC000"/>
            </a:solidFill>
            <a:prstDash val="sysDash"/>
          </a:ln>
        </p:spPr>
        <p:style>
          <a:lnRef idx="1">
            <a:schemeClr val="accent1"/>
          </a:lnRef>
          <a:fillRef idx="0">
            <a:schemeClr val="accent1"/>
          </a:fillRef>
          <a:effectRef idx="0">
            <a:schemeClr val="accent1"/>
          </a:effectRef>
          <a:fontRef idx="minor">
            <a:schemeClr val="tx1"/>
          </a:fontRef>
        </p:style>
      </p:cxnSp>
      <p:sp>
        <p:nvSpPr>
          <p:cNvPr id="245" name="Oval 244"/>
          <p:cNvSpPr/>
          <p:nvPr/>
        </p:nvSpPr>
        <p:spPr>
          <a:xfrm>
            <a:off x="4806950" y="4191000"/>
            <a:ext cx="152400" cy="152400"/>
          </a:xfrm>
          <a:prstGeom prst="ellipse">
            <a:avLst/>
          </a:prstGeom>
          <a:solidFill>
            <a:srgbClr val="FF0000"/>
          </a:solidFill>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en-US"/>
          </a:p>
        </p:txBody>
      </p:sp>
      <p:cxnSp>
        <p:nvCxnSpPr>
          <p:cNvPr id="247" name="Straight Connector 246"/>
          <p:cNvCxnSpPr>
            <a:stCxn id="245" idx="2"/>
            <a:endCxn id="224" idx="0"/>
          </p:cNvCxnSpPr>
          <p:nvPr/>
        </p:nvCxnSpPr>
        <p:spPr>
          <a:xfrm flipH="1">
            <a:off x="3887788" y="4267200"/>
            <a:ext cx="919162" cy="265113"/>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48" name="Straight Connector 247"/>
          <p:cNvCxnSpPr>
            <a:stCxn id="54" idx="1"/>
            <a:endCxn id="210" idx="1"/>
          </p:cNvCxnSpPr>
          <p:nvPr/>
        </p:nvCxnSpPr>
        <p:spPr>
          <a:xfrm flipH="1">
            <a:off x="3443288" y="4913313"/>
            <a:ext cx="355600" cy="239712"/>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257" name="Oval 256"/>
          <p:cNvSpPr/>
          <p:nvPr/>
        </p:nvSpPr>
        <p:spPr>
          <a:xfrm>
            <a:off x="3346450" y="5630863"/>
            <a:ext cx="152400" cy="152400"/>
          </a:xfrm>
          <a:prstGeom prst="ellipse">
            <a:avLst/>
          </a:prstGeom>
          <a:solidFill>
            <a:srgbClr val="FF0000"/>
          </a:solidFill>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en-US"/>
          </a:p>
        </p:txBody>
      </p:sp>
      <p:sp>
        <p:nvSpPr>
          <p:cNvPr id="258" name="Oval 257"/>
          <p:cNvSpPr/>
          <p:nvPr/>
        </p:nvSpPr>
        <p:spPr>
          <a:xfrm>
            <a:off x="3798888" y="5680075"/>
            <a:ext cx="152400" cy="152400"/>
          </a:xfrm>
          <a:prstGeom prst="ellipse">
            <a:avLst/>
          </a:prstGeom>
          <a:solidFill>
            <a:srgbClr val="FF0000"/>
          </a:solidFill>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en-US"/>
          </a:p>
        </p:txBody>
      </p:sp>
      <p:cxnSp>
        <p:nvCxnSpPr>
          <p:cNvPr id="262" name="Straight Connector 261"/>
          <p:cNvCxnSpPr>
            <a:stCxn id="258" idx="6"/>
            <a:endCxn id="210" idx="6"/>
          </p:cNvCxnSpPr>
          <p:nvPr/>
        </p:nvCxnSpPr>
        <p:spPr>
          <a:xfrm flipH="1" flipV="1">
            <a:off x="3573463" y="5207000"/>
            <a:ext cx="377825" cy="549275"/>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a:stCxn id="18472" idx="1"/>
            <a:endCxn id="210" idx="5"/>
          </p:cNvCxnSpPr>
          <p:nvPr/>
        </p:nvCxnSpPr>
        <p:spPr>
          <a:xfrm flipH="1">
            <a:off x="3551238" y="4965700"/>
            <a:ext cx="295275" cy="295275"/>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68" name="Straight Connector 267"/>
          <p:cNvCxnSpPr>
            <a:stCxn id="258" idx="1"/>
            <a:endCxn id="210" idx="4"/>
          </p:cNvCxnSpPr>
          <p:nvPr/>
        </p:nvCxnSpPr>
        <p:spPr>
          <a:xfrm flipH="1" flipV="1">
            <a:off x="3497263" y="5283200"/>
            <a:ext cx="323850" cy="419100"/>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69" name="Straight Connector 268"/>
          <p:cNvCxnSpPr>
            <a:stCxn id="210" idx="4"/>
            <a:endCxn id="257" idx="6"/>
          </p:cNvCxnSpPr>
          <p:nvPr/>
        </p:nvCxnSpPr>
        <p:spPr>
          <a:xfrm>
            <a:off x="3497263" y="5283200"/>
            <a:ext cx="1587" cy="423863"/>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8573" name="TextBox 273"/>
          <p:cNvSpPr txBox="1">
            <a:spLocks noChangeArrowheads="1"/>
          </p:cNvSpPr>
          <p:nvPr/>
        </p:nvSpPr>
        <p:spPr bwMode="auto">
          <a:xfrm>
            <a:off x="3313113" y="4249738"/>
            <a:ext cx="103663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r>
              <a:rPr lang="en-US" altLang="en-US" sz="1200"/>
              <a:t>KURNOOL</a:t>
            </a:r>
          </a:p>
        </p:txBody>
      </p:sp>
      <p:sp>
        <p:nvSpPr>
          <p:cNvPr id="278" name="Oval 277"/>
          <p:cNvSpPr/>
          <p:nvPr/>
        </p:nvSpPr>
        <p:spPr>
          <a:xfrm>
            <a:off x="3735388" y="6038850"/>
            <a:ext cx="152400" cy="152400"/>
          </a:xfrm>
          <a:prstGeom prst="ellipse">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en-US"/>
          </a:p>
        </p:txBody>
      </p:sp>
      <p:cxnSp>
        <p:nvCxnSpPr>
          <p:cNvPr id="282" name="Straight Connector 281"/>
          <p:cNvCxnSpPr>
            <a:stCxn id="210" idx="3"/>
            <a:endCxn id="257" idx="2"/>
          </p:cNvCxnSpPr>
          <p:nvPr/>
        </p:nvCxnSpPr>
        <p:spPr>
          <a:xfrm flipH="1">
            <a:off x="3346450" y="5260975"/>
            <a:ext cx="96838" cy="446088"/>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8576" name="TextBox 287"/>
          <p:cNvSpPr txBox="1">
            <a:spLocks noChangeArrowheads="1"/>
          </p:cNvSpPr>
          <p:nvPr/>
        </p:nvSpPr>
        <p:spPr bwMode="auto">
          <a:xfrm>
            <a:off x="2384425" y="5675313"/>
            <a:ext cx="1085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r>
              <a:rPr lang="en-US" altLang="en-US" sz="1200"/>
              <a:t>YELHANKA</a:t>
            </a:r>
          </a:p>
        </p:txBody>
      </p:sp>
      <p:sp>
        <p:nvSpPr>
          <p:cNvPr id="18577" name="TextBox 288"/>
          <p:cNvSpPr txBox="1">
            <a:spLocks noChangeArrowheads="1"/>
          </p:cNvSpPr>
          <p:nvPr/>
        </p:nvSpPr>
        <p:spPr bwMode="auto">
          <a:xfrm>
            <a:off x="2441575" y="4905375"/>
            <a:ext cx="1339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r>
              <a:rPr lang="en-US" altLang="en-US" sz="1200"/>
              <a:t>MADHUGIRI</a:t>
            </a:r>
          </a:p>
        </p:txBody>
      </p:sp>
      <p:sp>
        <p:nvSpPr>
          <p:cNvPr id="18578" name="TextBox 289"/>
          <p:cNvSpPr txBox="1">
            <a:spLocks noChangeArrowheads="1"/>
          </p:cNvSpPr>
          <p:nvPr/>
        </p:nvSpPr>
        <p:spPr bwMode="auto">
          <a:xfrm>
            <a:off x="3897313" y="5675313"/>
            <a:ext cx="9493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r>
              <a:rPr lang="en-US" altLang="en-US" sz="1200"/>
              <a:t>BIDADI</a:t>
            </a:r>
          </a:p>
        </p:txBody>
      </p:sp>
      <p:sp>
        <p:nvSpPr>
          <p:cNvPr id="18579" name="TextBox 290"/>
          <p:cNvSpPr txBox="1">
            <a:spLocks noChangeArrowheads="1"/>
          </p:cNvSpPr>
          <p:nvPr/>
        </p:nvSpPr>
        <p:spPr bwMode="auto">
          <a:xfrm>
            <a:off x="4527550" y="3994150"/>
            <a:ext cx="11874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r>
              <a:rPr lang="en-US" altLang="en-US" sz="1200"/>
              <a:t>NAG’SAGAR</a:t>
            </a:r>
          </a:p>
        </p:txBody>
      </p:sp>
      <p:sp>
        <p:nvSpPr>
          <p:cNvPr id="18580" name="TextBox 291"/>
          <p:cNvSpPr txBox="1">
            <a:spLocks noChangeArrowheads="1"/>
          </p:cNvSpPr>
          <p:nvPr/>
        </p:nvSpPr>
        <p:spPr bwMode="auto">
          <a:xfrm>
            <a:off x="3487738" y="6167438"/>
            <a:ext cx="9493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r>
              <a:rPr lang="en-US" altLang="en-US" sz="1200"/>
              <a:t>SALEM</a:t>
            </a:r>
          </a:p>
        </p:txBody>
      </p:sp>
      <p:sp>
        <p:nvSpPr>
          <p:cNvPr id="18581" name="TextBox 4"/>
          <p:cNvSpPr txBox="1">
            <a:spLocks noChangeArrowheads="1"/>
          </p:cNvSpPr>
          <p:nvPr/>
        </p:nvSpPr>
        <p:spPr bwMode="auto">
          <a:xfrm>
            <a:off x="3011488" y="39688"/>
            <a:ext cx="31813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r>
              <a:rPr lang="en-US" altLang="en-US" sz="2000"/>
              <a:t>Existing/Upcoming Network</a:t>
            </a:r>
          </a:p>
        </p:txBody>
      </p:sp>
      <p:cxnSp>
        <p:nvCxnSpPr>
          <p:cNvPr id="160" name="Straight Connector 159"/>
          <p:cNvCxnSpPr/>
          <p:nvPr/>
        </p:nvCxnSpPr>
        <p:spPr>
          <a:xfrm flipH="1">
            <a:off x="1822450" y="1501775"/>
            <a:ext cx="630238" cy="28575"/>
          </a:xfrm>
          <a:prstGeom prst="line">
            <a:avLst/>
          </a:prstGeom>
          <a:ln w="158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flipH="1">
            <a:off x="1768475" y="1576388"/>
            <a:ext cx="684213" cy="12700"/>
          </a:xfrm>
          <a:prstGeom prst="line">
            <a:avLst/>
          </a:prstGeom>
          <a:ln w="158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a:stCxn id="178" idx="3"/>
          </p:cNvCxnSpPr>
          <p:nvPr/>
        </p:nvCxnSpPr>
        <p:spPr>
          <a:xfrm>
            <a:off x="2284413" y="1330325"/>
            <a:ext cx="168275" cy="115888"/>
          </a:xfrm>
          <a:prstGeom prst="line">
            <a:avLst/>
          </a:prstGeom>
          <a:ln w="38100">
            <a:solidFill>
              <a:srgbClr val="FFC000"/>
            </a:solidFill>
            <a:prstDash val="sysDash"/>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a:endCxn id="18477" idx="2"/>
          </p:cNvCxnSpPr>
          <p:nvPr/>
        </p:nvCxnSpPr>
        <p:spPr>
          <a:xfrm flipV="1">
            <a:off x="2109788" y="1190625"/>
            <a:ext cx="349250" cy="69850"/>
          </a:xfrm>
          <a:prstGeom prst="line">
            <a:avLst/>
          </a:prstGeom>
          <a:ln w="38100">
            <a:solidFill>
              <a:srgbClr val="FFC000"/>
            </a:solidFill>
            <a:prstDash val="sysDash"/>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a:stCxn id="18477" idx="2"/>
          </p:cNvCxnSpPr>
          <p:nvPr/>
        </p:nvCxnSpPr>
        <p:spPr>
          <a:xfrm flipH="1">
            <a:off x="2441575" y="1190625"/>
            <a:ext cx="17463" cy="214313"/>
          </a:xfrm>
          <a:prstGeom prst="line">
            <a:avLst/>
          </a:prstGeom>
          <a:ln w="38100">
            <a:solidFill>
              <a:srgbClr val="FFC000"/>
            </a:solidFill>
            <a:prstDash val="sysDash"/>
          </a:ln>
        </p:spPr>
        <p:style>
          <a:lnRef idx="1">
            <a:schemeClr val="accent1"/>
          </a:lnRef>
          <a:fillRef idx="0">
            <a:schemeClr val="accent1"/>
          </a:fillRef>
          <a:effectRef idx="0">
            <a:schemeClr val="accent1"/>
          </a:effectRef>
          <a:fontRef idx="minor">
            <a:schemeClr val="tx1"/>
          </a:fontRef>
        </p:style>
      </p:cxnSp>
      <p:sp>
        <p:nvSpPr>
          <p:cNvPr id="165" name="Oval 164"/>
          <p:cNvSpPr/>
          <p:nvPr/>
        </p:nvSpPr>
        <p:spPr>
          <a:xfrm>
            <a:off x="4495800" y="4495800"/>
            <a:ext cx="152400" cy="152400"/>
          </a:xfrm>
          <a:prstGeom prst="ellipse">
            <a:avLst/>
          </a:prstGeom>
          <a:solidFill>
            <a:srgbClr val="FF0000"/>
          </a:solidFill>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en-US"/>
          </a:p>
        </p:txBody>
      </p:sp>
      <p:cxnSp>
        <p:nvCxnSpPr>
          <p:cNvPr id="166" name="Straight Connector 165"/>
          <p:cNvCxnSpPr>
            <a:stCxn id="18472" idx="3"/>
            <a:endCxn id="165" idx="2"/>
          </p:cNvCxnSpPr>
          <p:nvPr/>
        </p:nvCxnSpPr>
        <p:spPr>
          <a:xfrm flipH="1" flipV="1">
            <a:off x="4495800" y="4572000"/>
            <a:ext cx="147638" cy="393700"/>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a:stCxn id="34" idx="5"/>
            <a:endCxn id="165" idx="6"/>
          </p:cNvCxnSpPr>
          <p:nvPr/>
        </p:nvCxnSpPr>
        <p:spPr>
          <a:xfrm flipH="1" flipV="1">
            <a:off x="4648200" y="4572000"/>
            <a:ext cx="9525" cy="382588"/>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8590" name="TextBox 171"/>
          <p:cNvSpPr txBox="1">
            <a:spLocks noChangeArrowheads="1"/>
          </p:cNvSpPr>
          <p:nvPr/>
        </p:nvSpPr>
        <p:spPr bwMode="auto">
          <a:xfrm>
            <a:off x="4648200" y="4600575"/>
            <a:ext cx="13589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r>
              <a:rPr lang="en-US" altLang="en-US" sz="1200"/>
              <a:t>VIJAYAWADA</a:t>
            </a:r>
          </a:p>
        </p:txBody>
      </p:sp>
      <p:sp>
        <p:nvSpPr>
          <p:cNvPr id="174" name="Oval 173"/>
          <p:cNvSpPr/>
          <p:nvPr/>
        </p:nvSpPr>
        <p:spPr>
          <a:xfrm>
            <a:off x="4495800" y="5562600"/>
            <a:ext cx="152400" cy="152400"/>
          </a:xfrm>
          <a:prstGeom prst="ellipse">
            <a:avLst/>
          </a:prstGeom>
          <a:solidFill>
            <a:srgbClr val="FF0000"/>
          </a:solidFill>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en-US"/>
          </a:p>
        </p:txBody>
      </p:sp>
      <p:cxnSp>
        <p:nvCxnSpPr>
          <p:cNvPr id="176" name="Straight Connector 175"/>
          <p:cNvCxnSpPr>
            <a:stCxn id="174" idx="2"/>
            <a:endCxn id="33" idx="3"/>
          </p:cNvCxnSpPr>
          <p:nvPr/>
        </p:nvCxnSpPr>
        <p:spPr>
          <a:xfrm flipV="1">
            <a:off x="4495800" y="5322888"/>
            <a:ext cx="53975" cy="315912"/>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a:stCxn id="174" idx="6"/>
            <a:endCxn id="33" idx="5"/>
          </p:cNvCxnSpPr>
          <p:nvPr/>
        </p:nvCxnSpPr>
        <p:spPr>
          <a:xfrm flipV="1">
            <a:off x="4648200" y="5322888"/>
            <a:ext cx="9525" cy="315912"/>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8594" name="TextBox 184"/>
          <p:cNvSpPr txBox="1">
            <a:spLocks noChangeArrowheads="1"/>
          </p:cNvSpPr>
          <p:nvPr/>
        </p:nvSpPr>
        <p:spPr bwMode="auto">
          <a:xfrm>
            <a:off x="4781550" y="5556250"/>
            <a:ext cx="18303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r>
              <a:rPr lang="en-US" altLang="en-US" sz="1200"/>
              <a:t>SHOLINGANALLUR</a:t>
            </a:r>
          </a:p>
        </p:txBody>
      </p:sp>
      <p:cxnSp>
        <p:nvCxnSpPr>
          <p:cNvPr id="171" name="Straight Connector 170"/>
          <p:cNvCxnSpPr/>
          <p:nvPr/>
        </p:nvCxnSpPr>
        <p:spPr>
          <a:xfrm flipH="1">
            <a:off x="1284288" y="1590675"/>
            <a:ext cx="473075" cy="207963"/>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a:stCxn id="33" idx="1"/>
          </p:cNvCxnSpPr>
          <p:nvPr/>
        </p:nvCxnSpPr>
        <p:spPr>
          <a:xfrm flipH="1" flipV="1">
            <a:off x="4549775" y="4905375"/>
            <a:ext cx="0" cy="309563"/>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flipH="1" flipV="1">
            <a:off x="4643438" y="4970463"/>
            <a:ext cx="0" cy="309562"/>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93663" y="3478213"/>
            <a:ext cx="2994026" cy="1169987"/>
          </a:xfrm>
          <a:prstGeom prst="rect">
            <a:avLst/>
          </a:prstGeom>
          <a:noFill/>
        </p:spPr>
        <p:txBody>
          <a:bodyPr wrap="none">
            <a:spAutoFit/>
          </a:bodyPr>
          <a:lstStyle/>
          <a:p>
            <a:pPr>
              <a:defRPr/>
            </a:pPr>
            <a:r>
              <a:rPr lang="en-US" sz="1400" dirty="0"/>
              <a:t>Transmission line in WR</a:t>
            </a:r>
          </a:p>
          <a:p>
            <a:pPr marL="285750" indent="-285750">
              <a:buFont typeface="Arial" panose="020B0604020202020204" pitchFamily="34" charset="0"/>
              <a:buChar char="•"/>
              <a:defRPr/>
            </a:pPr>
            <a:r>
              <a:rPr lang="en-US" sz="1400" dirty="0"/>
              <a:t>765 kV Raipur-</a:t>
            </a:r>
            <a:r>
              <a:rPr lang="en-US" sz="1400" dirty="0" err="1"/>
              <a:t>Warda</a:t>
            </a:r>
            <a:r>
              <a:rPr lang="en-US" sz="1400" dirty="0"/>
              <a:t> D/C</a:t>
            </a:r>
          </a:p>
          <a:p>
            <a:pPr marL="285750" indent="-285750">
              <a:buFont typeface="Arial" panose="020B0604020202020204" pitchFamily="34" charset="0"/>
              <a:buChar char="•"/>
              <a:defRPr/>
            </a:pPr>
            <a:r>
              <a:rPr lang="en-US" sz="1400" dirty="0"/>
              <a:t>765 kV </a:t>
            </a:r>
            <a:r>
              <a:rPr lang="en-US" sz="1400" dirty="0" err="1"/>
              <a:t>Warda</a:t>
            </a:r>
            <a:r>
              <a:rPr lang="en-US" sz="1400" dirty="0"/>
              <a:t>-Aurangabad D/C</a:t>
            </a:r>
          </a:p>
          <a:p>
            <a:pPr marL="285750" indent="-285750">
              <a:buFont typeface="Arial" panose="020B0604020202020204" pitchFamily="34" charset="0"/>
              <a:buChar char="•"/>
              <a:defRPr/>
            </a:pPr>
            <a:r>
              <a:rPr lang="en-US" sz="1400" dirty="0"/>
              <a:t>400 kV Aurangabad-Pune D/C</a:t>
            </a:r>
          </a:p>
          <a:p>
            <a:pPr marL="285750" indent="-285750">
              <a:buFont typeface="Arial" panose="020B0604020202020204" pitchFamily="34" charset="0"/>
              <a:buChar char="•"/>
              <a:defRPr/>
            </a:pPr>
            <a:r>
              <a:rPr lang="en-US" sz="1400" dirty="0"/>
              <a:t>400 kV Pune-</a:t>
            </a:r>
            <a:r>
              <a:rPr lang="en-US" sz="1400" dirty="0" err="1"/>
              <a:t>Parli</a:t>
            </a:r>
            <a:r>
              <a:rPr lang="en-US" sz="1400" dirty="0"/>
              <a:t> D/C</a:t>
            </a:r>
          </a:p>
        </p:txBody>
      </p:sp>
      <p:sp>
        <p:nvSpPr>
          <p:cNvPr id="186" name="TextBox 185"/>
          <p:cNvSpPr txBox="1"/>
          <p:nvPr/>
        </p:nvSpPr>
        <p:spPr>
          <a:xfrm>
            <a:off x="6053138" y="3917950"/>
            <a:ext cx="2987675" cy="1384300"/>
          </a:xfrm>
          <a:prstGeom prst="rect">
            <a:avLst/>
          </a:prstGeom>
          <a:noFill/>
        </p:spPr>
        <p:txBody>
          <a:bodyPr wrap="none">
            <a:spAutoFit/>
          </a:bodyPr>
          <a:lstStyle/>
          <a:p>
            <a:pPr>
              <a:defRPr/>
            </a:pPr>
            <a:r>
              <a:rPr lang="en-US" sz="1400" dirty="0"/>
              <a:t>Transmission line in SR</a:t>
            </a:r>
          </a:p>
          <a:p>
            <a:pPr marL="285750" indent="-285750">
              <a:buFont typeface="Arial" panose="020B0604020202020204" pitchFamily="34" charset="0"/>
              <a:buChar char="•"/>
              <a:defRPr/>
            </a:pPr>
            <a:r>
              <a:rPr lang="en-US" sz="1400" dirty="0"/>
              <a:t>765 kV </a:t>
            </a:r>
            <a:r>
              <a:rPr lang="en-US" sz="1400" dirty="0" err="1"/>
              <a:t>Raichur</a:t>
            </a:r>
            <a:r>
              <a:rPr lang="en-US" sz="1400" dirty="0"/>
              <a:t>-Kurnool S/C</a:t>
            </a:r>
          </a:p>
          <a:p>
            <a:pPr marL="285750" indent="-285750">
              <a:buFont typeface="Arial" panose="020B0604020202020204" pitchFamily="34" charset="0"/>
              <a:buChar char="•"/>
              <a:defRPr/>
            </a:pPr>
            <a:r>
              <a:rPr lang="en-US" sz="1400" dirty="0"/>
              <a:t>765 kV Kurnool </a:t>
            </a:r>
            <a:r>
              <a:rPr lang="en-US" sz="1400" dirty="0" err="1"/>
              <a:t>Thiruvalam</a:t>
            </a:r>
            <a:r>
              <a:rPr lang="en-US" sz="1400" dirty="0"/>
              <a:t> D/C</a:t>
            </a:r>
          </a:p>
          <a:p>
            <a:pPr marL="285750" indent="-285750">
              <a:buFont typeface="Arial" panose="020B0604020202020204" pitchFamily="34" charset="0"/>
              <a:buChar char="•"/>
              <a:defRPr/>
            </a:pPr>
            <a:r>
              <a:rPr lang="en-US" sz="1400" dirty="0"/>
              <a:t>400 kV </a:t>
            </a:r>
            <a:r>
              <a:rPr lang="en-US" sz="1400" dirty="0" err="1"/>
              <a:t>Vijaywada-Nellor</a:t>
            </a:r>
            <a:r>
              <a:rPr lang="en-US" sz="1400" dirty="0"/>
              <a:t> D/C</a:t>
            </a:r>
          </a:p>
          <a:p>
            <a:pPr marL="285750" indent="-285750">
              <a:buFont typeface="Arial" panose="020B0604020202020204" pitchFamily="34" charset="0"/>
              <a:buChar char="•"/>
              <a:defRPr/>
            </a:pPr>
            <a:r>
              <a:rPr lang="en-US" sz="1400" dirty="0"/>
              <a:t>400 kV </a:t>
            </a:r>
            <a:r>
              <a:rPr lang="en-US" sz="1400" dirty="0" err="1"/>
              <a:t>Nellor-Thiruvalam</a:t>
            </a:r>
            <a:r>
              <a:rPr lang="en-US" sz="1400" dirty="0"/>
              <a:t> D/C</a:t>
            </a:r>
          </a:p>
          <a:p>
            <a:pPr marL="285750" indent="-285750">
              <a:buFont typeface="Arial" panose="020B0604020202020204" pitchFamily="34" charset="0"/>
              <a:buChar char="•"/>
              <a:defRPr/>
            </a:pPr>
            <a:r>
              <a:rPr lang="en-US" sz="1400" dirty="0"/>
              <a:t>400 kV </a:t>
            </a:r>
            <a:r>
              <a:rPr lang="en-US" sz="1400" dirty="0" err="1"/>
              <a:t>Gooty-Madhugiri</a:t>
            </a:r>
            <a:r>
              <a:rPr lang="en-US" sz="1400" dirty="0"/>
              <a:t> D/C</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381000" y="0"/>
            <a:ext cx="8763000" cy="685800"/>
          </a:xfrm>
        </p:spPr>
        <p:txBody>
          <a:bodyPr/>
          <a:lstStyle/>
          <a:p>
            <a:r>
              <a:rPr lang="en-US" altLang="en-US" sz="2400" smtClean="0"/>
              <a:t>Successful synchronization of Southern Grid on 31</a:t>
            </a:r>
            <a:r>
              <a:rPr lang="en-US" altLang="en-US" sz="2400" baseline="30000" smtClean="0"/>
              <a:t>st</a:t>
            </a:r>
            <a:r>
              <a:rPr lang="en-US" altLang="en-US" sz="2400" smtClean="0"/>
              <a:t> Dec 2013 at 20:25 hours (through 765 kV Raichur (SR)- Solapur (WR) S/C) </a:t>
            </a:r>
          </a:p>
        </p:txBody>
      </p:sp>
      <p:sp>
        <p:nvSpPr>
          <p:cNvPr id="19459" name="Content Placeholder 2"/>
          <p:cNvSpPr>
            <a:spLocks noGrp="1"/>
          </p:cNvSpPr>
          <p:nvPr>
            <p:ph idx="1"/>
          </p:nvPr>
        </p:nvSpPr>
        <p:spPr>
          <a:xfrm>
            <a:off x="76200" y="1066800"/>
            <a:ext cx="8763000" cy="5638800"/>
          </a:xfrm>
        </p:spPr>
        <p:txBody>
          <a:bodyPr/>
          <a:lstStyle/>
          <a:p>
            <a:pPr algn="just"/>
            <a:endParaRPr lang="en-US" altLang="en-US" sz="2800" smtClean="0"/>
          </a:p>
          <a:p>
            <a:pPr algn="just"/>
            <a:endParaRPr lang="en-US" altLang="en-US" smtClean="0"/>
          </a:p>
          <a:p>
            <a:pPr lvl="1" algn="just"/>
            <a:endParaRPr lang="en-US" altLang="en-US" smtClean="0"/>
          </a:p>
          <a:p>
            <a:pPr algn="just"/>
            <a:endParaRPr lang="en-US" altLang="en-US" smtClean="0"/>
          </a:p>
        </p:txBody>
      </p:sp>
      <p:pic>
        <p:nvPicPr>
          <p:cNvPr id="1946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066800"/>
            <a:ext cx="89154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20638" y="0"/>
            <a:ext cx="9144001" cy="381000"/>
          </a:xfrm>
        </p:spPr>
        <p:txBody>
          <a:bodyPr/>
          <a:lstStyle/>
          <a:p>
            <a:pPr algn="ctr"/>
            <a:r>
              <a:rPr lang="en-IN" altLang="en-US" sz="2000" u="sng" smtClean="0"/>
              <a:t>Synchronization of SR grid with NEW grid at 2025hrs on 31.12.13</a:t>
            </a:r>
          </a:p>
        </p:txBody>
      </p:sp>
      <p:pic>
        <p:nvPicPr>
          <p:cNvPr id="10" name="Content Placeholder 9"/>
          <p:cNvPicPr>
            <a:picLocks noGrp="1" noChangeAspect="1"/>
          </p:cNvPicPr>
          <p:nvPr>
            <p:ph idx="1"/>
          </p:nvPr>
        </p:nvPicPr>
        <p:blipFill>
          <a:blip r:embed="rId2">
            <a:extLst/>
          </a:blip>
          <a:stretch>
            <a:fillRect/>
          </a:stretch>
        </p:blipFill>
        <p:spPr>
          <a:xfrm>
            <a:off x="76200" y="533400"/>
            <a:ext cx="9067800" cy="6324600"/>
          </a:xfrm>
          <a:ln w="88900" cap="sq" cmpd="thickThin">
            <a:solidFill>
              <a:srgbClr val="000000"/>
            </a:solidFill>
          </a:ln>
          <a:effectLst>
            <a:innerShdw blurRad="76200">
              <a:srgbClr val="000000"/>
            </a:innerShdw>
          </a:effectLst>
        </p:spPr>
      </p:pic>
      <p:sp>
        <p:nvSpPr>
          <p:cNvPr id="20484" name="TextBox 10"/>
          <p:cNvSpPr txBox="1">
            <a:spLocks noChangeArrowheads="1"/>
          </p:cNvSpPr>
          <p:nvPr/>
        </p:nvSpPr>
        <p:spPr bwMode="auto">
          <a:xfrm>
            <a:off x="381000" y="5181600"/>
            <a:ext cx="914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r>
              <a:rPr lang="en-IN" altLang="en-US" sz="1400" b="0"/>
              <a:t>328 MW</a:t>
            </a:r>
          </a:p>
        </p:txBody>
      </p:sp>
      <p:sp>
        <p:nvSpPr>
          <p:cNvPr id="20485" name="TextBox 11"/>
          <p:cNvSpPr txBox="1">
            <a:spLocks noChangeArrowheads="1"/>
          </p:cNvSpPr>
          <p:nvPr/>
        </p:nvSpPr>
        <p:spPr bwMode="auto">
          <a:xfrm>
            <a:off x="304800" y="6161088"/>
            <a:ext cx="10668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r>
              <a:rPr lang="en-IN" altLang="en-US" sz="1400" b="0"/>
              <a:t>-191 MW</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endParaRPr lang="en-US" altLang="en-US" smtClean="0"/>
          </a:p>
        </p:txBody>
      </p:sp>
      <p:pic>
        <p:nvPicPr>
          <p:cNvPr id="21507" name="Picture 2" descr="C:\Users\croom2.POSOCO-NLDC\Desktop\SYNC CURRENT &amp; FREQ 311213.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9850" y="98425"/>
            <a:ext cx="8991600" cy="6705600"/>
          </a:xfrm>
        </p:spPr>
      </p:pic>
      <p:cxnSp>
        <p:nvCxnSpPr>
          <p:cNvPr id="6" name="Straight Arrow Connector 5"/>
          <p:cNvCxnSpPr/>
          <p:nvPr/>
        </p:nvCxnSpPr>
        <p:spPr>
          <a:xfrm>
            <a:off x="1143000" y="1143000"/>
            <a:ext cx="0" cy="5181600"/>
          </a:xfrm>
          <a:prstGeom prst="straightConnector1">
            <a:avLst/>
          </a:prstGeom>
          <a:ln>
            <a:solidFill>
              <a:srgbClr val="FFC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1509" name="Rectangle 6"/>
          <p:cNvSpPr>
            <a:spLocks noChangeArrowheads="1"/>
          </p:cNvSpPr>
          <p:nvPr/>
        </p:nvSpPr>
        <p:spPr bwMode="auto">
          <a:xfrm>
            <a:off x="2787650" y="585788"/>
            <a:ext cx="17526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r>
              <a:rPr lang="en-IN" altLang="en-US" sz="1800" b="0"/>
              <a:t>Instant of Synchronization at 2025 hrs. </a:t>
            </a:r>
          </a:p>
        </p:txBody>
      </p:sp>
      <p:pic>
        <p:nvPicPr>
          <p:cNvPr id="215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3950" y="2911475"/>
            <a:ext cx="1816100" cy="104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8"/>
          <p:cNvCxnSpPr/>
          <p:nvPr/>
        </p:nvCxnSpPr>
        <p:spPr>
          <a:xfrm flipH="1">
            <a:off x="1214438" y="998538"/>
            <a:ext cx="1573212" cy="21272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512" name="Rectangle 10"/>
          <p:cNvSpPr>
            <a:spLocks noChangeArrowheads="1"/>
          </p:cNvSpPr>
          <p:nvPr/>
        </p:nvSpPr>
        <p:spPr bwMode="auto">
          <a:xfrm>
            <a:off x="6134100" y="1031875"/>
            <a:ext cx="20542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r>
              <a:rPr lang="en-IN" altLang="en-US" sz="1800" b="0"/>
              <a:t>Frequency Oscillations for 16s</a:t>
            </a:r>
          </a:p>
        </p:txBody>
      </p:sp>
      <p:cxnSp>
        <p:nvCxnSpPr>
          <p:cNvPr id="12" name="Straight Arrow Connector 11"/>
          <p:cNvCxnSpPr/>
          <p:nvPr/>
        </p:nvCxnSpPr>
        <p:spPr>
          <a:xfrm>
            <a:off x="5715000" y="1781175"/>
            <a:ext cx="838200" cy="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1514" name="TextBox 12"/>
          <p:cNvSpPr txBox="1">
            <a:spLocks noChangeArrowheads="1"/>
          </p:cNvSpPr>
          <p:nvPr/>
        </p:nvSpPr>
        <p:spPr bwMode="auto">
          <a:xfrm>
            <a:off x="6134100" y="3952875"/>
            <a:ext cx="2625725" cy="923925"/>
          </a:xfrm>
          <a:prstGeom prst="rect">
            <a:avLst/>
          </a:prstGeom>
          <a:solidFill>
            <a:schemeClr val="bg1">
              <a:alpha val="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r>
              <a:rPr lang="en-IN" altLang="en-US" sz="1800" b="0"/>
              <a:t>Frequency difference  of 0.034 Hz at the instant of Synchronization</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63" y="296863"/>
            <a:ext cx="8694737" cy="648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Box 30"/>
          <p:cNvSpPr txBox="1">
            <a:spLocks noChangeArrowheads="1"/>
          </p:cNvSpPr>
          <p:nvPr/>
        </p:nvSpPr>
        <p:spPr bwMode="auto">
          <a:xfrm>
            <a:off x="53975" y="231775"/>
            <a:ext cx="91138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r>
              <a:rPr lang="en-US" altLang="en-US" sz="2400">
                <a:latin typeface="Calibri" pitchFamily="34" charset="0"/>
              </a:rPr>
              <a:t>Up to 700 MW flow on 765 kV Sholapur-Raichur line in either direction</a:t>
            </a:r>
          </a:p>
        </p:txBody>
      </p:sp>
      <p:pic>
        <p:nvPicPr>
          <p:cNvPr id="2355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850" y="1636713"/>
            <a:ext cx="8312150" cy="509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TextBox 3"/>
          <p:cNvSpPr txBox="1">
            <a:spLocks noChangeArrowheads="1"/>
          </p:cNvSpPr>
          <p:nvPr/>
        </p:nvSpPr>
        <p:spPr bwMode="auto">
          <a:xfrm>
            <a:off x="2054225" y="1079500"/>
            <a:ext cx="2736850" cy="58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r>
              <a:rPr lang="en-US" altLang="en-US" sz="1600" b="0">
                <a:solidFill>
                  <a:srgbClr val="000000"/>
                </a:solidFill>
                <a:latin typeface="Calibri" pitchFamily="34" charset="0"/>
                <a:ea typeface="Times New Roman" pitchFamily="18" charset="0"/>
                <a:cs typeface="Mangal" pitchFamily="2"/>
              </a:rPr>
              <a:t>Re-synchronization at 20:23 hours on 2</a:t>
            </a:r>
            <a:r>
              <a:rPr lang="en-US" altLang="en-US" sz="1600" b="0" baseline="30000">
                <a:solidFill>
                  <a:srgbClr val="000000"/>
                </a:solidFill>
                <a:latin typeface="Calibri" pitchFamily="34" charset="0"/>
                <a:ea typeface="Times New Roman" pitchFamily="18" charset="0"/>
                <a:cs typeface="Mangal" pitchFamily="2"/>
              </a:rPr>
              <a:t>nd</a:t>
            </a:r>
            <a:r>
              <a:rPr lang="en-US" altLang="en-US" sz="1600" b="0">
                <a:solidFill>
                  <a:srgbClr val="000000"/>
                </a:solidFill>
                <a:latin typeface="Calibri" pitchFamily="34" charset="0"/>
                <a:ea typeface="Times New Roman" pitchFamily="18" charset="0"/>
                <a:cs typeface="Mangal" pitchFamily="2"/>
              </a:rPr>
              <a:t> Jan’14</a:t>
            </a:r>
            <a:endParaRPr lang="en-IN" altLang="en-US" sz="1400" b="0">
              <a:latin typeface="Times New Roman" pitchFamily="18" charset="0"/>
              <a:ea typeface="Times New Roman" pitchFamily="18" charset="0"/>
              <a:cs typeface="Mangal" pitchFamily="2"/>
            </a:endParaRPr>
          </a:p>
        </p:txBody>
      </p:sp>
      <p:sp>
        <p:nvSpPr>
          <p:cNvPr id="23557" name="TextBox 12"/>
          <p:cNvSpPr txBox="1">
            <a:spLocks noChangeArrowheads="1"/>
          </p:cNvSpPr>
          <p:nvPr/>
        </p:nvSpPr>
        <p:spPr bwMode="auto">
          <a:xfrm>
            <a:off x="4452938" y="1930400"/>
            <a:ext cx="17589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algn="ctr" eaLnBrk="1" hangingPunct="1">
              <a:spcBef>
                <a:spcPct val="0"/>
              </a:spcBef>
              <a:buClrTx/>
              <a:buSzTx/>
              <a:buFontTx/>
              <a:buNone/>
            </a:pPr>
            <a:r>
              <a:rPr lang="en-IN" altLang="en-US" sz="1600" b="0">
                <a:solidFill>
                  <a:srgbClr val="000000"/>
                </a:solidFill>
                <a:latin typeface="Calibri" pitchFamily="34" charset="0"/>
                <a:ea typeface="Times New Roman" pitchFamily="18" charset="0"/>
                <a:cs typeface="Mangal" pitchFamily="2"/>
              </a:rPr>
              <a:t>Re-synchronization at 1754hrs on 07.01.14</a:t>
            </a:r>
            <a:endParaRPr lang="en-IN" altLang="en-US" sz="1200" b="0">
              <a:latin typeface="Times New Roman" pitchFamily="18" charset="0"/>
              <a:ea typeface="Times New Roman" pitchFamily="18" charset="0"/>
              <a:cs typeface="Mangal" pitchFamily="2"/>
            </a:endParaRPr>
          </a:p>
        </p:txBody>
      </p:sp>
      <p:sp>
        <p:nvSpPr>
          <p:cNvPr id="23558" name="TextBox 12"/>
          <p:cNvSpPr txBox="1">
            <a:spLocks noChangeArrowheads="1"/>
          </p:cNvSpPr>
          <p:nvPr/>
        </p:nvSpPr>
        <p:spPr bwMode="auto">
          <a:xfrm>
            <a:off x="5791200" y="1036638"/>
            <a:ext cx="2514600"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r>
              <a:rPr lang="en-US" altLang="en-US" sz="1600" b="0">
                <a:solidFill>
                  <a:srgbClr val="000000"/>
                </a:solidFill>
                <a:latin typeface="Calibri" pitchFamily="34" charset="0"/>
                <a:ea typeface="Times New Roman" pitchFamily="18" charset="0"/>
                <a:cs typeface="Mangal" pitchFamily="2"/>
              </a:rPr>
              <a:t>Re-synchronization at 19:56 hours on 8th Jan’14</a:t>
            </a:r>
            <a:endParaRPr lang="en-IN" altLang="en-US" sz="1200" b="0">
              <a:latin typeface="Times New Roman" pitchFamily="18" charset="0"/>
              <a:ea typeface="Times New Roman" pitchFamily="18" charset="0"/>
              <a:cs typeface="Mangal" pitchFamily="2"/>
            </a:endParaRPr>
          </a:p>
        </p:txBody>
      </p:sp>
      <p:sp>
        <p:nvSpPr>
          <p:cNvPr id="23559" name="TextBox 12"/>
          <p:cNvSpPr txBox="1">
            <a:spLocks noChangeArrowheads="1"/>
          </p:cNvSpPr>
          <p:nvPr/>
        </p:nvSpPr>
        <p:spPr bwMode="auto">
          <a:xfrm>
            <a:off x="6438900" y="1809750"/>
            <a:ext cx="232727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r>
              <a:rPr lang="en-US" altLang="en-US" sz="1400" b="0">
                <a:solidFill>
                  <a:srgbClr val="000000"/>
                </a:solidFill>
                <a:latin typeface="Calibri" pitchFamily="34" charset="0"/>
                <a:ea typeface="Times New Roman" pitchFamily="18" charset="0"/>
                <a:cs typeface="Mangal" pitchFamily="2"/>
              </a:rPr>
              <a:t>Re-synchronization at 11:53 hours on 14th Jan’14</a:t>
            </a:r>
            <a:endParaRPr lang="en-IN" altLang="en-US" sz="1200" b="0">
              <a:latin typeface="Times New Roman" pitchFamily="18" charset="0"/>
              <a:ea typeface="Times New Roman" pitchFamily="18" charset="0"/>
              <a:cs typeface="Mangal" pitchFamily="2"/>
            </a:endParaRPr>
          </a:p>
        </p:txBody>
      </p:sp>
      <p:sp>
        <p:nvSpPr>
          <p:cNvPr id="23560" name="TextBox 3"/>
          <p:cNvSpPr txBox="1">
            <a:spLocks noChangeArrowheads="1"/>
          </p:cNvSpPr>
          <p:nvPr/>
        </p:nvSpPr>
        <p:spPr bwMode="auto">
          <a:xfrm>
            <a:off x="53975" y="795338"/>
            <a:ext cx="273685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r>
              <a:rPr lang="en-US" altLang="en-US" sz="1600" b="0">
                <a:solidFill>
                  <a:srgbClr val="000000"/>
                </a:solidFill>
                <a:latin typeface="Calibri" pitchFamily="34" charset="0"/>
                <a:ea typeface="Times New Roman" pitchFamily="18" charset="0"/>
                <a:cs typeface="Mangal" pitchFamily="2"/>
              </a:rPr>
              <a:t>1st synchronization at 20:25 hrs on 31</a:t>
            </a:r>
            <a:r>
              <a:rPr lang="en-US" altLang="en-US" sz="1600" b="0" baseline="30000">
                <a:solidFill>
                  <a:srgbClr val="000000"/>
                </a:solidFill>
                <a:latin typeface="Calibri" pitchFamily="34" charset="0"/>
                <a:ea typeface="Times New Roman" pitchFamily="18" charset="0"/>
                <a:cs typeface="Mangal" pitchFamily="2"/>
              </a:rPr>
              <a:t>st</a:t>
            </a:r>
            <a:r>
              <a:rPr lang="en-US" altLang="en-US" sz="1600" b="0">
                <a:solidFill>
                  <a:srgbClr val="000000"/>
                </a:solidFill>
                <a:latin typeface="Calibri" pitchFamily="34" charset="0"/>
                <a:ea typeface="Times New Roman" pitchFamily="18" charset="0"/>
                <a:cs typeface="Mangal" pitchFamily="2"/>
              </a:rPr>
              <a:t> Dec 2013</a:t>
            </a:r>
            <a:endParaRPr lang="en-IN" altLang="en-US" sz="1200" b="0">
              <a:latin typeface="Times New Roman" pitchFamily="18" charset="0"/>
              <a:ea typeface="Times New Roman" pitchFamily="18" charset="0"/>
              <a:cs typeface="Mangal" pitchFamily="2"/>
            </a:endParaRPr>
          </a:p>
        </p:txBody>
      </p:sp>
      <p:cxnSp>
        <p:nvCxnSpPr>
          <p:cNvPr id="10" name="Straight Arrow Connector 9"/>
          <p:cNvCxnSpPr/>
          <p:nvPr/>
        </p:nvCxnSpPr>
        <p:spPr>
          <a:xfrm flipH="1">
            <a:off x="1981200" y="1636713"/>
            <a:ext cx="381000" cy="2251075"/>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1066800" y="1446213"/>
            <a:ext cx="203200" cy="2462212"/>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6248400" y="2535238"/>
            <a:ext cx="381000" cy="135255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564" name="TextBox 3"/>
          <p:cNvSpPr txBox="1">
            <a:spLocks noChangeArrowheads="1"/>
          </p:cNvSpPr>
          <p:nvPr/>
        </p:nvSpPr>
        <p:spPr bwMode="auto">
          <a:xfrm>
            <a:off x="2465388" y="2071688"/>
            <a:ext cx="1912937" cy="61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r>
              <a:rPr lang="en-US" altLang="en-US" sz="1200" b="0">
                <a:solidFill>
                  <a:srgbClr val="000000"/>
                </a:solidFill>
                <a:latin typeface="Calibri" pitchFamily="34" charset="0"/>
                <a:ea typeface="Times New Roman" pitchFamily="18" charset="0"/>
                <a:cs typeface="Mangal" pitchFamily="2"/>
              </a:rPr>
              <a:t>Re-synchronization at 10:41 hours on 5</a:t>
            </a:r>
            <a:r>
              <a:rPr lang="en-US" altLang="en-US" sz="1200" b="0" baseline="30000">
                <a:solidFill>
                  <a:srgbClr val="000000"/>
                </a:solidFill>
                <a:latin typeface="Calibri" pitchFamily="34" charset="0"/>
                <a:ea typeface="Times New Roman" pitchFamily="18" charset="0"/>
                <a:cs typeface="Mangal" pitchFamily="2"/>
              </a:rPr>
              <a:t>th</a:t>
            </a:r>
            <a:r>
              <a:rPr lang="en-US" altLang="en-US" sz="1200" b="0">
                <a:solidFill>
                  <a:srgbClr val="000000"/>
                </a:solidFill>
                <a:latin typeface="Calibri" pitchFamily="34" charset="0"/>
                <a:ea typeface="Times New Roman" pitchFamily="18" charset="0"/>
                <a:cs typeface="Mangal" pitchFamily="2"/>
              </a:rPr>
              <a:t> Jan’14</a:t>
            </a:r>
            <a:endParaRPr lang="en-IN" altLang="en-US" sz="1200" b="0">
              <a:latin typeface="Times New Roman" pitchFamily="18" charset="0"/>
              <a:ea typeface="Times New Roman" pitchFamily="18" charset="0"/>
              <a:cs typeface="Mangal" pitchFamily="2"/>
            </a:endParaRPr>
          </a:p>
        </p:txBody>
      </p:sp>
      <p:cxnSp>
        <p:nvCxnSpPr>
          <p:cNvPr id="19" name="Straight Arrow Connector 18"/>
          <p:cNvCxnSpPr/>
          <p:nvPr/>
        </p:nvCxnSpPr>
        <p:spPr>
          <a:xfrm flipH="1">
            <a:off x="2954338" y="2546350"/>
            <a:ext cx="95250" cy="1362075"/>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3733800" y="2565400"/>
            <a:ext cx="1238250" cy="1322388"/>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a:off x="4191000" y="1624013"/>
            <a:ext cx="2247900" cy="2284412"/>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568" name="TextBox 7"/>
          <p:cNvSpPr txBox="1">
            <a:spLocks noChangeArrowheads="1"/>
          </p:cNvSpPr>
          <p:nvPr/>
        </p:nvSpPr>
        <p:spPr bwMode="auto">
          <a:xfrm>
            <a:off x="1146175" y="5518150"/>
            <a:ext cx="1787525"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r>
              <a:rPr lang="en-US" altLang="en-US" sz="1600" b="0">
                <a:solidFill>
                  <a:srgbClr val="000000"/>
                </a:solidFill>
                <a:latin typeface="Calibri" pitchFamily="34" charset="0"/>
                <a:ea typeface="Times New Roman" pitchFamily="18" charset="0"/>
                <a:cs typeface="Mangal" pitchFamily="2"/>
              </a:rPr>
              <a:t>Tripping of line on overcurrent at 05:33 hours on 2nd Jan’14</a:t>
            </a:r>
            <a:endParaRPr lang="en-IN" altLang="en-US" sz="1200" b="0">
              <a:latin typeface="Times New Roman" pitchFamily="18" charset="0"/>
              <a:ea typeface="Times New Roman" pitchFamily="18" charset="0"/>
              <a:cs typeface="Mangal" pitchFamily="2"/>
            </a:endParaRPr>
          </a:p>
        </p:txBody>
      </p:sp>
      <p:sp>
        <p:nvSpPr>
          <p:cNvPr id="23569" name="TextBox 7"/>
          <p:cNvSpPr txBox="1">
            <a:spLocks noChangeArrowheads="1"/>
          </p:cNvSpPr>
          <p:nvPr/>
        </p:nvSpPr>
        <p:spPr bwMode="auto">
          <a:xfrm>
            <a:off x="3014663" y="5773738"/>
            <a:ext cx="210026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r>
              <a:rPr lang="en-US" altLang="en-US" sz="1600" b="0">
                <a:solidFill>
                  <a:srgbClr val="000000"/>
                </a:solidFill>
                <a:latin typeface="Calibri" pitchFamily="34" charset="0"/>
                <a:ea typeface="Times New Roman" pitchFamily="18" charset="0"/>
                <a:cs typeface="Mangal" pitchFamily="2"/>
              </a:rPr>
              <a:t>Tripping due to Raichur ICTs at 18:23 hours on 4</a:t>
            </a:r>
            <a:r>
              <a:rPr lang="en-US" altLang="en-US" sz="1600" b="0" baseline="30000">
                <a:solidFill>
                  <a:srgbClr val="000000"/>
                </a:solidFill>
                <a:latin typeface="Calibri" pitchFamily="34" charset="0"/>
                <a:ea typeface="Times New Roman" pitchFamily="18" charset="0"/>
                <a:cs typeface="Mangal" pitchFamily="2"/>
              </a:rPr>
              <a:t>th</a:t>
            </a:r>
            <a:r>
              <a:rPr lang="en-US" altLang="en-US" sz="1600" b="0">
                <a:solidFill>
                  <a:srgbClr val="000000"/>
                </a:solidFill>
                <a:latin typeface="Calibri" pitchFamily="34" charset="0"/>
                <a:ea typeface="Times New Roman" pitchFamily="18" charset="0"/>
                <a:cs typeface="Mangal" pitchFamily="2"/>
              </a:rPr>
              <a:t> Jan’14</a:t>
            </a:r>
            <a:endParaRPr lang="en-IN" altLang="en-US" sz="1200" b="0">
              <a:latin typeface="Times New Roman" pitchFamily="18" charset="0"/>
              <a:ea typeface="Times New Roman" pitchFamily="18" charset="0"/>
              <a:cs typeface="Mangal" pitchFamily="2"/>
            </a:endParaRPr>
          </a:p>
        </p:txBody>
      </p:sp>
      <p:sp>
        <p:nvSpPr>
          <p:cNvPr id="23570" name="TextBox 7"/>
          <p:cNvSpPr txBox="1">
            <a:spLocks noChangeArrowheads="1"/>
          </p:cNvSpPr>
          <p:nvPr/>
        </p:nvSpPr>
        <p:spPr bwMode="auto">
          <a:xfrm>
            <a:off x="3422650" y="4621213"/>
            <a:ext cx="166052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r>
              <a:rPr lang="en-US" altLang="en-US" sz="1400" b="0">
                <a:solidFill>
                  <a:srgbClr val="000000"/>
                </a:solidFill>
                <a:latin typeface="Calibri" pitchFamily="34" charset="0"/>
                <a:ea typeface="Times New Roman" pitchFamily="18" charset="0"/>
                <a:cs typeface="Mangal" pitchFamily="2"/>
              </a:rPr>
              <a:t>Tripping due to Raichur ICTs at 12:54 hours on 5</a:t>
            </a:r>
            <a:r>
              <a:rPr lang="en-US" altLang="en-US" sz="1400" b="0" baseline="30000">
                <a:solidFill>
                  <a:srgbClr val="000000"/>
                </a:solidFill>
                <a:latin typeface="Calibri" pitchFamily="34" charset="0"/>
                <a:ea typeface="Times New Roman" pitchFamily="18" charset="0"/>
                <a:cs typeface="Mangal" pitchFamily="2"/>
              </a:rPr>
              <a:t>th</a:t>
            </a:r>
            <a:r>
              <a:rPr lang="en-US" altLang="en-US" sz="1400" b="0">
                <a:solidFill>
                  <a:srgbClr val="000000"/>
                </a:solidFill>
                <a:latin typeface="Calibri" pitchFamily="34" charset="0"/>
                <a:ea typeface="Times New Roman" pitchFamily="18" charset="0"/>
                <a:cs typeface="Mangal" pitchFamily="2"/>
              </a:rPr>
              <a:t> Jan’14</a:t>
            </a:r>
            <a:endParaRPr lang="en-IN" altLang="en-US" sz="1200" b="0">
              <a:latin typeface="Times New Roman" pitchFamily="18" charset="0"/>
              <a:ea typeface="Times New Roman" pitchFamily="18" charset="0"/>
              <a:cs typeface="Mangal" pitchFamily="2"/>
            </a:endParaRPr>
          </a:p>
        </p:txBody>
      </p:sp>
      <p:sp>
        <p:nvSpPr>
          <p:cNvPr id="23571" name="TextBox 7"/>
          <p:cNvSpPr txBox="1">
            <a:spLocks noChangeArrowheads="1"/>
          </p:cNvSpPr>
          <p:nvPr/>
        </p:nvSpPr>
        <p:spPr bwMode="auto">
          <a:xfrm>
            <a:off x="5375275" y="5843588"/>
            <a:ext cx="21272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algn="ctr" eaLnBrk="1" hangingPunct="1">
              <a:spcBef>
                <a:spcPct val="0"/>
              </a:spcBef>
              <a:buClrTx/>
              <a:buSzTx/>
              <a:buFontTx/>
              <a:buNone/>
            </a:pPr>
            <a:r>
              <a:rPr lang="en-US" altLang="en-US" sz="1600" b="0">
                <a:solidFill>
                  <a:srgbClr val="000000"/>
                </a:solidFill>
                <a:latin typeface="Calibri" pitchFamily="34" charset="0"/>
                <a:ea typeface="Times New Roman" pitchFamily="18" charset="0"/>
                <a:cs typeface="Mangal" pitchFamily="2"/>
              </a:rPr>
              <a:t>Tripping at </a:t>
            </a:r>
            <a:r>
              <a:rPr lang="en-IN" altLang="en-US" sz="1600" b="0">
                <a:solidFill>
                  <a:srgbClr val="000000"/>
                </a:solidFill>
                <a:latin typeface="Calibri" pitchFamily="34" charset="0"/>
                <a:ea typeface="Times New Roman" pitchFamily="18" charset="0"/>
                <a:cs typeface="Mangal" pitchFamily="2"/>
              </a:rPr>
              <a:t>2130hrs on </a:t>
            </a:r>
            <a:endParaRPr lang="en-IN" altLang="en-US" sz="1200" b="0">
              <a:latin typeface="Times New Roman" pitchFamily="18" charset="0"/>
              <a:ea typeface="Times New Roman" pitchFamily="18" charset="0"/>
              <a:cs typeface="Mangal" pitchFamily="2"/>
            </a:endParaRPr>
          </a:p>
          <a:p>
            <a:pPr algn="ctr" eaLnBrk="1" hangingPunct="1">
              <a:spcBef>
                <a:spcPct val="0"/>
              </a:spcBef>
              <a:buClrTx/>
              <a:buSzTx/>
              <a:buFontTx/>
              <a:buNone/>
            </a:pPr>
            <a:r>
              <a:rPr lang="en-IN" altLang="en-US" sz="1600" b="0">
                <a:solidFill>
                  <a:srgbClr val="000000"/>
                </a:solidFill>
                <a:latin typeface="Calibri" pitchFamily="34" charset="0"/>
                <a:ea typeface="Times New Roman" pitchFamily="18" charset="0"/>
                <a:cs typeface="Mangal" pitchFamily="2"/>
              </a:rPr>
              <a:t>7</a:t>
            </a:r>
            <a:r>
              <a:rPr lang="en-IN" altLang="en-US" sz="1600" b="0" baseline="30000">
                <a:solidFill>
                  <a:srgbClr val="000000"/>
                </a:solidFill>
                <a:latin typeface="Calibri" pitchFamily="34" charset="0"/>
                <a:ea typeface="Times New Roman" pitchFamily="18" charset="0"/>
                <a:cs typeface="Mangal" pitchFamily="2"/>
              </a:rPr>
              <a:t>th</a:t>
            </a:r>
            <a:r>
              <a:rPr lang="en-IN" altLang="en-US" sz="1600" b="0">
                <a:solidFill>
                  <a:srgbClr val="000000"/>
                </a:solidFill>
                <a:latin typeface="Calibri" pitchFamily="34" charset="0"/>
                <a:ea typeface="Times New Roman" pitchFamily="18" charset="0"/>
                <a:cs typeface="Mangal" pitchFamily="2"/>
              </a:rPr>
              <a:t> Jan’14 on overcurrent</a:t>
            </a:r>
            <a:endParaRPr lang="en-IN" altLang="en-US" sz="1200" b="0">
              <a:latin typeface="Times New Roman" pitchFamily="18" charset="0"/>
              <a:ea typeface="Times New Roman" pitchFamily="18" charset="0"/>
              <a:cs typeface="Mangal" pitchFamily="2"/>
            </a:endParaRPr>
          </a:p>
        </p:txBody>
      </p:sp>
      <p:sp>
        <p:nvSpPr>
          <p:cNvPr id="23572" name="TextBox 7"/>
          <p:cNvSpPr txBox="1">
            <a:spLocks noChangeArrowheads="1"/>
          </p:cNvSpPr>
          <p:nvPr/>
        </p:nvSpPr>
        <p:spPr bwMode="auto">
          <a:xfrm>
            <a:off x="5727700" y="5175250"/>
            <a:ext cx="2424113" cy="74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algn="ctr" eaLnBrk="1" hangingPunct="1">
              <a:spcBef>
                <a:spcPct val="0"/>
              </a:spcBef>
              <a:buClrTx/>
              <a:buSzTx/>
              <a:buFontTx/>
              <a:buNone/>
            </a:pPr>
            <a:r>
              <a:rPr lang="en-US" altLang="en-US" sz="1200" b="0">
                <a:solidFill>
                  <a:srgbClr val="000000"/>
                </a:solidFill>
                <a:latin typeface="Calibri" pitchFamily="34" charset="0"/>
                <a:ea typeface="Times New Roman" pitchFamily="18" charset="0"/>
                <a:cs typeface="Mangal" pitchFamily="2"/>
              </a:rPr>
              <a:t>Manually Opened at 0732 hrs on 10</a:t>
            </a:r>
            <a:r>
              <a:rPr lang="en-US" altLang="en-US" sz="1200" b="0" baseline="30000">
                <a:solidFill>
                  <a:srgbClr val="000000"/>
                </a:solidFill>
                <a:latin typeface="Calibri" pitchFamily="34" charset="0"/>
                <a:ea typeface="Times New Roman" pitchFamily="18" charset="0"/>
                <a:cs typeface="Mangal" pitchFamily="2"/>
              </a:rPr>
              <a:t>th</a:t>
            </a:r>
            <a:r>
              <a:rPr lang="en-US" altLang="en-US" sz="1200" b="0">
                <a:solidFill>
                  <a:srgbClr val="000000"/>
                </a:solidFill>
                <a:latin typeface="Calibri" pitchFamily="34" charset="0"/>
                <a:ea typeface="Times New Roman" pitchFamily="18" charset="0"/>
                <a:cs typeface="Mangal" pitchFamily="2"/>
              </a:rPr>
              <a:t> Jan’14 during Talcher-Kolar HVDC Shutdown</a:t>
            </a:r>
            <a:endParaRPr lang="en-IN" altLang="en-US" sz="1200" b="0">
              <a:latin typeface="Times New Roman" pitchFamily="18" charset="0"/>
              <a:ea typeface="Times New Roman" pitchFamily="18" charset="0"/>
              <a:cs typeface="Mangal" pitchFamily="2"/>
            </a:endParaRPr>
          </a:p>
        </p:txBody>
      </p:sp>
      <p:cxnSp>
        <p:nvCxnSpPr>
          <p:cNvPr id="38" name="Straight Arrow Connector 37"/>
          <p:cNvCxnSpPr>
            <a:stCxn id="23568" idx="0"/>
          </p:cNvCxnSpPr>
          <p:nvPr/>
        </p:nvCxnSpPr>
        <p:spPr>
          <a:xfrm flipH="1" flipV="1">
            <a:off x="1816100" y="3908425"/>
            <a:ext cx="223838" cy="1609725"/>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flipV="1">
            <a:off x="2752725" y="3887788"/>
            <a:ext cx="669925" cy="195580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23570" idx="0"/>
          </p:cNvCxnSpPr>
          <p:nvPr/>
        </p:nvCxnSpPr>
        <p:spPr>
          <a:xfrm flipH="1" flipV="1">
            <a:off x="3000375" y="3890963"/>
            <a:ext cx="1252538" cy="73025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H="1" flipV="1">
            <a:off x="3856038" y="3876675"/>
            <a:ext cx="1935162" cy="1954213"/>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H="1" flipV="1">
            <a:off x="4706938" y="3908425"/>
            <a:ext cx="1731962" cy="1349375"/>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Box 4"/>
          <p:cNvSpPr txBox="1">
            <a:spLocks noChangeArrowheads="1"/>
          </p:cNvSpPr>
          <p:nvPr/>
        </p:nvSpPr>
        <p:spPr bwMode="auto">
          <a:xfrm>
            <a:off x="2133600" y="604838"/>
            <a:ext cx="57610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r>
              <a:rPr lang="en-IN" altLang="en-US" sz="2000" b="0"/>
              <a:t>765kV Raichur-Sholapur Flow Ramp Rate (MW/Min)</a:t>
            </a:r>
          </a:p>
        </p:txBody>
      </p:sp>
      <p:pic>
        <p:nvPicPr>
          <p:cNvPr id="2457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004888"/>
            <a:ext cx="8712200" cy="569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altLang="en-US" smtClean="0"/>
              <a:t>Contents</a:t>
            </a:r>
          </a:p>
        </p:txBody>
      </p:sp>
      <p:sp>
        <p:nvSpPr>
          <p:cNvPr id="7171" name="Content Placeholder 2"/>
          <p:cNvSpPr>
            <a:spLocks noGrp="1"/>
          </p:cNvSpPr>
          <p:nvPr>
            <p:ph idx="1"/>
          </p:nvPr>
        </p:nvSpPr>
        <p:spPr/>
        <p:txBody>
          <a:bodyPr/>
          <a:lstStyle/>
          <a:p>
            <a:r>
              <a:rPr lang="en-US" altLang="en-US" smtClean="0"/>
              <a:t>Typical Numbers for Indian Power System</a:t>
            </a:r>
          </a:p>
          <a:p>
            <a:r>
              <a:rPr lang="en-US" altLang="en-US" smtClean="0"/>
              <a:t>Growth of interconnected Indian power system</a:t>
            </a:r>
          </a:p>
          <a:p>
            <a:pPr lvl="1"/>
            <a:r>
              <a:rPr lang="en-US" altLang="en-US" smtClean="0"/>
              <a:t>NEW-SR grid synchronization and challenges</a:t>
            </a:r>
          </a:p>
          <a:p>
            <a:r>
              <a:rPr lang="en-US" altLang="en-US" smtClean="0"/>
              <a:t>International connections</a:t>
            </a:r>
          </a:p>
          <a:p>
            <a:pPr lvl="1"/>
            <a:r>
              <a:rPr lang="en-US" altLang="en-US" smtClean="0"/>
              <a:t>Power transfer to Bangladesh and Challenges</a:t>
            </a:r>
          </a:p>
          <a:p>
            <a:r>
              <a:rPr lang="en-US" altLang="en-US" smtClean="0"/>
              <a:t>Integration of renewables</a:t>
            </a:r>
          </a:p>
          <a:p>
            <a:r>
              <a:rPr lang="en-US" altLang="en-US" smtClean="0"/>
              <a:t>Power system in extremities </a:t>
            </a:r>
          </a:p>
        </p:txBody>
      </p:sp>
      <p:sp>
        <p:nvSpPr>
          <p:cNvPr id="4" name="Date Placeholder 3"/>
          <p:cNvSpPr>
            <a:spLocks noGrp="1"/>
          </p:cNvSpPr>
          <p:nvPr>
            <p:ph type="dt" sz="quarter" idx="10"/>
          </p:nvPr>
        </p:nvSpPr>
        <p:spPr/>
        <p:txBody>
          <a:bodyPr/>
          <a:lstStyle/>
          <a:p>
            <a:pPr>
              <a:defRPr/>
            </a:pPr>
            <a:fld id="{881FA382-EBFF-4173-82D4-F1D5C8D44DFF}" type="datetime1">
              <a:rPr lang="en-US" smtClean="0"/>
              <a:pPr>
                <a:defRPr/>
              </a:pPr>
              <a:t>6/27/2014</a:t>
            </a:fld>
            <a:endParaRPr lang="en-US"/>
          </a:p>
        </p:txBody>
      </p:sp>
      <p:sp>
        <p:nvSpPr>
          <p:cNvPr id="5" name="Footer Placeholder 4"/>
          <p:cNvSpPr>
            <a:spLocks noGrp="1"/>
          </p:cNvSpPr>
          <p:nvPr>
            <p:ph type="ftr" sz="quarter" idx="11"/>
          </p:nvPr>
        </p:nvSpPr>
        <p:spPr/>
        <p:txBody>
          <a:bodyPr/>
          <a:lstStyle/>
          <a:p>
            <a:pPr>
              <a:defRPr/>
            </a:pPr>
            <a:r>
              <a:rPr lang="en-US" smtClean="0"/>
              <a:t>POSOCO</a:t>
            </a:r>
            <a:endParaRPr lang="en-US"/>
          </a:p>
        </p:txBody>
      </p:sp>
      <p:sp>
        <p:nvSpPr>
          <p:cNvPr id="6" name="Slide Number Placeholder 5"/>
          <p:cNvSpPr>
            <a:spLocks noGrp="1"/>
          </p:cNvSpPr>
          <p:nvPr>
            <p:ph type="sldNum" sz="quarter" idx="12"/>
          </p:nvPr>
        </p:nvSpPr>
        <p:spPr/>
        <p:txBody>
          <a:bodyPr/>
          <a:lstStyle/>
          <a:p>
            <a:pPr>
              <a:defRPr/>
            </a:pPr>
            <a:fld id="{CE58A066-6BE6-400E-A20B-120395275D6A}" type="slidenum">
              <a:rPr lang="en-US" smtClean="0"/>
              <a:pPr>
                <a:defRPr/>
              </a:pPr>
              <a:t>2</a:t>
            </a:fld>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914400"/>
            <a:ext cx="9096375"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itle 1"/>
          <p:cNvSpPr>
            <a:spLocks noGrp="1"/>
          </p:cNvSpPr>
          <p:nvPr>
            <p:ph type="title"/>
          </p:nvPr>
        </p:nvSpPr>
        <p:spPr>
          <a:xfrm>
            <a:off x="914400" y="274638"/>
            <a:ext cx="7772400" cy="715962"/>
          </a:xfrm>
        </p:spPr>
        <p:txBody>
          <a:bodyPr/>
          <a:lstStyle/>
          <a:p>
            <a:pPr algn="ctr"/>
            <a:r>
              <a:rPr lang="en-IN" altLang="en-US" sz="2800" smtClean="0"/>
              <a:t>HVDC Set-point Variation</a:t>
            </a:r>
          </a:p>
        </p:txBody>
      </p:sp>
      <p:sp>
        <p:nvSpPr>
          <p:cNvPr id="25604" name="TextBox 4"/>
          <p:cNvSpPr txBox="1">
            <a:spLocks noChangeArrowheads="1"/>
          </p:cNvSpPr>
          <p:nvPr/>
        </p:nvSpPr>
        <p:spPr bwMode="auto">
          <a:xfrm>
            <a:off x="1143000" y="1676400"/>
            <a:ext cx="67087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r>
              <a:rPr lang="en-IN" altLang="en-US" sz="1800" b="0">
                <a:solidFill>
                  <a:srgbClr val="FF0000"/>
                </a:solidFill>
              </a:rPr>
              <a:t>HVDC set-point variation was possible with STOA curtailment</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nvGraphicFramePr>
        <p:xfrm>
          <a:off x="0" y="304800"/>
          <a:ext cx="9144000" cy="6553200"/>
        </p:xfrm>
        <a:graphic>
          <a:graphicData uri="http://schemas.openxmlformats.org/drawingml/2006/chart">
            <c:chart xmlns:c="http://schemas.openxmlformats.org/drawingml/2006/chart" xmlns:r="http://schemas.openxmlformats.org/officeDocument/2006/relationships" r:id="rId2"/>
          </a:graphicData>
        </a:graphic>
      </p:graphicFrame>
      <p:sp>
        <p:nvSpPr>
          <p:cNvPr id="26627" name="TextBox 1"/>
          <p:cNvSpPr txBox="1">
            <a:spLocks noChangeArrowheads="1"/>
          </p:cNvSpPr>
          <p:nvPr/>
        </p:nvSpPr>
        <p:spPr bwMode="auto">
          <a:xfrm>
            <a:off x="8458200" y="2787650"/>
            <a:ext cx="685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r>
              <a:rPr lang="en-GB" altLang="en-US" sz="1800"/>
              <a:t>Hz</a:t>
            </a:r>
            <a:endParaRPr lang="en-IN" altLang="en-US" sz="1800"/>
          </a:p>
        </p:txBody>
      </p:sp>
      <p:sp>
        <p:nvSpPr>
          <p:cNvPr id="26628" name="TextBox 4"/>
          <p:cNvSpPr txBox="1">
            <a:spLocks noChangeArrowheads="1"/>
          </p:cNvSpPr>
          <p:nvPr/>
        </p:nvSpPr>
        <p:spPr bwMode="auto">
          <a:xfrm>
            <a:off x="152400" y="3302000"/>
            <a:ext cx="4365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r>
              <a:rPr lang="en-GB" altLang="en-US" sz="1800"/>
              <a:t>%</a:t>
            </a:r>
            <a:endParaRPr lang="en-IN" altLang="en-US" sz="180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639762"/>
          </a:xfrm>
        </p:spPr>
        <p:txBody>
          <a:bodyPr>
            <a:normAutofit fontScale="90000"/>
          </a:bodyPr>
          <a:lstStyle/>
          <a:p>
            <a:pPr algn="ctr">
              <a:defRPr/>
            </a:pPr>
            <a:r>
              <a:rPr lang="en-US" sz="3600" dirty="0" smtClean="0"/>
              <a:t>Observations</a:t>
            </a:r>
            <a:endParaRPr lang="en-US" sz="3600" dirty="0"/>
          </a:p>
        </p:txBody>
      </p:sp>
      <p:sp>
        <p:nvSpPr>
          <p:cNvPr id="3" name="Content Placeholder 2"/>
          <p:cNvSpPr>
            <a:spLocks noGrp="1"/>
          </p:cNvSpPr>
          <p:nvPr>
            <p:ph idx="1"/>
          </p:nvPr>
        </p:nvSpPr>
        <p:spPr>
          <a:xfrm>
            <a:off x="304800" y="914400"/>
            <a:ext cx="8610600" cy="5638800"/>
          </a:xfrm>
        </p:spPr>
        <p:txBody>
          <a:bodyPr>
            <a:normAutofit lnSpcReduction="10000"/>
          </a:bodyPr>
          <a:lstStyle/>
          <a:p>
            <a:pPr algn="just">
              <a:lnSpc>
                <a:spcPct val="150000"/>
              </a:lnSpc>
              <a:defRPr/>
            </a:pPr>
            <a:r>
              <a:rPr lang="en-US" dirty="0" smtClean="0"/>
              <a:t>Load and Generation changes in any of the regional grids leads to variation in line flow on 765 kV Sholapur-</a:t>
            </a:r>
            <a:r>
              <a:rPr lang="en-US" dirty="0" err="1" smtClean="0"/>
              <a:t>Raichur</a:t>
            </a:r>
            <a:r>
              <a:rPr lang="en-US" dirty="0" smtClean="0"/>
              <a:t>.</a:t>
            </a:r>
          </a:p>
          <a:p>
            <a:pPr lvl="1" algn="just">
              <a:lnSpc>
                <a:spcPct val="150000"/>
              </a:lnSpc>
              <a:defRPr/>
            </a:pPr>
            <a:r>
              <a:rPr lang="en-US" dirty="0" smtClean="0"/>
              <a:t>Variable from +800 MW to -600 MW</a:t>
            </a:r>
          </a:p>
          <a:p>
            <a:pPr lvl="1" algn="just">
              <a:lnSpc>
                <a:spcPct val="150000"/>
              </a:lnSpc>
              <a:defRPr/>
            </a:pPr>
            <a:r>
              <a:rPr lang="en-US" dirty="0" smtClean="0"/>
              <a:t>200 MW/minute ramp rate of SR load hour boundary</a:t>
            </a:r>
          </a:p>
          <a:p>
            <a:pPr lvl="1" algn="just">
              <a:lnSpc>
                <a:spcPct val="150000"/>
              </a:lnSpc>
              <a:defRPr/>
            </a:pPr>
            <a:r>
              <a:rPr lang="en-US" dirty="0" smtClean="0"/>
              <a:t>Oscillations under observation………..uncharted territory</a:t>
            </a:r>
          </a:p>
          <a:p>
            <a:pPr lvl="1" algn="just">
              <a:lnSpc>
                <a:spcPct val="150000"/>
              </a:lnSpc>
              <a:defRPr/>
            </a:pPr>
            <a:r>
              <a:rPr lang="en-US" dirty="0" smtClean="0"/>
              <a:t>5</a:t>
            </a:r>
            <a:r>
              <a:rPr lang="en-US" baseline="30000" dirty="0" smtClean="0"/>
              <a:t>th</a:t>
            </a:r>
            <a:r>
              <a:rPr lang="en-US" dirty="0" smtClean="0"/>
              <a:t> harmonic increase observed at </a:t>
            </a:r>
            <a:r>
              <a:rPr lang="en-US" dirty="0" err="1" smtClean="0"/>
              <a:t>Bhadrawati</a:t>
            </a:r>
            <a:endParaRPr lang="en-US" dirty="0" smtClean="0"/>
          </a:p>
          <a:p>
            <a:pPr algn="just">
              <a:lnSpc>
                <a:spcPct val="150000"/>
              </a:lnSpc>
              <a:defRPr/>
            </a:pPr>
            <a:r>
              <a:rPr lang="en-US" dirty="0" smtClean="0"/>
              <a:t>System currently operating with System Protection Schemes (SPS) and operator substituting for</a:t>
            </a:r>
          </a:p>
          <a:p>
            <a:pPr lvl="1" algn="just">
              <a:lnSpc>
                <a:spcPct val="150000"/>
              </a:lnSpc>
              <a:defRPr/>
            </a:pPr>
            <a:r>
              <a:rPr lang="en-US" dirty="0" smtClean="0"/>
              <a:t>Primary response, secondary response as well as weaknesses in the transmission system</a:t>
            </a:r>
          </a:p>
          <a:p>
            <a:pPr algn="just">
              <a:lnSpc>
                <a:spcPct val="150000"/>
              </a:lnSpc>
              <a:defRPr/>
            </a:pPr>
            <a:endParaRPr lang="en-US" dirty="0" smtClean="0"/>
          </a:p>
          <a:p>
            <a:pPr algn="just">
              <a:defRPr/>
            </a:pPr>
            <a:endParaRPr lang="en-US" dirty="0" smtClean="0"/>
          </a:p>
          <a:p>
            <a:pPr lvl="1" algn="just">
              <a:defRPr/>
            </a:pP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pPr algn="ctr"/>
            <a:r>
              <a:rPr lang="en-IN" altLang="en-US" smtClean="0"/>
              <a:t>Challenges … (1)</a:t>
            </a:r>
          </a:p>
        </p:txBody>
      </p:sp>
      <p:sp>
        <p:nvSpPr>
          <p:cNvPr id="3" name="Content Placeholder 2"/>
          <p:cNvSpPr>
            <a:spLocks noGrp="1"/>
          </p:cNvSpPr>
          <p:nvPr>
            <p:ph sz="quarter" idx="1"/>
          </p:nvPr>
        </p:nvSpPr>
        <p:spPr>
          <a:xfrm>
            <a:off x="609600" y="1066800"/>
            <a:ext cx="8077200" cy="5181600"/>
          </a:xfrm>
        </p:spPr>
        <p:txBody>
          <a:bodyPr>
            <a:normAutofit lnSpcReduction="10000"/>
          </a:bodyPr>
          <a:lstStyle/>
          <a:p>
            <a:pPr>
              <a:lnSpc>
                <a:spcPct val="150000"/>
              </a:lnSpc>
              <a:defRPr/>
            </a:pPr>
            <a:r>
              <a:rPr lang="en-IN" dirty="0" smtClean="0"/>
              <a:t>Sudden increase in flow on 765kV </a:t>
            </a:r>
            <a:r>
              <a:rPr lang="en-IN" dirty="0" err="1" smtClean="0"/>
              <a:t>Raichur</a:t>
            </a:r>
            <a:r>
              <a:rPr lang="en-IN" dirty="0" smtClean="0"/>
              <a:t>-Sholapur flow leading to SPS operation.</a:t>
            </a:r>
          </a:p>
          <a:p>
            <a:pPr lvl="2">
              <a:lnSpc>
                <a:spcPct val="150000"/>
              </a:lnSpc>
              <a:defRPr/>
            </a:pPr>
            <a:r>
              <a:rPr lang="en-IN" sz="2400" dirty="0" smtClean="0"/>
              <a:t>Hourly load changeover</a:t>
            </a:r>
          </a:p>
          <a:p>
            <a:pPr lvl="2">
              <a:lnSpc>
                <a:spcPct val="150000"/>
              </a:lnSpc>
              <a:defRPr/>
            </a:pPr>
            <a:r>
              <a:rPr lang="en-IN" sz="2400" dirty="0" smtClean="0"/>
              <a:t>Intermittent </a:t>
            </a:r>
            <a:r>
              <a:rPr lang="en-IN" sz="2400" dirty="0"/>
              <a:t>nature </a:t>
            </a:r>
            <a:r>
              <a:rPr lang="en-IN" sz="2400" dirty="0" smtClean="0"/>
              <a:t>of Wind generation in SR</a:t>
            </a:r>
          </a:p>
          <a:p>
            <a:pPr lvl="2">
              <a:lnSpc>
                <a:spcPct val="150000"/>
              </a:lnSpc>
              <a:defRPr/>
            </a:pPr>
            <a:r>
              <a:rPr lang="en-IN" sz="2400" dirty="0" smtClean="0"/>
              <a:t>Tripping of largest unit in SR</a:t>
            </a:r>
          </a:p>
          <a:p>
            <a:pPr>
              <a:lnSpc>
                <a:spcPct val="150000"/>
              </a:lnSpc>
              <a:defRPr/>
            </a:pPr>
            <a:r>
              <a:rPr lang="en-IN" dirty="0" smtClean="0"/>
              <a:t>Frequent synchronization &amp; de-synchronization</a:t>
            </a:r>
          </a:p>
          <a:p>
            <a:pPr>
              <a:lnSpc>
                <a:spcPct val="150000"/>
              </a:lnSpc>
              <a:defRPr/>
            </a:pPr>
            <a:r>
              <a:rPr lang="en-IN" dirty="0" smtClean="0"/>
              <a:t>Data telemetry</a:t>
            </a:r>
          </a:p>
          <a:p>
            <a:pPr>
              <a:lnSpc>
                <a:spcPct val="150000"/>
              </a:lnSpc>
              <a:defRPr/>
            </a:pPr>
            <a:r>
              <a:rPr lang="en-IN" dirty="0"/>
              <a:t>Frequent HVDC set-point </a:t>
            </a:r>
            <a:r>
              <a:rPr lang="en-IN" dirty="0" smtClean="0"/>
              <a:t>toggling and STOA Curtailments</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pPr algn="ctr"/>
            <a:r>
              <a:rPr lang="en-IN" altLang="en-US" smtClean="0"/>
              <a:t>Challenges … (2)</a:t>
            </a:r>
          </a:p>
        </p:txBody>
      </p:sp>
      <p:sp>
        <p:nvSpPr>
          <p:cNvPr id="3" name="Content Placeholder 2"/>
          <p:cNvSpPr>
            <a:spLocks noGrp="1"/>
          </p:cNvSpPr>
          <p:nvPr>
            <p:ph sz="quarter" idx="1"/>
          </p:nvPr>
        </p:nvSpPr>
        <p:spPr>
          <a:xfrm>
            <a:off x="533400" y="1066800"/>
            <a:ext cx="8305800" cy="5181600"/>
          </a:xfrm>
        </p:spPr>
        <p:txBody>
          <a:bodyPr>
            <a:normAutofit fontScale="92500" lnSpcReduction="20000"/>
          </a:bodyPr>
          <a:lstStyle/>
          <a:p>
            <a:pPr>
              <a:lnSpc>
                <a:spcPct val="150000"/>
              </a:lnSpc>
              <a:defRPr/>
            </a:pPr>
            <a:r>
              <a:rPr lang="en-IN" dirty="0" smtClean="0"/>
              <a:t>Operation of </a:t>
            </a:r>
            <a:r>
              <a:rPr lang="en-IN" dirty="0" err="1" smtClean="0"/>
              <a:t>defense</a:t>
            </a:r>
            <a:r>
              <a:rPr lang="en-IN" dirty="0" smtClean="0"/>
              <a:t> plans (SPS and UFR)</a:t>
            </a:r>
          </a:p>
          <a:p>
            <a:pPr>
              <a:lnSpc>
                <a:spcPct val="150000"/>
              </a:lnSpc>
              <a:defRPr/>
            </a:pPr>
            <a:r>
              <a:rPr lang="en-IN" dirty="0" smtClean="0"/>
              <a:t>Expectations of stakeholders for scheduled interchange of power on </a:t>
            </a:r>
            <a:r>
              <a:rPr lang="en-IN" dirty="0" err="1" smtClean="0"/>
              <a:t>Raichur</a:t>
            </a:r>
            <a:r>
              <a:rPr lang="en-IN" dirty="0" smtClean="0"/>
              <a:t>-Sholapur 765kV</a:t>
            </a:r>
          </a:p>
          <a:p>
            <a:pPr>
              <a:lnSpc>
                <a:spcPct val="150000"/>
              </a:lnSpc>
              <a:defRPr/>
            </a:pPr>
            <a:r>
              <a:rPr lang="en-IN" dirty="0" smtClean="0"/>
              <a:t>More parallel AC corridors required</a:t>
            </a:r>
          </a:p>
          <a:p>
            <a:pPr>
              <a:lnSpc>
                <a:spcPct val="150000"/>
              </a:lnSpc>
              <a:defRPr/>
            </a:pPr>
            <a:r>
              <a:rPr lang="en-IN" dirty="0"/>
              <a:t>Frequency Band </a:t>
            </a:r>
            <a:r>
              <a:rPr lang="en-IN" dirty="0" smtClean="0"/>
              <a:t>Tightening (tighten to 49.9 to 50.05 Hz from 17</a:t>
            </a:r>
            <a:r>
              <a:rPr lang="en-IN" baseline="30000" dirty="0" smtClean="0"/>
              <a:t>th</a:t>
            </a:r>
            <a:r>
              <a:rPr lang="en-IN" dirty="0" smtClean="0"/>
              <a:t> Feb 2014) and Primary response</a:t>
            </a:r>
          </a:p>
          <a:p>
            <a:pPr algn="just">
              <a:lnSpc>
                <a:spcPct val="150000"/>
              </a:lnSpc>
              <a:defRPr/>
            </a:pPr>
            <a:r>
              <a:rPr lang="en-US" dirty="0"/>
              <a:t>Line loading being controlled through</a:t>
            </a:r>
          </a:p>
          <a:p>
            <a:pPr lvl="1" algn="just">
              <a:lnSpc>
                <a:spcPct val="150000"/>
              </a:lnSpc>
              <a:defRPr/>
            </a:pPr>
            <a:r>
              <a:rPr lang="en-US" dirty="0"/>
              <a:t>Sensitizing SR states to regulate their generation and load meticulously to minimize impact on line loading</a:t>
            </a:r>
          </a:p>
          <a:p>
            <a:pPr lvl="1" algn="just">
              <a:lnSpc>
                <a:spcPct val="150000"/>
              </a:lnSpc>
              <a:defRPr/>
            </a:pPr>
            <a:r>
              <a:rPr lang="en-US" dirty="0"/>
              <a:t>Regulating flow on HVDC links to SR</a:t>
            </a:r>
          </a:p>
          <a:p>
            <a:pPr lvl="1" algn="just">
              <a:lnSpc>
                <a:spcPct val="150000"/>
              </a:lnSpc>
              <a:defRPr/>
            </a:pPr>
            <a:r>
              <a:rPr lang="en-US" dirty="0"/>
              <a:t>Keeping margins in the transmission for contingencies</a:t>
            </a:r>
          </a:p>
          <a:p>
            <a:pPr>
              <a:lnSpc>
                <a:spcPct val="150000"/>
              </a:lnSpc>
              <a:defRPr/>
            </a:pPr>
            <a:endParaRPr lang="en-IN" dirty="0" smtClean="0"/>
          </a:p>
          <a:p>
            <a:pPr>
              <a:lnSpc>
                <a:spcPct val="150000"/>
              </a:lnSpc>
              <a:defRPr/>
            </a:pPr>
            <a:endParaRPr lang="en-IN" dirty="0"/>
          </a:p>
          <a:p>
            <a:pPr>
              <a:lnSpc>
                <a:spcPct val="150000"/>
              </a:lnSpc>
              <a:defRPr/>
            </a:pPr>
            <a:endParaRPr lang="en-IN"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pPr algn="ctr"/>
            <a:r>
              <a:rPr lang="en-IN" altLang="en-US" smtClean="0"/>
              <a:t>Challenges … (3)</a:t>
            </a:r>
          </a:p>
        </p:txBody>
      </p:sp>
      <p:sp>
        <p:nvSpPr>
          <p:cNvPr id="3" name="Content Placeholder 2"/>
          <p:cNvSpPr>
            <a:spLocks noGrp="1"/>
          </p:cNvSpPr>
          <p:nvPr>
            <p:ph sz="quarter" idx="1"/>
          </p:nvPr>
        </p:nvSpPr>
        <p:spPr>
          <a:xfrm>
            <a:off x="609600" y="1219200"/>
            <a:ext cx="8077200" cy="5181600"/>
          </a:xfrm>
        </p:spPr>
        <p:txBody>
          <a:bodyPr>
            <a:normAutofit lnSpcReduction="10000"/>
          </a:bodyPr>
          <a:lstStyle/>
          <a:p>
            <a:pPr algn="just">
              <a:lnSpc>
                <a:spcPct val="150000"/>
              </a:lnSpc>
              <a:defRPr/>
            </a:pPr>
            <a:r>
              <a:rPr lang="en-US" dirty="0" smtClean="0"/>
              <a:t>Twenty </a:t>
            </a:r>
            <a:r>
              <a:rPr lang="en-US" dirty="0"/>
              <a:t>five (25) identified transmission elements to be expedited</a:t>
            </a:r>
          </a:p>
          <a:p>
            <a:pPr lvl="1" algn="just">
              <a:lnSpc>
                <a:spcPct val="150000"/>
              </a:lnSpc>
              <a:defRPr/>
            </a:pPr>
            <a:r>
              <a:rPr lang="en-US" dirty="0"/>
              <a:t>Only three (3) elements commissioned so far.</a:t>
            </a:r>
          </a:p>
          <a:p>
            <a:pPr lvl="1" algn="just">
              <a:lnSpc>
                <a:spcPct val="150000"/>
              </a:lnSpc>
              <a:defRPr/>
            </a:pPr>
            <a:r>
              <a:rPr lang="en-US" dirty="0"/>
              <a:t>Second 765 kV Sholapur-</a:t>
            </a:r>
            <a:r>
              <a:rPr lang="en-US" dirty="0" err="1"/>
              <a:t>Raichur</a:t>
            </a:r>
            <a:r>
              <a:rPr lang="en-US" dirty="0"/>
              <a:t> line by RSTCL required</a:t>
            </a:r>
            <a:r>
              <a:rPr lang="en-US" dirty="0" smtClean="0"/>
              <a:t>.</a:t>
            </a:r>
          </a:p>
          <a:p>
            <a:pPr>
              <a:lnSpc>
                <a:spcPct val="150000"/>
              </a:lnSpc>
              <a:defRPr/>
            </a:pPr>
            <a:r>
              <a:rPr lang="en-IN" dirty="0"/>
              <a:t>Implementation of the Unified Real Time Dynamic State Measurement System (URTDSM) project</a:t>
            </a:r>
          </a:p>
          <a:p>
            <a:pPr>
              <a:lnSpc>
                <a:spcPct val="150000"/>
              </a:lnSpc>
              <a:defRPr/>
            </a:pPr>
            <a:r>
              <a:rPr lang="en-US" dirty="0"/>
              <a:t>Grid Security Expert System (GSES)</a:t>
            </a:r>
          </a:p>
          <a:p>
            <a:pPr>
              <a:lnSpc>
                <a:spcPct val="150000"/>
              </a:lnSpc>
              <a:defRPr/>
            </a:pPr>
            <a:r>
              <a:rPr lang="en-US" dirty="0"/>
              <a:t>Secondary control through Automatic Generation Control or AGC as being adopted by large grids</a:t>
            </a:r>
            <a:endParaRPr lang="en-IN" dirty="0"/>
          </a:p>
          <a:p>
            <a:pPr>
              <a:defRPr/>
            </a:pPr>
            <a:endParaRPr lang="en-IN" dirty="0"/>
          </a:p>
          <a:p>
            <a:pPr lvl="1" algn="just">
              <a:lnSpc>
                <a:spcPct val="150000"/>
              </a:lnSpc>
              <a:defRPr/>
            </a:pPr>
            <a:endParaRPr lang="en-US" dirty="0"/>
          </a:p>
          <a:p>
            <a:pPr>
              <a:lnSpc>
                <a:spcPct val="150000"/>
              </a:lnSpc>
              <a:defRPr/>
            </a:pPr>
            <a:endParaRPr lang="en-IN" dirty="0"/>
          </a:p>
          <a:p>
            <a:pPr>
              <a:lnSpc>
                <a:spcPct val="150000"/>
              </a:lnSpc>
              <a:defRPr/>
            </a:pPr>
            <a:endParaRPr lang="en-IN"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idx="4294967295"/>
          </p:nvPr>
        </p:nvSpPr>
        <p:spPr>
          <a:xfrm>
            <a:off x="468313" y="260350"/>
            <a:ext cx="8229600" cy="581025"/>
          </a:xfrm>
        </p:spPr>
        <p:txBody>
          <a:bodyPr/>
          <a:lstStyle/>
          <a:p>
            <a:pPr eaLnBrk="1" hangingPunct="1"/>
            <a:r>
              <a:rPr lang="en-US" altLang="en-US" sz="2400" smtClean="0"/>
              <a:t>Peculiarities of Regional Grids in India</a:t>
            </a:r>
          </a:p>
        </p:txBody>
      </p:sp>
      <p:grpSp>
        <p:nvGrpSpPr>
          <p:cNvPr id="31747" name="Group 3"/>
          <p:cNvGrpSpPr>
            <a:grpSpLocks/>
          </p:cNvGrpSpPr>
          <p:nvPr/>
        </p:nvGrpSpPr>
        <p:grpSpPr bwMode="auto">
          <a:xfrm>
            <a:off x="304800" y="1066800"/>
            <a:ext cx="5105400" cy="5105400"/>
            <a:chOff x="576" y="0"/>
            <a:chExt cx="3292" cy="4320"/>
          </a:xfrm>
        </p:grpSpPr>
        <p:pic>
          <p:nvPicPr>
            <p:cNvPr id="31760" name="Picture 4" descr="INDIA 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 y="0"/>
              <a:ext cx="3292" cy="432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1761" name="Freeform 5">
              <a:hlinkHover r:id="" action="ppaction://noaction" highlightClick="1"/>
            </p:cNvPr>
            <p:cNvSpPr>
              <a:spLocks/>
            </p:cNvSpPr>
            <p:nvPr/>
          </p:nvSpPr>
          <p:spPr bwMode="auto">
            <a:xfrm>
              <a:off x="1213" y="2425"/>
              <a:ext cx="1236" cy="1460"/>
            </a:xfrm>
            <a:custGeom>
              <a:avLst/>
              <a:gdLst>
                <a:gd name="T0" fmla="*/ 21 w 1236"/>
                <a:gd name="T1" fmla="*/ 521 h 1460"/>
                <a:gd name="T2" fmla="*/ 33 w 1236"/>
                <a:gd name="T3" fmla="*/ 443 h 1460"/>
                <a:gd name="T4" fmla="*/ 105 w 1236"/>
                <a:gd name="T5" fmla="*/ 343 h 1460"/>
                <a:gd name="T6" fmla="*/ 135 w 1236"/>
                <a:gd name="T7" fmla="*/ 359 h 1460"/>
                <a:gd name="T8" fmla="*/ 153 w 1236"/>
                <a:gd name="T9" fmla="*/ 314 h 1460"/>
                <a:gd name="T10" fmla="*/ 231 w 1236"/>
                <a:gd name="T11" fmla="*/ 281 h 1460"/>
                <a:gd name="T12" fmla="*/ 357 w 1236"/>
                <a:gd name="T13" fmla="*/ 209 h 1460"/>
                <a:gd name="T14" fmla="*/ 399 w 1236"/>
                <a:gd name="T15" fmla="*/ 185 h 1460"/>
                <a:gd name="T16" fmla="*/ 471 w 1236"/>
                <a:gd name="T17" fmla="*/ 83 h 1460"/>
                <a:gd name="T18" fmla="*/ 567 w 1236"/>
                <a:gd name="T19" fmla="*/ 17 h 1460"/>
                <a:gd name="T20" fmla="*/ 675 w 1236"/>
                <a:gd name="T21" fmla="*/ 35 h 1460"/>
                <a:gd name="T22" fmla="*/ 696 w 1236"/>
                <a:gd name="T23" fmla="*/ 82 h 1460"/>
                <a:gd name="T24" fmla="*/ 753 w 1236"/>
                <a:gd name="T25" fmla="*/ 143 h 1460"/>
                <a:gd name="T26" fmla="*/ 777 w 1236"/>
                <a:gd name="T27" fmla="*/ 185 h 1460"/>
                <a:gd name="T28" fmla="*/ 801 w 1236"/>
                <a:gd name="T29" fmla="*/ 185 h 1460"/>
                <a:gd name="T30" fmla="*/ 813 w 1236"/>
                <a:gd name="T31" fmla="*/ 251 h 1460"/>
                <a:gd name="T32" fmla="*/ 887 w 1236"/>
                <a:gd name="T33" fmla="*/ 245 h 1460"/>
                <a:gd name="T34" fmla="*/ 951 w 1236"/>
                <a:gd name="T35" fmla="*/ 215 h 1460"/>
                <a:gd name="T36" fmla="*/ 1005 w 1236"/>
                <a:gd name="T37" fmla="*/ 178 h 1460"/>
                <a:gd name="T38" fmla="*/ 1049 w 1236"/>
                <a:gd name="T39" fmla="*/ 172 h 1460"/>
                <a:gd name="T40" fmla="*/ 1076 w 1236"/>
                <a:gd name="T41" fmla="*/ 125 h 1460"/>
                <a:gd name="T42" fmla="*/ 1101 w 1236"/>
                <a:gd name="T43" fmla="*/ 107 h 1460"/>
                <a:gd name="T44" fmla="*/ 1125 w 1236"/>
                <a:gd name="T45" fmla="*/ 86 h 1460"/>
                <a:gd name="T46" fmla="*/ 1179 w 1236"/>
                <a:gd name="T47" fmla="*/ 122 h 1460"/>
                <a:gd name="T48" fmla="*/ 1125 w 1236"/>
                <a:gd name="T49" fmla="*/ 215 h 1460"/>
                <a:gd name="T50" fmla="*/ 950 w 1236"/>
                <a:gd name="T51" fmla="*/ 347 h 1460"/>
                <a:gd name="T52" fmla="*/ 969 w 1236"/>
                <a:gd name="T53" fmla="*/ 389 h 1460"/>
                <a:gd name="T54" fmla="*/ 873 w 1236"/>
                <a:gd name="T55" fmla="*/ 422 h 1460"/>
                <a:gd name="T56" fmla="*/ 813 w 1236"/>
                <a:gd name="T57" fmla="*/ 503 h 1460"/>
                <a:gd name="T58" fmla="*/ 735 w 1236"/>
                <a:gd name="T59" fmla="*/ 497 h 1460"/>
                <a:gd name="T60" fmla="*/ 711 w 1236"/>
                <a:gd name="T61" fmla="*/ 641 h 1460"/>
                <a:gd name="T62" fmla="*/ 717 w 1236"/>
                <a:gd name="T63" fmla="*/ 761 h 1460"/>
                <a:gd name="T64" fmla="*/ 713 w 1236"/>
                <a:gd name="T65" fmla="*/ 841 h 1460"/>
                <a:gd name="T66" fmla="*/ 687 w 1236"/>
                <a:gd name="T67" fmla="*/ 929 h 1460"/>
                <a:gd name="T68" fmla="*/ 665 w 1236"/>
                <a:gd name="T69" fmla="*/ 1171 h 1460"/>
                <a:gd name="T70" fmla="*/ 573 w 1236"/>
                <a:gd name="T71" fmla="*/ 1211 h 1460"/>
                <a:gd name="T72" fmla="*/ 561 w 1236"/>
                <a:gd name="T73" fmla="*/ 1294 h 1460"/>
                <a:gd name="T74" fmla="*/ 501 w 1236"/>
                <a:gd name="T75" fmla="*/ 1319 h 1460"/>
                <a:gd name="T76" fmla="*/ 465 w 1236"/>
                <a:gd name="T77" fmla="*/ 1355 h 1460"/>
                <a:gd name="T78" fmla="*/ 399 w 1236"/>
                <a:gd name="T79" fmla="*/ 1451 h 1460"/>
                <a:gd name="T80" fmla="*/ 363 w 1236"/>
                <a:gd name="T81" fmla="*/ 1457 h 1460"/>
                <a:gd name="T82" fmla="*/ 273 w 1236"/>
                <a:gd name="T83" fmla="*/ 1391 h 1460"/>
                <a:gd name="T84" fmla="*/ 207 w 1236"/>
                <a:gd name="T85" fmla="*/ 1235 h 1460"/>
                <a:gd name="T86" fmla="*/ 176 w 1236"/>
                <a:gd name="T87" fmla="*/ 1099 h 1460"/>
                <a:gd name="T88" fmla="*/ 111 w 1236"/>
                <a:gd name="T89" fmla="*/ 943 h 1460"/>
                <a:gd name="T90" fmla="*/ 60 w 1236"/>
                <a:gd name="T91" fmla="*/ 797 h 1460"/>
                <a:gd name="T92" fmla="*/ 45 w 1236"/>
                <a:gd name="T93" fmla="*/ 623 h 1460"/>
                <a:gd name="T94" fmla="*/ 9 w 1236"/>
                <a:gd name="T95" fmla="*/ 569 h 146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236"/>
                <a:gd name="T145" fmla="*/ 0 h 1460"/>
                <a:gd name="T146" fmla="*/ 1236 w 1236"/>
                <a:gd name="T147" fmla="*/ 1460 h 146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236" h="1460">
                  <a:moveTo>
                    <a:pt x="9" y="569"/>
                  </a:moveTo>
                  <a:cubicBezTo>
                    <a:pt x="13" y="553"/>
                    <a:pt x="17" y="537"/>
                    <a:pt x="21" y="521"/>
                  </a:cubicBezTo>
                  <a:cubicBezTo>
                    <a:pt x="24" y="509"/>
                    <a:pt x="33" y="485"/>
                    <a:pt x="33" y="485"/>
                  </a:cubicBezTo>
                  <a:cubicBezTo>
                    <a:pt x="0" y="474"/>
                    <a:pt x="18" y="466"/>
                    <a:pt x="33" y="443"/>
                  </a:cubicBezTo>
                  <a:cubicBezTo>
                    <a:pt x="41" y="360"/>
                    <a:pt x="33" y="397"/>
                    <a:pt x="81" y="365"/>
                  </a:cubicBezTo>
                  <a:cubicBezTo>
                    <a:pt x="95" y="367"/>
                    <a:pt x="91" y="340"/>
                    <a:pt x="105" y="343"/>
                  </a:cubicBezTo>
                  <a:cubicBezTo>
                    <a:pt x="111" y="344"/>
                    <a:pt x="110" y="293"/>
                    <a:pt x="131" y="326"/>
                  </a:cubicBezTo>
                  <a:cubicBezTo>
                    <a:pt x="135" y="322"/>
                    <a:pt x="137" y="365"/>
                    <a:pt x="135" y="359"/>
                  </a:cubicBezTo>
                  <a:cubicBezTo>
                    <a:pt x="137" y="343"/>
                    <a:pt x="135" y="326"/>
                    <a:pt x="141" y="311"/>
                  </a:cubicBezTo>
                  <a:cubicBezTo>
                    <a:pt x="143" y="302"/>
                    <a:pt x="145" y="315"/>
                    <a:pt x="153" y="314"/>
                  </a:cubicBezTo>
                  <a:cubicBezTo>
                    <a:pt x="161" y="313"/>
                    <a:pt x="176" y="310"/>
                    <a:pt x="189" y="305"/>
                  </a:cubicBezTo>
                  <a:cubicBezTo>
                    <a:pt x="202" y="300"/>
                    <a:pt x="215" y="288"/>
                    <a:pt x="231" y="281"/>
                  </a:cubicBezTo>
                  <a:cubicBezTo>
                    <a:pt x="253" y="264"/>
                    <a:pt x="270" y="285"/>
                    <a:pt x="285" y="263"/>
                  </a:cubicBezTo>
                  <a:cubicBezTo>
                    <a:pt x="298" y="210"/>
                    <a:pt x="278" y="235"/>
                    <a:pt x="357" y="209"/>
                  </a:cubicBezTo>
                  <a:cubicBezTo>
                    <a:pt x="363" y="207"/>
                    <a:pt x="358" y="194"/>
                    <a:pt x="363" y="191"/>
                  </a:cubicBezTo>
                  <a:cubicBezTo>
                    <a:pt x="374" y="185"/>
                    <a:pt x="387" y="187"/>
                    <a:pt x="399" y="185"/>
                  </a:cubicBezTo>
                  <a:cubicBezTo>
                    <a:pt x="407" y="173"/>
                    <a:pt x="415" y="161"/>
                    <a:pt x="423" y="149"/>
                  </a:cubicBezTo>
                  <a:cubicBezTo>
                    <a:pt x="445" y="117"/>
                    <a:pt x="419" y="100"/>
                    <a:pt x="471" y="83"/>
                  </a:cubicBezTo>
                  <a:cubicBezTo>
                    <a:pt x="487" y="67"/>
                    <a:pt x="496" y="29"/>
                    <a:pt x="513" y="23"/>
                  </a:cubicBezTo>
                  <a:cubicBezTo>
                    <a:pt x="530" y="17"/>
                    <a:pt x="549" y="19"/>
                    <a:pt x="567" y="17"/>
                  </a:cubicBezTo>
                  <a:cubicBezTo>
                    <a:pt x="601" y="0"/>
                    <a:pt x="608" y="9"/>
                    <a:pt x="639" y="23"/>
                  </a:cubicBezTo>
                  <a:cubicBezTo>
                    <a:pt x="651" y="28"/>
                    <a:pt x="675" y="35"/>
                    <a:pt x="675" y="35"/>
                  </a:cubicBezTo>
                  <a:cubicBezTo>
                    <a:pt x="687" y="47"/>
                    <a:pt x="705" y="53"/>
                    <a:pt x="717" y="65"/>
                  </a:cubicBezTo>
                  <a:cubicBezTo>
                    <a:pt x="725" y="71"/>
                    <a:pt x="696" y="74"/>
                    <a:pt x="696" y="82"/>
                  </a:cubicBezTo>
                  <a:cubicBezTo>
                    <a:pt x="696" y="90"/>
                    <a:pt x="707" y="103"/>
                    <a:pt x="717" y="113"/>
                  </a:cubicBezTo>
                  <a:cubicBezTo>
                    <a:pt x="719" y="121"/>
                    <a:pt x="748" y="137"/>
                    <a:pt x="753" y="143"/>
                  </a:cubicBezTo>
                  <a:cubicBezTo>
                    <a:pt x="757" y="148"/>
                    <a:pt x="765" y="147"/>
                    <a:pt x="771" y="149"/>
                  </a:cubicBezTo>
                  <a:cubicBezTo>
                    <a:pt x="773" y="161"/>
                    <a:pt x="770" y="175"/>
                    <a:pt x="777" y="185"/>
                  </a:cubicBezTo>
                  <a:cubicBezTo>
                    <a:pt x="781" y="190"/>
                    <a:pt x="778" y="171"/>
                    <a:pt x="783" y="167"/>
                  </a:cubicBezTo>
                  <a:cubicBezTo>
                    <a:pt x="789" y="162"/>
                    <a:pt x="793" y="187"/>
                    <a:pt x="801" y="185"/>
                  </a:cubicBezTo>
                  <a:cubicBezTo>
                    <a:pt x="802" y="192"/>
                    <a:pt x="811" y="207"/>
                    <a:pt x="813" y="218"/>
                  </a:cubicBezTo>
                  <a:cubicBezTo>
                    <a:pt x="815" y="229"/>
                    <a:pt x="808" y="248"/>
                    <a:pt x="813" y="251"/>
                  </a:cubicBezTo>
                  <a:lnTo>
                    <a:pt x="842" y="238"/>
                  </a:lnTo>
                  <a:lnTo>
                    <a:pt x="887" y="245"/>
                  </a:lnTo>
                  <a:cubicBezTo>
                    <a:pt x="900" y="242"/>
                    <a:pt x="910" y="226"/>
                    <a:pt x="921" y="221"/>
                  </a:cubicBezTo>
                  <a:cubicBezTo>
                    <a:pt x="932" y="216"/>
                    <a:pt x="940" y="225"/>
                    <a:pt x="951" y="215"/>
                  </a:cubicBezTo>
                  <a:cubicBezTo>
                    <a:pt x="971" y="208"/>
                    <a:pt x="966" y="165"/>
                    <a:pt x="986" y="158"/>
                  </a:cubicBezTo>
                  <a:cubicBezTo>
                    <a:pt x="997" y="146"/>
                    <a:pt x="995" y="176"/>
                    <a:pt x="1005" y="178"/>
                  </a:cubicBezTo>
                  <a:cubicBezTo>
                    <a:pt x="1012" y="179"/>
                    <a:pt x="1019" y="167"/>
                    <a:pt x="1026" y="166"/>
                  </a:cubicBezTo>
                  <a:cubicBezTo>
                    <a:pt x="1033" y="165"/>
                    <a:pt x="1045" y="177"/>
                    <a:pt x="1049" y="172"/>
                  </a:cubicBezTo>
                  <a:cubicBezTo>
                    <a:pt x="1053" y="167"/>
                    <a:pt x="1045" y="145"/>
                    <a:pt x="1050" y="137"/>
                  </a:cubicBezTo>
                  <a:cubicBezTo>
                    <a:pt x="1055" y="129"/>
                    <a:pt x="1071" y="131"/>
                    <a:pt x="1076" y="125"/>
                  </a:cubicBezTo>
                  <a:cubicBezTo>
                    <a:pt x="1081" y="119"/>
                    <a:pt x="1078" y="104"/>
                    <a:pt x="1082" y="101"/>
                  </a:cubicBezTo>
                  <a:cubicBezTo>
                    <a:pt x="1086" y="98"/>
                    <a:pt x="1098" y="108"/>
                    <a:pt x="1101" y="107"/>
                  </a:cubicBezTo>
                  <a:cubicBezTo>
                    <a:pt x="1104" y="106"/>
                    <a:pt x="1096" y="97"/>
                    <a:pt x="1100" y="94"/>
                  </a:cubicBezTo>
                  <a:cubicBezTo>
                    <a:pt x="1104" y="91"/>
                    <a:pt x="1116" y="84"/>
                    <a:pt x="1125" y="86"/>
                  </a:cubicBezTo>
                  <a:cubicBezTo>
                    <a:pt x="1134" y="88"/>
                    <a:pt x="1146" y="101"/>
                    <a:pt x="1155" y="107"/>
                  </a:cubicBezTo>
                  <a:cubicBezTo>
                    <a:pt x="1168" y="108"/>
                    <a:pt x="1167" y="119"/>
                    <a:pt x="1179" y="122"/>
                  </a:cubicBezTo>
                  <a:cubicBezTo>
                    <a:pt x="1191" y="125"/>
                    <a:pt x="1236" y="110"/>
                    <a:pt x="1227" y="125"/>
                  </a:cubicBezTo>
                  <a:cubicBezTo>
                    <a:pt x="1231" y="134"/>
                    <a:pt x="1136" y="204"/>
                    <a:pt x="1125" y="215"/>
                  </a:cubicBezTo>
                  <a:cubicBezTo>
                    <a:pt x="1099" y="241"/>
                    <a:pt x="1071" y="267"/>
                    <a:pt x="1041" y="287"/>
                  </a:cubicBezTo>
                  <a:cubicBezTo>
                    <a:pt x="1028" y="296"/>
                    <a:pt x="975" y="334"/>
                    <a:pt x="950" y="347"/>
                  </a:cubicBezTo>
                  <a:cubicBezTo>
                    <a:pt x="937" y="361"/>
                    <a:pt x="977" y="357"/>
                    <a:pt x="980" y="364"/>
                  </a:cubicBezTo>
                  <a:cubicBezTo>
                    <a:pt x="983" y="371"/>
                    <a:pt x="978" y="379"/>
                    <a:pt x="969" y="389"/>
                  </a:cubicBezTo>
                  <a:cubicBezTo>
                    <a:pt x="966" y="398"/>
                    <a:pt x="943" y="423"/>
                    <a:pt x="927" y="425"/>
                  </a:cubicBezTo>
                  <a:cubicBezTo>
                    <a:pt x="911" y="430"/>
                    <a:pt x="889" y="418"/>
                    <a:pt x="873" y="422"/>
                  </a:cubicBezTo>
                  <a:cubicBezTo>
                    <a:pt x="851" y="430"/>
                    <a:pt x="850" y="435"/>
                    <a:pt x="833" y="451"/>
                  </a:cubicBezTo>
                  <a:cubicBezTo>
                    <a:pt x="822" y="463"/>
                    <a:pt x="822" y="498"/>
                    <a:pt x="813" y="503"/>
                  </a:cubicBezTo>
                  <a:cubicBezTo>
                    <a:pt x="804" y="508"/>
                    <a:pt x="790" y="480"/>
                    <a:pt x="777" y="479"/>
                  </a:cubicBezTo>
                  <a:cubicBezTo>
                    <a:pt x="762" y="494"/>
                    <a:pt x="749" y="482"/>
                    <a:pt x="735" y="497"/>
                  </a:cubicBezTo>
                  <a:cubicBezTo>
                    <a:pt x="721" y="512"/>
                    <a:pt x="697" y="545"/>
                    <a:pt x="693" y="569"/>
                  </a:cubicBezTo>
                  <a:cubicBezTo>
                    <a:pt x="687" y="593"/>
                    <a:pt x="710" y="624"/>
                    <a:pt x="711" y="641"/>
                  </a:cubicBezTo>
                  <a:cubicBezTo>
                    <a:pt x="714" y="658"/>
                    <a:pt x="710" y="653"/>
                    <a:pt x="711" y="673"/>
                  </a:cubicBezTo>
                  <a:cubicBezTo>
                    <a:pt x="703" y="699"/>
                    <a:pt x="731" y="737"/>
                    <a:pt x="717" y="761"/>
                  </a:cubicBezTo>
                  <a:cubicBezTo>
                    <a:pt x="719" y="781"/>
                    <a:pt x="729" y="778"/>
                    <a:pt x="728" y="791"/>
                  </a:cubicBezTo>
                  <a:cubicBezTo>
                    <a:pt x="727" y="804"/>
                    <a:pt x="716" y="824"/>
                    <a:pt x="713" y="841"/>
                  </a:cubicBezTo>
                  <a:cubicBezTo>
                    <a:pt x="708" y="855"/>
                    <a:pt x="714" y="877"/>
                    <a:pt x="710" y="892"/>
                  </a:cubicBezTo>
                  <a:cubicBezTo>
                    <a:pt x="706" y="907"/>
                    <a:pt x="696" y="914"/>
                    <a:pt x="687" y="929"/>
                  </a:cubicBezTo>
                  <a:cubicBezTo>
                    <a:pt x="694" y="958"/>
                    <a:pt x="631" y="969"/>
                    <a:pt x="656" y="985"/>
                  </a:cubicBezTo>
                  <a:cubicBezTo>
                    <a:pt x="647" y="1018"/>
                    <a:pt x="672" y="1141"/>
                    <a:pt x="665" y="1171"/>
                  </a:cubicBezTo>
                  <a:cubicBezTo>
                    <a:pt x="658" y="1201"/>
                    <a:pt x="630" y="1156"/>
                    <a:pt x="615" y="1163"/>
                  </a:cubicBezTo>
                  <a:cubicBezTo>
                    <a:pt x="596" y="1201"/>
                    <a:pt x="598" y="1174"/>
                    <a:pt x="573" y="1211"/>
                  </a:cubicBezTo>
                  <a:cubicBezTo>
                    <a:pt x="563" y="1226"/>
                    <a:pt x="557" y="1243"/>
                    <a:pt x="549" y="1259"/>
                  </a:cubicBezTo>
                  <a:cubicBezTo>
                    <a:pt x="549" y="1271"/>
                    <a:pt x="553" y="1286"/>
                    <a:pt x="561" y="1294"/>
                  </a:cubicBezTo>
                  <a:cubicBezTo>
                    <a:pt x="569" y="1302"/>
                    <a:pt x="607" y="1303"/>
                    <a:pt x="597" y="1307"/>
                  </a:cubicBezTo>
                  <a:cubicBezTo>
                    <a:pt x="587" y="1311"/>
                    <a:pt x="520" y="1315"/>
                    <a:pt x="501" y="1319"/>
                  </a:cubicBezTo>
                  <a:cubicBezTo>
                    <a:pt x="483" y="1325"/>
                    <a:pt x="489" y="1325"/>
                    <a:pt x="483" y="1331"/>
                  </a:cubicBezTo>
                  <a:cubicBezTo>
                    <a:pt x="477" y="1337"/>
                    <a:pt x="471" y="1341"/>
                    <a:pt x="465" y="1355"/>
                  </a:cubicBezTo>
                  <a:cubicBezTo>
                    <a:pt x="454" y="1374"/>
                    <a:pt x="458" y="1399"/>
                    <a:pt x="447" y="1415"/>
                  </a:cubicBezTo>
                  <a:cubicBezTo>
                    <a:pt x="436" y="1431"/>
                    <a:pt x="410" y="1444"/>
                    <a:pt x="399" y="1451"/>
                  </a:cubicBezTo>
                  <a:cubicBezTo>
                    <a:pt x="393" y="1449"/>
                    <a:pt x="389" y="1459"/>
                    <a:pt x="383" y="1456"/>
                  </a:cubicBezTo>
                  <a:cubicBezTo>
                    <a:pt x="377" y="1453"/>
                    <a:pt x="370" y="1460"/>
                    <a:pt x="363" y="1457"/>
                  </a:cubicBezTo>
                  <a:cubicBezTo>
                    <a:pt x="346" y="1451"/>
                    <a:pt x="330" y="1431"/>
                    <a:pt x="312" y="1427"/>
                  </a:cubicBezTo>
                  <a:cubicBezTo>
                    <a:pt x="291" y="1413"/>
                    <a:pt x="287" y="1412"/>
                    <a:pt x="273" y="1391"/>
                  </a:cubicBezTo>
                  <a:cubicBezTo>
                    <a:pt x="265" y="1357"/>
                    <a:pt x="244" y="1330"/>
                    <a:pt x="225" y="1301"/>
                  </a:cubicBezTo>
                  <a:cubicBezTo>
                    <a:pt x="211" y="1246"/>
                    <a:pt x="228" y="1267"/>
                    <a:pt x="207" y="1235"/>
                  </a:cubicBezTo>
                  <a:cubicBezTo>
                    <a:pt x="202" y="1216"/>
                    <a:pt x="216" y="1216"/>
                    <a:pt x="213" y="1193"/>
                  </a:cubicBezTo>
                  <a:cubicBezTo>
                    <a:pt x="208" y="1170"/>
                    <a:pt x="187" y="1131"/>
                    <a:pt x="176" y="1099"/>
                  </a:cubicBezTo>
                  <a:cubicBezTo>
                    <a:pt x="174" y="1057"/>
                    <a:pt x="157" y="1027"/>
                    <a:pt x="147" y="1001"/>
                  </a:cubicBezTo>
                  <a:cubicBezTo>
                    <a:pt x="136" y="975"/>
                    <a:pt x="121" y="960"/>
                    <a:pt x="111" y="943"/>
                  </a:cubicBezTo>
                  <a:cubicBezTo>
                    <a:pt x="96" y="921"/>
                    <a:pt x="94" y="923"/>
                    <a:pt x="86" y="898"/>
                  </a:cubicBezTo>
                  <a:cubicBezTo>
                    <a:pt x="79" y="873"/>
                    <a:pt x="66" y="829"/>
                    <a:pt x="60" y="797"/>
                  </a:cubicBezTo>
                  <a:cubicBezTo>
                    <a:pt x="54" y="765"/>
                    <a:pt x="53" y="736"/>
                    <a:pt x="51" y="707"/>
                  </a:cubicBezTo>
                  <a:cubicBezTo>
                    <a:pt x="49" y="678"/>
                    <a:pt x="50" y="643"/>
                    <a:pt x="45" y="623"/>
                  </a:cubicBezTo>
                  <a:cubicBezTo>
                    <a:pt x="34" y="591"/>
                    <a:pt x="46" y="617"/>
                    <a:pt x="21" y="587"/>
                  </a:cubicBezTo>
                  <a:cubicBezTo>
                    <a:pt x="16" y="581"/>
                    <a:pt x="9" y="569"/>
                    <a:pt x="9" y="569"/>
                  </a:cubicBezTo>
                  <a:close/>
                </a:path>
              </a:pathLst>
            </a:custGeom>
            <a:solidFill>
              <a:srgbClr val="2F09EB">
                <a:alpha val="14117"/>
              </a:srgbClr>
            </a:solidFill>
            <a:ln w="25400">
              <a:solidFill>
                <a:srgbClr val="FF0000"/>
              </a:solidFill>
              <a:round/>
              <a:headEnd/>
              <a:tailEnd/>
            </a:ln>
          </p:spPr>
          <p:txBody>
            <a:bodyPr/>
            <a:lstStyle/>
            <a:p>
              <a:endParaRPr lang="en-US"/>
            </a:p>
          </p:txBody>
        </p:sp>
        <p:sp>
          <p:nvSpPr>
            <p:cNvPr id="31762" name="Freeform 6">
              <a:hlinkHover r:id="" action="ppaction://noaction" highlightClick="1"/>
            </p:cNvPr>
            <p:cNvSpPr>
              <a:spLocks/>
            </p:cNvSpPr>
            <p:nvPr/>
          </p:nvSpPr>
          <p:spPr bwMode="auto">
            <a:xfrm>
              <a:off x="668" y="1544"/>
              <a:ext cx="1755" cy="1470"/>
            </a:xfrm>
            <a:custGeom>
              <a:avLst/>
              <a:gdLst>
                <a:gd name="T0" fmla="*/ 57 w 1755"/>
                <a:gd name="T1" fmla="*/ 390 h 1470"/>
                <a:gd name="T2" fmla="*/ 141 w 1755"/>
                <a:gd name="T3" fmla="*/ 480 h 1470"/>
                <a:gd name="T4" fmla="*/ 63 w 1755"/>
                <a:gd name="T5" fmla="*/ 492 h 1470"/>
                <a:gd name="T6" fmla="*/ 213 w 1755"/>
                <a:gd name="T7" fmla="*/ 690 h 1470"/>
                <a:gd name="T8" fmla="*/ 393 w 1755"/>
                <a:gd name="T9" fmla="*/ 636 h 1470"/>
                <a:gd name="T10" fmla="*/ 429 w 1755"/>
                <a:gd name="T11" fmla="*/ 540 h 1470"/>
                <a:gd name="T12" fmla="*/ 459 w 1755"/>
                <a:gd name="T13" fmla="*/ 738 h 1470"/>
                <a:gd name="T14" fmla="*/ 549 w 1755"/>
                <a:gd name="T15" fmla="*/ 1470 h 1470"/>
                <a:gd name="T16" fmla="*/ 597 w 1755"/>
                <a:gd name="T17" fmla="*/ 1260 h 1470"/>
                <a:gd name="T18" fmla="*/ 735 w 1755"/>
                <a:gd name="T19" fmla="*/ 1188 h 1470"/>
                <a:gd name="T20" fmla="*/ 897 w 1755"/>
                <a:gd name="T21" fmla="*/ 1086 h 1470"/>
                <a:gd name="T22" fmla="*/ 1017 w 1755"/>
                <a:gd name="T23" fmla="*/ 984 h 1470"/>
                <a:gd name="T24" fmla="*/ 1203 w 1755"/>
                <a:gd name="T25" fmla="*/ 900 h 1470"/>
                <a:gd name="T26" fmla="*/ 1305 w 1755"/>
                <a:gd name="T27" fmla="*/ 1002 h 1470"/>
                <a:gd name="T28" fmla="*/ 1419 w 1755"/>
                <a:gd name="T29" fmla="*/ 1110 h 1470"/>
                <a:gd name="T30" fmla="*/ 1473 w 1755"/>
                <a:gd name="T31" fmla="*/ 1038 h 1470"/>
                <a:gd name="T32" fmla="*/ 1509 w 1755"/>
                <a:gd name="T33" fmla="*/ 972 h 1470"/>
                <a:gd name="T34" fmla="*/ 1485 w 1755"/>
                <a:gd name="T35" fmla="*/ 834 h 1470"/>
                <a:gd name="T36" fmla="*/ 1539 w 1755"/>
                <a:gd name="T37" fmla="*/ 816 h 1470"/>
                <a:gd name="T38" fmla="*/ 1647 w 1755"/>
                <a:gd name="T39" fmla="*/ 678 h 1470"/>
                <a:gd name="T40" fmla="*/ 1737 w 1755"/>
                <a:gd name="T41" fmla="*/ 546 h 1470"/>
                <a:gd name="T42" fmla="*/ 1647 w 1755"/>
                <a:gd name="T43" fmla="*/ 354 h 1470"/>
                <a:gd name="T44" fmla="*/ 1509 w 1755"/>
                <a:gd name="T45" fmla="*/ 264 h 1470"/>
                <a:gd name="T46" fmla="*/ 1395 w 1755"/>
                <a:gd name="T47" fmla="*/ 246 h 1470"/>
                <a:gd name="T48" fmla="*/ 1275 w 1755"/>
                <a:gd name="T49" fmla="*/ 186 h 1470"/>
                <a:gd name="T50" fmla="*/ 1203 w 1755"/>
                <a:gd name="T51" fmla="*/ 186 h 1470"/>
                <a:gd name="T52" fmla="*/ 1143 w 1755"/>
                <a:gd name="T53" fmla="*/ 264 h 1470"/>
                <a:gd name="T54" fmla="*/ 1107 w 1755"/>
                <a:gd name="T55" fmla="*/ 306 h 1470"/>
                <a:gd name="T56" fmla="*/ 1101 w 1755"/>
                <a:gd name="T57" fmla="*/ 192 h 1470"/>
                <a:gd name="T58" fmla="*/ 1155 w 1755"/>
                <a:gd name="T59" fmla="*/ 132 h 1470"/>
                <a:gd name="T60" fmla="*/ 1167 w 1755"/>
                <a:gd name="T61" fmla="*/ 30 h 1470"/>
                <a:gd name="T62" fmla="*/ 963 w 1755"/>
                <a:gd name="T63" fmla="*/ 66 h 1470"/>
                <a:gd name="T64" fmla="*/ 945 w 1755"/>
                <a:gd name="T65" fmla="*/ 180 h 1470"/>
                <a:gd name="T66" fmla="*/ 945 w 1755"/>
                <a:gd name="T67" fmla="*/ 240 h 1470"/>
                <a:gd name="T68" fmla="*/ 915 w 1755"/>
                <a:gd name="T69" fmla="*/ 306 h 1470"/>
                <a:gd name="T70" fmla="*/ 873 w 1755"/>
                <a:gd name="T71" fmla="*/ 306 h 1470"/>
                <a:gd name="T72" fmla="*/ 807 w 1755"/>
                <a:gd name="T73" fmla="*/ 324 h 1470"/>
                <a:gd name="T74" fmla="*/ 771 w 1755"/>
                <a:gd name="T75" fmla="*/ 234 h 1470"/>
                <a:gd name="T76" fmla="*/ 717 w 1755"/>
                <a:gd name="T77" fmla="*/ 288 h 1470"/>
                <a:gd name="T78" fmla="*/ 657 w 1755"/>
                <a:gd name="T79" fmla="*/ 426 h 1470"/>
                <a:gd name="T80" fmla="*/ 543 w 1755"/>
                <a:gd name="T81" fmla="*/ 324 h 1470"/>
                <a:gd name="T82" fmla="*/ 351 w 1755"/>
                <a:gd name="T83" fmla="*/ 204 h 1470"/>
                <a:gd name="T84" fmla="*/ 255 w 1755"/>
                <a:gd name="T85" fmla="*/ 264 h 1470"/>
                <a:gd name="T86" fmla="*/ 165 w 1755"/>
                <a:gd name="T87" fmla="*/ 258 h 1470"/>
                <a:gd name="T88" fmla="*/ 27 w 1755"/>
                <a:gd name="T89" fmla="*/ 312 h 147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755"/>
                <a:gd name="T136" fmla="*/ 0 h 1470"/>
                <a:gd name="T137" fmla="*/ 1755 w 1755"/>
                <a:gd name="T138" fmla="*/ 1470 h 147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755" h="1470">
                  <a:moveTo>
                    <a:pt x="39" y="300"/>
                  </a:moveTo>
                  <a:cubicBezTo>
                    <a:pt x="26" y="320"/>
                    <a:pt x="0" y="340"/>
                    <a:pt x="21" y="366"/>
                  </a:cubicBezTo>
                  <a:cubicBezTo>
                    <a:pt x="30" y="377"/>
                    <a:pt x="57" y="390"/>
                    <a:pt x="57" y="390"/>
                  </a:cubicBezTo>
                  <a:cubicBezTo>
                    <a:pt x="70" y="429"/>
                    <a:pt x="100" y="432"/>
                    <a:pt x="135" y="438"/>
                  </a:cubicBezTo>
                  <a:cubicBezTo>
                    <a:pt x="169" y="460"/>
                    <a:pt x="193" y="434"/>
                    <a:pt x="231" y="426"/>
                  </a:cubicBezTo>
                  <a:cubicBezTo>
                    <a:pt x="204" y="467"/>
                    <a:pt x="191" y="474"/>
                    <a:pt x="141" y="480"/>
                  </a:cubicBezTo>
                  <a:cubicBezTo>
                    <a:pt x="129" y="484"/>
                    <a:pt x="117" y="488"/>
                    <a:pt x="105" y="492"/>
                  </a:cubicBezTo>
                  <a:cubicBezTo>
                    <a:pt x="99" y="494"/>
                    <a:pt x="87" y="498"/>
                    <a:pt x="87" y="498"/>
                  </a:cubicBezTo>
                  <a:cubicBezTo>
                    <a:pt x="100" y="460"/>
                    <a:pt x="78" y="469"/>
                    <a:pt x="63" y="492"/>
                  </a:cubicBezTo>
                  <a:cubicBezTo>
                    <a:pt x="71" y="526"/>
                    <a:pt x="82" y="563"/>
                    <a:pt x="111" y="582"/>
                  </a:cubicBezTo>
                  <a:cubicBezTo>
                    <a:pt x="119" y="606"/>
                    <a:pt x="132" y="616"/>
                    <a:pt x="153" y="630"/>
                  </a:cubicBezTo>
                  <a:cubicBezTo>
                    <a:pt x="164" y="646"/>
                    <a:pt x="195" y="682"/>
                    <a:pt x="213" y="690"/>
                  </a:cubicBezTo>
                  <a:cubicBezTo>
                    <a:pt x="225" y="695"/>
                    <a:pt x="249" y="702"/>
                    <a:pt x="249" y="702"/>
                  </a:cubicBezTo>
                  <a:cubicBezTo>
                    <a:pt x="285" y="690"/>
                    <a:pt x="304" y="678"/>
                    <a:pt x="345" y="672"/>
                  </a:cubicBezTo>
                  <a:cubicBezTo>
                    <a:pt x="364" y="659"/>
                    <a:pt x="383" y="658"/>
                    <a:pt x="393" y="636"/>
                  </a:cubicBezTo>
                  <a:cubicBezTo>
                    <a:pt x="398" y="624"/>
                    <a:pt x="405" y="600"/>
                    <a:pt x="405" y="600"/>
                  </a:cubicBezTo>
                  <a:cubicBezTo>
                    <a:pt x="407" y="578"/>
                    <a:pt x="403" y="555"/>
                    <a:pt x="411" y="534"/>
                  </a:cubicBezTo>
                  <a:cubicBezTo>
                    <a:pt x="413" y="528"/>
                    <a:pt x="426" y="534"/>
                    <a:pt x="429" y="540"/>
                  </a:cubicBezTo>
                  <a:cubicBezTo>
                    <a:pt x="436" y="554"/>
                    <a:pt x="411" y="566"/>
                    <a:pt x="405" y="570"/>
                  </a:cubicBezTo>
                  <a:cubicBezTo>
                    <a:pt x="455" y="587"/>
                    <a:pt x="385" y="583"/>
                    <a:pt x="435" y="600"/>
                  </a:cubicBezTo>
                  <a:cubicBezTo>
                    <a:pt x="450" y="644"/>
                    <a:pt x="448" y="692"/>
                    <a:pt x="459" y="738"/>
                  </a:cubicBezTo>
                  <a:cubicBezTo>
                    <a:pt x="452" y="766"/>
                    <a:pt x="442" y="794"/>
                    <a:pt x="435" y="822"/>
                  </a:cubicBezTo>
                  <a:cubicBezTo>
                    <a:pt x="440" y="937"/>
                    <a:pt x="440" y="1054"/>
                    <a:pt x="477" y="1164"/>
                  </a:cubicBezTo>
                  <a:cubicBezTo>
                    <a:pt x="483" y="1254"/>
                    <a:pt x="496" y="1390"/>
                    <a:pt x="549" y="1470"/>
                  </a:cubicBezTo>
                  <a:cubicBezTo>
                    <a:pt x="594" y="1455"/>
                    <a:pt x="572" y="1418"/>
                    <a:pt x="567" y="1380"/>
                  </a:cubicBezTo>
                  <a:cubicBezTo>
                    <a:pt x="572" y="1349"/>
                    <a:pt x="582" y="1336"/>
                    <a:pt x="591" y="1308"/>
                  </a:cubicBezTo>
                  <a:cubicBezTo>
                    <a:pt x="593" y="1292"/>
                    <a:pt x="591" y="1275"/>
                    <a:pt x="597" y="1260"/>
                  </a:cubicBezTo>
                  <a:cubicBezTo>
                    <a:pt x="601" y="1249"/>
                    <a:pt x="641" y="1236"/>
                    <a:pt x="651" y="1230"/>
                  </a:cubicBezTo>
                  <a:cubicBezTo>
                    <a:pt x="673" y="1196"/>
                    <a:pt x="650" y="1222"/>
                    <a:pt x="699" y="1206"/>
                  </a:cubicBezTo>
                  <a:cubicBezTo>
                    <a:pt x="699" y="1206"/>
                    <a:pt x="732" y="1189"/>
                    <a:pt x="735" y="1188"/>
                  </a:cubicBezTo>
                  <a:cubicBezTo>
                    <a:pt x="761" y="1150"/>
                    <a:pt x="774" y="1157"/>
                    <a:pt x="825" y="1152"/>
                  </a:cubicBezTo>
                  <a:cubicBezTo>
                    <a:pt x="845" y="1139"/>
                    <a:pt x="853" y="1123"/>
                    <a:pt x="873" y="1110"/>
                  </a:cubicBezTo>
                  <a:cubicBezTo>
                    <a:pt x="889" y="1062"/>
                    <a:pt x="865" y="1118"/>
                    <a:pt x="897" y="1086"/>
                  </a:cubicBezTo>
                  <a:cubicBezTo>
                    <a:pt x="926" y="1057"/>
                    <a:pt x="908" y="1052"/>
                    <a:pt x="939" y="1038"/>
                  </a:cubicBezTo>
                  <a:cubicBezTo>
                    <a:pt x="951" y="1033"/>
                    <a:pt x="975" y="1026"/>
                    <a:pt x="975" y="1026"/>
                  </a:cubicBezTo>
                  <a:cubicBezTo>
                    <a:pt x="1003" y="985"/>
                    <a:pt x="985" y="995"/>
                    <a:pt x="1017" y="984"/>
                  </a:cubicBezTo>
                  <a:cubicBezTo>
                    <a:pt x="1006" y="952"/>
                    <a:pt x="1014" y="923"/>
                    <a:pt x="1047" y="912"/>
                  </a:cubicBezTo>
                  <a:cubicBezTo>
                    <a:pt x="1061" y="869"/>
                    <a:pt x="1048" y="883"/>
                    <a:pt x="1077" y="864"/>
                  </a:cubicBezTo>
                  <a:cubicBezTo>
                    <a:pt x="1121" y="873"/>
                    <a:pt x="1157" y="893"/>
                    <a:pt x="1203" y="900"/>
                  </a:cubicBezTo>
                  <a:cubicBezTo>
                    <a:pt x="1260" y="919"/>
                    <a:pt x="1249" y="924"/>
                    <a:pt x="1269" y="984"/>
                  </a:cubicBezTo>
                  <a:cubicBezTo>
                    <a:pt x="1271" y="990"/>
                    <a:pt x="1281" y="987"/>
                    <a:pt x="1287" y="990"/>
                  </a:cubicBezTo>
                  <a:cubicBezTo>
                    <a:pt x="1293" y="993"/>
                    <a:pt x="1299" y="998"/>
                    <a:pt x="1305" y="1002"/>
                  </a:cubicBezTo>
                  <a:cubicBezTo>
                    <a:pt x="1313" y="1026"/>
                    <a:pt x="1320" y="1036"/>
                    <a:pt x="1341" y="1050"/>
                  </a:cubicBezTo>
                  <a:cubicBezTo>
                    <a:pt x="1349" y="1074"/>
                    <a:pt x="1353" y="1084"/>
                    <a:pt x="1377" y="1092"/>
                  </a:cubicBezTo>
                  <a:cubicBezTo>
                    <a:pt x="1386" y="1118"/>
                    <a:pt x="1394" y="1118"/>
                    <a:pt x="1419" y="1110"/>
                  </a:cubicBezTo>
                  <a:cubicBezTo>
                    <a:pt x="1421" y="1104"/>
                    <a:pt x="1421" y="1097"/>
                    <a:pt x="1425" y="1092"/>
                  </a:cubicBezTo>
                  <a:cubicBezTo>
                    <a:pt x="1430" y="1086"/>
                    <a:pt x="1439" y="1086"/>
                    <a:pt x="1443" y="1080"/>
                  </a:cubicBezTo>
                  <a:cubicBezTo>
                    <a:pt x="1472" y="1033"/>
                    <a:pt x="1435" y="1051"/>
                    <a:pt x="1473" y="1038"/>
                  </a:cubicBezTo>
                  <a:cubicBezTo>
                    <a:pt x="1475" y="1032"/>
                    <a:pt x="1475" y="1025"/>
                    <a:pt x="1479" y="1020"/>
                  </a:cubicBezTo>
                  <a:cubicBezTo>
                    <a:pt x="1484" y="1014"/>
                    <a:pt x="1493" y="1014"/>
                    <a:pt x="1497" y="1008"/>
                  </a:cubicBezTo>
                  <a:cubicBezTo>
                    <a:pt x="1504" y="997"/>
                    <a:pt x="1505" y="984"/>
                    <a:pt x="1509" y="972"/>
                  </a:cubicBezTo>
                  <a:cubicBezTo>
                    <a:pt x="1511" y="966"/>
                    <a:pt x="1515" y="954"/>
                    <a:pt x="1515" y="954"/>
                  </a:cubicBezTo>
                  <a:cubicBezTo>
                    <a:pt x="1507" y="920"/>
                    <a:pt x="1498" y="887"/>
                    <a:pt x="1479" y="858"/>
                  </a:cubicBezTo>
                  <a:cubicBezTo>
                    <a:pt x="1481" y="850"/>
                    <a:pt x="1477" y="836"/>
                    <a:pt x="1485" y="834"/>
                  </a:cubicBezTo>
                  <a:cubicBezTo>
                    <a:pt x="1497" y="831"/>
                    <a:pt x="1521" y="846"/>
                    <a:pt x="1521" y="846"/>
                  </a:cubicBezTo>
                  <a:cubicBezTo>
                    <a:pt x="1536" y="869"/>
                    <a:pt x="1543" y="873"/>
                    <a:pt x="1569" y="864"/>
                  </a:cubicBezTo>
                  <a:cubicBezTo>
                    <a:pt x="1540" y="845"/>
                    <a:pt x="1553" y="859"/>
                    <a:pt x="1539" y="816"/>
                  </a:cubicBezTo>
                  <a:cubicBezTo>
                    <a:pt x="1537" y="810"/>
                    <a:pt x="1533" y="798"/>
                    <a:pt x="1533" y="798"/>
                  </a:cubicBezTo>
                  <a:cubicBezTo>
                    <a:pt x="1537" y="753"/>
                    <a:pt x="1526" y="722"/>
                    <a:pt x="1569" y="708"/>
                  </a:cubicBezTo>
                  <a:cubicBezTo>
                    <a:pt x="1625" y="719"/>
                    <a:pt x="1607" y="705"/>
                    <a:pt x="1647" y="678"/>
                  </a:cubicBezTo>
                  <a:cubicBezTo>
                    <a:pt x="1654" y="656"/>
                    <a:pt x="1670" y="646"/>
                    <a:pt x="1677" y="624"/>
                  </a:cubicBezTo>
                  <a:cubicBezTo>
                    <a:pt x="1679" y="608"/>
                    <a:pt x="1677" y="591"/>
                    <a:pt x="1683" y="576"/>
                  </a:cubicBezTo>
                  <a:cubicBezTo>
                    <a:pt x="1687" y="565"/>
                    <a:pt x="1727" y="552"/>
                    <a:pt x="1737" y="546"/>
                  </a:cubicBezTo>
                  <a:cubicBezTo>
                    <a:pt x="1743" y="537"/>
                    <a:pt x="1755" y="522"/>
                    <a:pt x="1755" y="510"/>
                  </a:cubicBezTo>
                  <a:cubicBezTo>
                    <a:pt x="1755" y="491"/>
                    <a:pt x="1742" y="487"/>
                    <a:pt x="1731" y="474"/>
                  </a:cubicBezTo>
                  <a:cubicBezTo>
                    <a:pt x="1705" y="443"/>
                    <a:pt x="1684" y="366"/>
                    <a:pt x="1647" y="354"/>
                  </a:cubicBezTo>
                  <a:cubicBezTo>
                    <a:pt x="1615" y="365"/>
                    <a:pt x="1622" y="375"/>
                    <a:pt x="1587" y="366"/>
                  </a:cubicBezTo>
                  <a:cubicBezTo>
                    <a:pt x="1568" y="337"/>
                    <a:pt x="1581" y="308"/>
                    <a:pt x="1551" y="288"/>
                  </a:cubicBezTo>
                  <a:cubicBezTo>
                    <a:pt x="1523" y="246"/>
                    <a:pt x="1561" y="294"/>
                    <a:pt x="1509" y="264"/>
                  </a:cubicBezTo>
                  <a:cubicBezTo>
                    <a:pt x="1483" y="249"/>
                    <a:pt x="1508" y="245"/>
                    <a:pt x="1491" y="228"/>
                  </a:cubicBezTo>
                  <a:cubicBezTo>
                    <a:pt x="1478" y="215"/>
                    <a:pt x="1455" y="219"/>
                    <a:pt x="1437" y="216"/>
                  </a:cubicBezTo>
                  <a:cubicBezTo>
                    <a:pt x="1405" y="227"/>
                    <a:pt x="1427" y="235"/>
                    <a:pt x="1395" y="246"/>
                  </a:cubicBezTo>
                  <a:cubicBezTo>
                    <a:pt x="1359" y="234"/>
                    <a:pt x="1389" y="222"/>
                    <a:pt x="1353" y="210"/>
                  </a:cubicBezTo>
                  <a:cubicBezTo>
                    <a:pt x="1322" y="220"/>
                    <a:pt x="1326" y="207"/>
                    <a:pt x="1317" y="180"/>
                  </a:cubicBezTo>
                  <a:cubicBezTo>
                    <a:pt x="1303" y="182"/>
                    <a:pt x="1288" y="180"/>
                    <a:pt x="1275" y="186"/>
                  </a:cubicBezTo>
                  <a:cubicBezTo>
                    <a:pt x="1268" y="189"/>
                    <a:pt x="1269" y="199"/>
                    <a:pt x="1263" y="204"/>
                  </a:cubicBezTo>
                  <a:cubicBezTo>
                    <a:pt x="1258" y="208"/>
                    <a:pt x="1251" y="208"/>
                    <a:pt x="1245" y="210"/>
                  </a:cubicBezTo>
                  <a:cubicBezTo>
                    <a:pt x="1211" y="188"/>
                    <a:pt x="1237" y="175"/>
                    <a:pt x="1203" y="186"/>
                  </a:cubicBezTo>
                  <a:cubicBezTo>
                    <a:pt x="1178" y="223"/>
                    <a:pt x="1174" y="195"/>
                    <a:pt x="1167" y="168"/>
                  </a:cubicBezTo>
                  <a:cubicBezTo>
                    <a:pt x="1157" y="170"/>
                    <a:pt x="1146" y="169"/>
                    <a:pt x="1137" y="174"/>
                  </a:cubicBezTo>
                  <a:cubicBezTo>
                    <a:pt x="1108" y="191"/>
                    <a:pt x="1136" y="244"/>
                    <a:pt x="1143" y="264"/>
                  </a:cubicBezTo>
                  <a:cubicBezTo>
                    <a:pt x="1147" y="276"/>
                    <a:pt x="1151" y="288"/>
                    <a:pt x="1155" y="300"/>
                  </a:cubicBezTo>
                  <a:cubicBezTo>
                    <a:pt x="1157" y="306"/>
                    <a:pt x="1161" y="318"/>
                    <a:pt x="1161" y="318"/>
                  </a:cubicBezTo>
                  <a:cubicBezTo>
                    <a:pt x="1136" y="326"/>
                    <a:pt x="1128" y="320"/>
                    <a:pt x="1107" y="306"/>
                  </a:cubicBezTo>
                  <a:cubicBezTo>
                    <a:pt x="1103" y="294"/>
                    <a:pt x="1099" y="282"/>
                    <a:pt x="1095" y="270"/>
                  </a:cubicBezTo>
                  <a:cubicBezTo>
                    <a:pt x="1093" y="264"/>
                    <a:pt x="1089" y="252"/>
                    <a:pt x="1089" y="252"/>
                  </a:cubicBezTo>
                  <a:cubicBezTo>
                    <a:pt x="1095" y="226"/>
                    <a:pt x="1109" y="217"/>
                    <a:pt x="1101" y="192"/>
                  </a:cubicBezTo>
                  <a:cubicBezTo>
                    <a:pt x="1103" y="186"/>
                    <a:pt x="1103" y="178"/>
                    <a:pt x="1107" y="174"/>
                  </a:cubicBezTo>
                  <a:cubicBezTo>
                    <a:pt x="1117" y="164"/>
                    <a:pt x="1143" y="150"/>
                    <a:pt x="1143" y="150"/>
                  </a:cubicBezTo>
                  <a:cubicBezTo>
                    <a:pt x="1147" y="144"/>
                    <a:pt x="1150" y="137"/>
                    <a:pt x="1155" y="132"/>
                  </a:cubicBezTo>
                  <a:cubicBezTo>
                    <a:pt x="1160" y="127"/>
                    <a:pt x="1169" y="126"/>
                    <a:pt x="1173" y="120"/>
                  </a:cubicBezTo>
                  <a:cubicBezTo>
                    <a:pt x="1180" y="109"/>
                    <a:pt x="1185" y="84"/>
                    <a:pt x="1185" y="84"/>
                  </a:cubicBezTo>
                  <a:cubicBezTo>
                    <a:pt x="1179" y="66"/>
                    <a:pt x="1173" y="48"/>
                    <a:pt x="1167" y="30"/>
                  </a:cubicBezTo>
                  <a:cubicBezTo>
                    <a:pt x="1165" y="24"/>
                    <a:pt x="1155" y="27"/>
                    <a:pt x="1149" y="24"/>
                  </a:cubicBezTo>
                  <a:cubicBezTo>
                    <a:pt x="1136" y="17"/>
                    <a:pt x="1113" y="0"/>
                    <a:pt x="1113" y="0"/>
                  </a:cubicBezTo>
                  <a:cubicBezTo>
                    <a:pt x="1061" y="17"/>
                    <a:pt x="1016" y="53"/>
                    <a:pt x="963" y="66"/>
                  </a:cubicBezTo>
                  <a:cubicBezTo>
                    <a:pt x="943" y="79"/>
                    <a:pt x="938" y="94"/>
                    <a:pt x="915" y="102"/>
                  </a:cubicBezTo>
                  <a:cubicBezTo>
                    <a:pt x="908" y="122"/>
                    <a:pt x="898" y="136"/>
                    <a:pt x="891" y="156"/>
                  </a:cubicBezTo>
                  <a:cubicBezTo>
                    <a:pt x="911" y="163"/>
                    <a:pt x="925" y="173"/>
                    <a:pt x="945" y="180"/>
                  </a:cubicBezTo>
                  <a:cubicBezTo>
                    <a:pt x="957" y="176"/>
                    <a:pt x="969" y="172"/>
                    <a:pt x="981" y="168"/>
                  </a:cubicBezTo>
                  <a:cubicBezTo>
                    <a:pt x="995" y="163"/>
                    <a:pt x="1005" y="204"/>
                    <a:pt x="1005" y="204"/>
                  </a:cubicBezTo>
                  <a:cubicBezTo>
                    <a:pt x="981" y="220"/>
                    <a:pt x="962" y="215"/>
                    <a:pt x="945" y="240"/>
                  </a:cubicBezTo>
                  <a:cubicBezTo>
                    <a:pt x="960" y="263"/>
                    <a:pt x="978" y="271"/>
                    <a:pt x="945" y="282"/>
                  </a:cubicBezTo>
                  <a:cubicBezTo>
                    <a:pt x="939" y="278"/>
                    <a:pt x="933" y="265"/>
                    <a:pt x="927" y="270"/>
                  </a:cubicBezTo>
                  <a:cubicBezTo>
                    <a:pt x="917" y="278"/>
                    <a:pt x="915" y="306"/>
                    <a:pt x="915" y="306"/>
                  </a:cubicBezTo>
                  <a:cubicBezTo>
                    <a:pt x="919" y="312"/>
                    <a:pt x="934" y="322"/>
                    <a:pt x="927" y="324"/>
                  </a:cubicBezTo>
                  <a:cubicBezTo>
                    <a:pt x="915" y="327"/>
                    <a:pt x="903" y="316"/>
                    <a:pt x="891" y="312"/>
                  </a:cubicBezTo>
                  <a:cubicBezTo>
                    <a:pt x="885" y="310"/>
                    <a:pt x="873" y="306"/>
                    <a:pt x="873" y="306"/>
                  </a:cubicBezTo>
                  <a:cubicBezTo>
                    <a:pt x="850" y="314"/>
                    <a:pt x="848" y="328"/>
                    <a:pt x="825" y="336"/>
                  </a:cubicBezTo>
                  <a:cubicBezTo>
                    <a:pt x="816" y="362"/>
                    <a:pt x="808" y="362"/>
                    <a:pt x="783" y="354"/>
                  </a:cubicBezTo>
                  <a:cubicBezTo>
                    <a:pt x="795" y="304"/>
                    <a:pt x="777" y="348"/>
                    <a:pt x="807" y="324"/>
                  </a:cubicBezTo>
                  <a:cubicBezTo>
                    <a:pt x="832" y="304"/>
                    <a:pt x="807" y="294"/>
                    <a:pt x="843" y="282"/>
                  </a:cubicBezTo>
                  <a:cubicBezTo>
                    <a:pt x="852" y="255"/>
                    <a:pt x="841" y="249"/>
                    <a:pt x="819" y="234"/>
                  </a:cubicBezTo>
                  <a:cubicBezTo>
                    <a:pt x="783" y="243"/>
                    <a:pt x="782" y="267"/>
                    <a:pt x="771" y="234"/>
                  </a:cubicBezTo>
                  <a:cubicBezTo>
                    <a:pt x="773" y="224"/>
                    <a:pt x="782" y="213"/>
                    <a:pt x="777" y="204"/>
                  </a:cubicBezTo>
                  <a:cubicBezTo>
                    <a:pt x="776" y="202"/>
                    <a:pt x="729" y="226"/>
                    <a:pt x="723" y="228"/>
                  </a:cubicBezTo>
                  <a:cubicBezTo>
                    <a:pt x="708" y="272"/>
                    <a:pt x="708" y="252"/>
                    <a:pt x="717" y="288"/>
                  </a:cubicBezTo>
                  <a:cubicBezTo>
                    <a:pt x="713" y="329"/>
                    <a:pt x="721" y="381"/>
                    <a:pt x="675" y="396"/>
                  </a:cubicBezTo>
                  <a:cubicBezTo>
                    <a:pt x="675" y="397"/>
                    <a:pt x="689" y="434"/>
                    <a:pt x="675" y="438"/>
                  </a:cubicBezTo>
                  <a:cubicBezTo>
                    <a:pt x="668" y="440"/>
                    <a:pt x="664" y="429"/>
                    <a:pt x="657" y="426"/>
                  </a:cubicBezTo>
                  <a:cubicBezTo>
                    <a:pt x="645" y="421"/>
                    <a:pt x="633" y="418"/>
                    <a:pt x="621" y="414"/>
                  </a:cubicBezTo>
                  <a:cubicBezTo>
                    <a:pt x="607" y="409"/>
                    <a:pt x="585" y="390"/>
                    <a:pt x="585" y="390"/>
                  </a:cubicBezTo>
                  <a:cubicBezTo>
                    <a:pt x="574" y="357"/>
                    <a:pt x="572" y="343"/>
                    <a:pt x="543" y="324"/>
                  </a:cubicBezTo>
                  <a:cubicBezTo>
                    <a:pt x="537" y="307"/>
                    <a:pt x="540" y="286"/>
                    <a:pt x="531" y="270"/>
                  </a:cubicBezTo>
                  <a:cubicBezTo>
                    <a:pt x="528" y="265"/>
                    <a:pt x="484" y="259"/>
                    <a:pt x="477" y="258"/>
                  </a:cubicBezTo>
                  <a:cubicBezTo>
                    <a:pt x="438" y="232"/>
                    <a:pt x="390" y="230"/>
                    <a:pt x="351" y="204"/>
                  </a:cubicBezTo>
                  <a:cubicBezTo>
                    <a:pt x="339" y="208"/>
                    <a:pt x="323" y="211"/>
                    <a:pt x="315" y="222"/>
                  </a:cubicBezTo>
                  <a:cubicBezTo>
                    <a:pt x="294" y="248"/>
                    <a:pt x="328" y="235"/>
                    <a:pt x="291" y="252"/>
                  </a:cubicBezTo>
                  <a:cubicBezTo>
                    <a:pt x="279" y="257"/>
                    <a:pt x="255" y="264"/>
                    <a:pt x="255" y="264"/>
                  </a:cubicBezTo>
                  <a:cubicBezTo>
                    <a:pt x="251" y="258"/>
                    <a:pt x="250" y="248"/>
                    <a:pt x="243" y="246"/>
                  </a:cubicBezTo>
                  <a:cubicBezTo>
                    <a:pt x="233" y="243"/>
                    <a:pt x="223" y="250"/>
                    <a:pt x="213" y="252"/>
                  </a:cubicBezTo>
                  <a:cubicBezTo>
                    <a:pt x="197" y="254"/>
                    <a:pt x="181" y="256"/>
                    <a:pt x="165" y="258"/>
                  </a:cubicBezTo>
                  <a:cubicBezTo>
                    <a:pt x="132" y="247"/>
                    <a:pt x="103" y="245"/>
                    <a:pt x="69" y="252"/>
                  </a:cubicBezTo>
                  <a:cubicBezTo>
                    <a:pt x="50" y="281"/>
                    <a:pt x="59" y="263"/>
                    <a:pt x="45" y="306"/>
                  </a:cubicBezTo>
                  <a:cubicBezTo>
                    <a:pt x="43" y="312"/>
                    <a:pt x="31" y="316"/>
                    <a:pt x="27" y="312"/>
                  </a:cubicBezTo>
                  <a:cubicBezTo>
                    <a:pt x="23" y="308"/>
                    <a:pt x="35" y="304"/>
                    <a:pt x="39" y="300"/>
                  </a:cubicBezTo>
                  <a:close/>
                </a:path>
              </a:pathLst>
            </a:custGeom>
            <a:solidFill>
              <a:srgbClr val="FF9900">
                <a:alpha val="30196"/>
              </a:srgbClr>
            </a:solidFill>
            <a:ln w="25400">
              <a:solidFill>
                <a:srgbClr val="FF00FF"/>
              </a:solidFill>
              <a:round/>
              <a:headEnd/>
              <a:tailEnd/>
            </a:ln>
          </p:spPr>
          <p:txBody>
            <a:bodyPr/>
            <a:lstStyle/>
            <a:p>
              <a:endParaRPr lang="en-US"/>
            </a:p>
          </p:txBody>
        </p:sp>
        <p:sp>
          <p:nvSpPr>
            <p:cNvPr id="31763" name="Freeform 7">
              <a:hlinkHover r:id="" action="ppaction://noaction" highlightClick="1"/>
            </p:cNvPr>
            <p:cNvSpPr>
              <a:spLocks/>
            </p:cNvSpPr>
            <p:nvPr/>
          </p:nvSpPr>
          <p:spPr bwMode="auto">
            <a:xfrm>
              <a:off x="2049" y="1386"/>
              <a:ext cx="943" cy="1266"/>
            </a:xfrm>
            <a:custGeom>
              <a:avLst/>
              <a:gdLst>
                <a:gd name="T0" fmla="*/ 379 w 943"/>
                <a:gd name="T1" fmla="*/ 108 h 1266"/>
                <a:gd name="T2" fmla="*/ 475 w 943"/>
                <a:gd name="T3" fmla="*/ 174 h 1266"/>
                <a:gd name="T4" fmla="*/ 547 w 943"/>
                <a:gd name="T5" fmla="*/ 198 h 1266"/>
                <a:gd name="T6" fmla="*/ 637 w 943"/>
                <a:gd name="T7" fmla="*/ 198 h 1266"/>
                <a:gd name="T8" fmla="*/ 751 w 943"/>
                <a:gd name="T9" fmla="*/ 204 h 1266"/>
                <a:gd name="T10" fmla="*/ 751 w 943"/>
                <a:gd name="T11" fmla="*/ 120 h 1266"/>
                <a:gd name="T12" fmla="*/ 835 w 943"/>
                <a:gd name="T13" fmla="*/ 60 h 1266"/>
                <a:gd name="T14" fmla="*/ 859 w 943"/>
                <a:gd name="T15" fmla="*/ 138 h 1266"/>
                <a:gd name="T16" fmla="*/ 943 w 943"/>
                <a:gd name="T17" fmla="*/ 198 h 1266"/>
                <a:gd name="T18" fmla="*/ 877 w 943"/>
                <a:gd name="T19" fmla="*/ 216 h 1266"/>
                <a:gd name="T20" fmla="*/ 823 w 943"/>
                <a:gd name="T21" fmla="*/ 228 h 1266"/>
                <a:gd name="T22" fmla="*/ 805 w 943"/>
                <a:gd name="T23" fmla="*/ 228 h 1266"/>
                <a:gd name="T24" fmla="*/ 805 w 943"/>
                <a:gd name="T25" fmla="*/ 288 h 1266"/>
                <a:gd name="T26" fmla="*/ 805 w 943"/>
                <a:gd name="T27" fmla="*/ 390 h 1266"/>
                <a:gd name="T28" fmla="*/ 793 w 943"/>
                <a:gd name="T29" fmla="*/ 444 h 1266"/>
                <a:gd name="T30" fmla="*/ 841 w 943"/>
                <a:gd name="T31" fmla="*/ 504 h 1266"/>
                <a:gd name="T32" fmla="*/ 853 w 943"/>
                <a:gd name="T33" fmla="*/ 594 h 1266"/>
                <a:gd name="T34" fmla="*/ 871 w 943"/>
                <a:gd name="T35" fmla="*/ 660 h 1266"/>
                <a:gd name="T36" fmla="*/ 865 w 943"/>
                <a:gd name="T37" fmla="*/ 834 h 1266"/>
                <a:gd name="T38" fmla="*/ 793 w 943"/>
                <a:gd name="T39" fmla="*/ 828 h 1266"/>
                <a:gd name="T40" fmla="*/ 703 w 943"/>
                <a:gd name="T41" fmla="*/ 828 h 1266"/>
                <a:gd name="T42" fmla="*/ 643 w 943"/>
                <a:gd name="T43" fmla="*/ 894 h 1266"/>
                <a:gd name="T44" fmla="*/ 613 w 943"/>
                <a:gd name="T45" fmla="*/ 978 h 1266"/>
                <a:gd name="T46" fmla="*/ 559 w 943"/>
                <a:gd name="T47" fmla="*/ 1032 h 1266"/>
                <a:gd name="T48" fmla="*/ 475 w 943"/>
                <a:gd name="T49" fmla="*/ 1026 h 1266"/>
                <a:gd name="T50" fmla="*/ 427 w 943"/>
                <a:gd name="T51" fmla="*/ 1092 h 1266"/>
                <a:gd name="T52" fmla="*/ 313 w 943"/>
                <a:gd name="T53" fmla="*/ 1122 h 1266"/>
                <a:gd name="T54" fmla="*/ 217 w 943"/>
                <a:gd name="T55" fmla="*/ 1170 h 1266"/>
                <a:gd name="T56" fmla="*/ 157 w 943"/>
                <a:gd name="T57" fmla="*/ 1200 h 1266"/>
                <a:gd name="T58" fmla="*/ 139 w 943"/>
                <a:gd name="T59" fmla="*/ 1242 h 1266"/>
                <a:gd name="T60" fmla="*/ 61 w 943"/>
                <a:gd name="T61" fmla="*/ 1230 h 1266"/>
                <a:gd name="T62" fmla="*/ 121 w 943"/>
                <a:gd name="T63" fmla="*/ 1104 h 1266"/>
                <a:gd name="T64" fmla="*/ 103 w 943"/>
                <a:gd name="T65" fmla="*/ 1026 h 1266"/>
                <a:gd name="T66" fmla="*/ 145 w 943"/>
                <a:gd name="T67" fmla="*/ 1032 h 1266"/>
                <a:gd name="T68" fmla="*/ 145 w 943"/>
                <a:gd name="T69" fmla="*/ 966 h 1266"/>
                <a:gd name="T70" fmla="*/ 223 w 943"/>
                <a:gd name="T71" fmla="*/ 876 h 1266"/>
                <a:gd name="T72" fmla="*/ 271 w 943"/>
                <a:gd name="T73" fmla="*/ 804 h 1266"/>
                <a:gd name="T74" fmla="*/ 355 w 943"/>
                <a:gd name="T75" fmla="*/ 666 h 1266"/>
                <a:gd name="T76" fmla="*/ 325 w 943"/>
                <a:gd name="T77" fmla="*/ 582 h 1266"/>
                <a:gd name="T78" fmla="*/ 247 w 943"/>
                <a:gd name="T79" fmla="*/ 510 h 1266"/>
                <a:gd name="T80" fmla="*/ 253 w 943"/>
                <a:gd name="T81" fmla="*/ 444 h 1266"/>
                <a:gd name="T82" fmla="*/ 289 w 943"/>
                <a:gd name="T83" fmla="*/ 360 h 1266"/>
                <a:gd name="T84" fmla="*/ 325 w 943"/>
                <a:gd name="T85" fmla="*/ 240 h 1266"/>
                <a:gd name="T86" fmla="*/ 301 w 943"/>
                <a:gd name="T87" fmla="*/ 126 h 126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43"/>
                <a:gd name="T133" fmla="*/ 0 h 1266"/>
                <a:gd name="T134" fmla="*/ 943 w 943"/>
                <a:gd name="T135" fmla="*/ 1266 h 126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43" h="1266">
                  <a:moveTo>
                    <a:pt x="289" y="102"/>
                  </a:moveTo>
                  <a:cubicBezTo>
                    <a:pt x="327" y="77"/>
                    <a:pt x="343" y="84"/>
                    <a:pt x="379" y="108"/>
                  </a:cubicBezTo>
                  <a:cubicBezTo>
                    <a:pt x="391" y="143"/>
                    <a:pt x="405" y="152"/>
                    <a:pt x="439" y="162"/>
                  </a:cubicBezTo>
                  <a:cubicBezTo>
                    <a:pt x="451" y="166"/>
                    <a:pt x="475" y="174"/>
                    <a:pt x="475" y="174"/>
                  </a:cubicBezTo>
                  <a:cubicBezTo>
                    <a:pt x="481" y="172"/>
                    <a:pt x="487" y="166"/>
                    <a:pt x="493" y="168"/>
                  </a:cubicBezTo>
                  <a:cubicBezTo>
                    <a:pt x="531" y="181"/>
                    <a:pt x="517" y="194"/>
                    <a:pt x="547" y="198"/>
                  </a:cubicBezTo>
                  <a:cubicBezTo>
                    <a:pt x="571" y="201"/>
                    <a:pt x="595" y="202"/>
                    <a:pt x="619" y="204"/>
                  </a:cubicBezTo>
                  <a:cubicBezTo>
                    <a:pt x="625" y="202"/>
                    <a:pt x="631" y="197"/>
                    <a:pt x="637" y="198"/>
                  </a:cubicBezTo>
                  <a:cubicBezTo>
                    <a:pt x="650" y="199"/>
                    <a:pt x="673" y="210"/>
                    <a:pt x="673" y="210"/>
                  </a:cubicBezTo>
                  <a:cubicBezTo>
                    <a:pt x="701" y="201"/>
                    <a:pt x="723" y="213"/>
                    <a:pt x="751" y="204"/>
                  </a:cubicBezTo>
                  <a:cubicBezTo>
                    <a:pt x="774" y="181"/>
                    <a:pt x="773" y="192"/>
                    <a:pt x="763" y="156"/>
                  </a:cubicBezTo>
                  <a:cubicBezTo>
                    <a:pt x="760" y="144"/>
                    <a:pt x="751" y="120"/>
                    <a:pt x="751" y="120"/>
                  </a:cubicBezTo>
                  <a:cubicBezTo>
                    <a:pt x="768" y="69"/>
                    <a:pt x="759" y="19"/>
                    <a:pt x="817" y="0"/>
                  </a:cubicBezTo>
                  <a:cubicBezTo>
                    <a:pt x="848" y="10"/>
                    <a:pt x="843" y="28"/>
                    <a:pt x="835" y="60"/>
                  </a:cubicBezTo>
                  <a:cubicBezTo>
                    <a:pt x="832" y="72"/>
                    <a:pt x="823" y="96"/>
                    <a:pt x="823" y="96"/>
                  </a:cubicBezTo>
                  <a:cubicBezTo>
                    <a:pt x="831" y="119"/>
                    <a:pt x="835" y="131"/>
                    <a:pt x="859" y="138"/>
                  </a:cubicBezTo>
                  <a:cubicBezTo>
                    <a:pt x="875" y="142"/>
                    <a:pt x="907" y="150"/>
                    <a:pt x="907" y="150"/>
                  </a:cubicBezTo>
                  <a:cubicBezTo>
                    <a:pt x="928" y="164"/>
                    <a:pt x="935" y="174"/>
                    <a:pt x="943" y="198"/>
                  </a:cubicBezTo>
                  <a:cubicBezTo>
                    <a:pt x="937" y="229"/>
                    <a:pt x="939" y="241"/>
                    <a:pt x="913" y="258"/>
                  </a:cubicBezTo>
                  <a:cubicBezTo>
                    <a:pt x="889" y="250"/>
                    <a:pt x="885" y="240"/>
                    <a:pt x="877" y="216"/>
                  </a:cubicBezTo>
                  <a:cubicBezTo>
                    <a:pt x="845" y="227"/>
                    <a:pt x="867" y="235"/>
                    <a:pt x="835" y="246"/>
                  </a:cubicBezTo>
                  <a:cubicBezTo>
                    <a:pt x="831" y="240"/>
                    <a:pt x="826" y="234"/>
                    <a:pt x="823" y="228"/>
                  </a:cubicBezTo>
                  <a:cubicBezTo>
                    <a:pt x="820" y="222"/>
                    <a:pt x="823" y="210"/>
                    <a:pt x="817" y="210"/>
                  </a:cubicBezTo>
                  <a:cubicBezTo>
                    <a:pt x="810" y="210"/>
                    <a:pt x="811" y="223"/>
                    <a:pt x="805" y="228"/>
                  </a:cubicBezTo>
                  <a:cubicBezTo>
                    <a:pt x="800" y="232"/>
                    <a:pt x="793" y="232"/>
                    <a:pt x="787" y="234"/>
                  </a:cubicBezTo>
                  <a:cubicBezTo>
                    <a:pt x="778" y="260"/>
                    <a:pt x="776" y="278"/>
                    <a:pt x="805" y="288"/>
                  </a:cubicBezTo>
                  <a:cubicBezTo>
                    <a:pt x="822" y="314"/>
                    <a:pt x="843" y="323"/>
                    <a:pt x="853" y="354"/>
                  </a:cubicBezTo>
                  <a:cubicBezTo>
                    <a:pt x="822" y="364"/>
                    <a:pt x="826" y="372"/>
                    <a:pt x="805" y="390"/>
                  </a:cubicBezTo>
                  <a:cubicBezTo>
                    <a:pt x="794" y="399"/>
                    <a:pt x="769" y="414"/>
                    <a:pt x="769" y="414"/>
                  </a:cubicBezTo>
                  <a:cubicBezTo>
                    <a:pt x="779" y="453"/>
                    <a:pt x="766" y="429"/>
                    <a:pt x="793" y="444"/>
                  </a:cubicBezTo>
                  <a:cubicBezTo>
                    <a:pt x="806" y="451"/>
                    <a:pt x="829" y="468"/>
                    <a:pt x="829" y="468"/>
                  </a:cubicBezTo>
                  <a:cubicBezTo>
                    <a:pt x="833" y="480"/>
                    <a:pt x="845" y="492"/>
                    <a:pt x="841" y="504"/>
                  </a:cubicBezTo>
                  <a:cubicBezTo>
                    <a:pt x="837" y="516"/>
                    <a:pt x="829" y="540"/>
                    <a:pt x="829" y="540"/>
                  </a:cubicBezTo>
                  <a:cubicBezTo>
                    <a:pt x="843" y="583"/>
                    <a:pt x="834" y="565"/>
                    <a:pt x="853" y="594"/>
                  </a:cubicBezTo>
                  <a:cubicBezTo>
                    <a:pt x="855" y="604"/>
                    <a:pt x="856" y="614"/>
                    <a:pt x="859" y="624"/>
                  </a:cubicBezTo>
                  <a:cubicBezTo>
                    <a:pt x="862" y="636"/>
                    <a:pt x="871" y="660"/>
                    <a:pt x="871" y="660"/>
                  </a:cubicBezTo>
                  <a:cubicBezTo>
                    <a:pt x="876" y="714"/>
                    <a:pt x="887" y="744"/>
                    <a:pt x="877" y="798"/>
                  </a:cubicBezTo>
                  <a:cubicBezTo>
                    <a:pt x="875" y="810"/>
                    <a:pt x="865" y="834"/>
                    <a:pt x="865" y="834"/>
                  </a:cubicBezTo>
                  <a:cubicBezTo>
                    <a:pt x="858" y="829"/>
                    <a:pt x="840" y="815"/>
                    <a:pt x="829" y="816"/>
                  </a:cubicBezTo>
                  <a:cubicBezTo>
                    <a:pt x="816" y="817"/>
                    <a:pt x="793" y="828"/>
                    <a:pt x="793" y="828"/>
                  </a:cubicBezTo>
                  <a:cubicBezTo>
                    <a:pt x="768" y="791"/>
                    <a:pt x="807" y="782"/>
                    <a:pt x="769" y="756"/>
                  </a:cubicBezTo>
                  <a:cubicBezTo>
                    <a:pt x="756" y="796"/>
                    <a:pt x="739" y="812"/>
                    <a:pt x="703" y="828"/>
                  </a:cubicBezTo>
                  <a:cubicBezTo>
                    <a:pt x="691" y="833"/>
                    <a:pt x="667" y="840"/>
                    <a:pt x="667" y="840"/>
                  </a:cubicBezTo>
                  <a:cubicBezTo>
                    <a:pt x="648" y="869"/>
                    <a:pt x="657" y="851"/>
                    <a:pt x="643" y="894"/>
                  </a:cubicBezTo>
                  <a:cubicBezTo>
                    <a:pt x="641" y="900"/>
                    <a:pt x="637" y="912"/>
                    <a:pt x="637" y="912"/>
                  </a:cubicBezTo>
                  <a:cubicBezTo>
                    <a:pt x="648" y="944"/>
                    <a:pt x="638" y="961"/>
                    <a:pt x="613" y="978"/>
                  </a:cubicBezTo>
                  <a:cubicBezTo>
                    <a:pt x="599" y="1000"/>
                    <a:pt x="586" y="1000"/>
                    <a:pt x="565" y="1014"/>
                  </a:cubicBezTo>
                  <a:cubicBezTo>
                    <a:pt x="563" y="1020"/>
                    <a:pt x="564" y="1028"/>
                    <a:pt x="559" y="1032"/>
                  </a:cubicBezTo>
                  <a:cubicBezTo>
                    <a:pt x="541" y="1045"/>
                    <a:pt x="502" y="1049"/>
                    <a:pt x="481" y="1056"/>
                  </a:cubicBezTo>
                  <a:cubicBezTo>
                    <a:pt x="481" y="1056"/>
                    <a:pt x="515" y="1018"/>
                    <a:pt x="475" y="1026"/>
                  </a:cubicBezTo>
                  <a:cubicBezTo>
                    <a:pt x="465" y="1028"/>
                    <a:pt x="460" y="1056"/>
                    <a:pt x="457" y="1062"/>
                  </a:cubicBezTo>
                  <a:cubicBezTo>
                    <a:pt x="447" y="1082"/>
                    <a:pt x="445" y="1080"/>
                    <a:pt x="427" y="1092"/>
                  </a:cubicBezTo>
                  <a:cubicBezTo>
                    <a:pt x="413" y="1113"/>
                    <a:pt x="403" y="1120"/>
                    <a:pt x="379" y="1128"/>
                  </a:cubicBezTo>
                  <a:cubicBezTo>
                    <a:pt x="352" y="1169"/>
                    <a:pt x="341" y="1150"/>
                    <a:pt x="313" y="1122"/>
                  </a:cubicBezTo>
                  <a:cubicBezTo>
                    <a:pt x="297" y="1124"/>
                    <a:pt x="281" y="1124"/>
                    <a:pt x="265" y="1128"/>
                  </a:cubicBezTo>
                  <a:cubicBezTo>
                    <a:pt x="245" y="1133"/>
                    <a:pt x="234" y="1159"/>
                    <a:pt x="217" y="1170"/>
                  </a:cubicBezTo>
                  <a:cubicBezTo>
                    <a:pt x="215" y="1182"/>
                    <a:pt x="216" y="1212"/>
                    <a:pt x="193" y="1212"/>
                  </a:cubicBezTo>
                  <a:cubicBezTo>
                    <a:pt x="180" y="1212"/>
                    <a:pt x="157" y="1200"/>
                    <a:pt x="157" y="1200"/>
                  </a:cubicBezTo>
                  <a:cubicBezTo>
                    <a:pt x="153" y="1206"/>
                    <a:pt x="148" y="1211"/>
                    <a:pt x="145" y="1218"/>
                  </a:cubicBezTo>
                  <a:cubicBezTo>
                    <a:pt x="142" y="1226"/>
                    <a:pt x="145" y="1237"/>
                    <a:pt x="139" y="1242"/>
                  </a:cubicBezTo>
                  <a:cubicBezTo>
                    <a:pt x="124" y="1255"/>
                    <a:pt x="101" y="1255"/>
                    <a:pt x="85" y="1266"/>
                  </a:cubicBezTo>
                  <a:cubicBezTo>
                    <a:pt x="15" y="1259"/>
                    <a:pt x="0" y="1260"/>
                    <a:pt x="61" y="1230"/>
                  </a:cubicBezTo>
                  <a:cubicBezTo>
                    <a:pt x="79" y="1203"/>
                    <a:pt x="96" y="1170"/>
                    <a:pt x="109" y="1140"/>
                  </a:cubicBezTo>
                  <a:cubicBezTo>
                    <a:pt x="114" y="1128"/>
                    <a:pt x="121" y="1104"/>
                    <a:pt x="121" y="1104"/>
                  </a:cubicBezTo>
                  <a:cubicBezTo>
                    <a:pt x="107" y="1063"/>
                    <a:pt x="123" y="1113"/>
                    <a:pt x="109" y="1044"/>
                  </a:cubicBezTo>
                  <a:cubicBezTo>
                    <a:pt x="108" y="1038"/>
                    <a:pt x="106" y="1032"/>
                    <a:pt x="103" y="1026"/>
                  </a:cubicBezTo>
                  <a:cubicBezTo>
                    <a:pt x="100" y="1020"/>
                    <a:pt x="84" y="1010"/>
                    <a:pt x="91" y="1008"/>
                  </a:cubicBezTo>
                  <a:cubicBezTo>
                    <a:pt x="107" y="1004"/>
                    <a:pt x="132" y="1023"/>
                    <a:pt x="145" y="1032"/>
                  </a:cubicBezTo>
                  <a:cubicBezTo>
                    <a:pt x="155" y="1030"/>
                    <a:pt x="169" y="1034"/>
                    <a:pt x="175" y="1026"/>
                  </a:cubicBezTo>
                  <a:cubicBezTo>
                    <a:pt x="189" y="1009"/>
                    <a:pt x="145" y="966"/>
                    <a:pt x="145" y="966"/>
                  </a:cubicBezTo>
                  <a:cubicBezTo>
                    <a:pt x="143" y="958"/>
                    <a:pt x="139" y="950"/>
                    <a:pt x="139" y="942"/>
                  </a:cubicBezTo>
                  <a:cubicBezTo>
                    <a:pt x="139" y="867"/>
                    <a:pt x="156" y="883"/>
                    <a:pt x="223" y="876"/>
                  </a:cubicBezTo>
                  <a:cubicBezTo>
                    <a:pt x="235" y="858"/>
                    <a:pt x="247" y="840"/>
                    <a:pt x="259" y="822"/>
                  </a:cubicBezTo>
                  <a:cubicBezTo>
                    <a:pt x="263" y="816"/>
                    <a:pt x="271" y="804"/>
                    <a:pt x="271" y="804"/>
                  </a:cubicBezTo>
                  <a:cubicBezTo>
                    <a:pt x="280" y="769"/>
                    <a:pt x="295" y="732"/>
                    <a:pt x="331" y="720"/>
                  </a:cubicBezTo>
                  <a:cubicBezTo>
                    <a:pt x="345" y="677"/>
                    <a:pt x="336" y="695"/>
                    <a:pt x="355" y="666"/>
                  </a:cubicBezTo>
                  <a:cubicBezTo>
                    <a:pt x="345" y="637"/>
                    <a:pt x="350" y="610"/>
                    <a:pt x="319" y="600"/>
                  </a:cubicBezTo>
                  <a:cubicBezTo>
                    <a:pt x="321" y="594"/>
                    <a:pt x="329" y="587"/>
                    <a:pt x="325" y="582"/>
                  </a:cubicBezTo>
                  <a:cubicBezTo>
                    <a:pt x="317" y="570"/>
                    <a:pt x="289" y="558"/>
                    <a:pt x="289" y="558"/>
                  </a:cubicBezTo>
                  <a:cubicBezTo>
                    <a:pt x="276" y="538"/>
                    <a:pt x="260" y="530"/>
                    <a:pt x="247" y="510"/>
                  </a:cubicBezTo>
                  <a:cubicBezTo>
                    <a:pt x="254" y="490"/>
                    <a:pt x="264" y="476"/>
                    <a:pt x="271" y="456"/>
                  </a:cubicBezTo>
                  <a:cubicBezTo>
                    <a:pt x="265" y="452"/>
                    <a:pt x="253" y="451"/>
                    <a:pt x="253" y="444"/>
                  </a:cubicBezTo>
                  <a:cubicBezTo>
                    <a:pt x="253" y="412"/>
                    <a:pt x="301" y="452"/>
                    <a:pt x="253" y="420"/>
                  </a:cubicBezTo>
                  <a:cubicBezTo>
                    <a:pt x="237" y="372"/>
                    <a:pt x="229" y="370"/>
                    <a:pt x="289" y="360"/>
                  </a:cubicBezTo>
                  <a:cubicBezTo>
                    <a:pt x="305" y="313"/>
                    <a:pt x="330" y="315"/>
                    <a:pt x="373" y="306"/>
                  </a:cubicBezTo>
                  <a:cubicBezTo>
                    <a:pt x="348" y="289"/>
                    <a:pt x="334" y="268"/>
                    <a:pt x="325" y="240"/>
                  </a:cubicBezTo>
                  <a:cubicBezTo>
                    <a:pt x="339" y="186"/>
                    <a:pt x="332" y="208"/>
                    <a:pt x="343" y="174"/>
                  </a:cubicBezTo>
                  <a:cubicBezTo>
                    <a:pt x="330" y="154"/>
                    <a:pt x="314" y="146"/>
                    <a:pt x="301" y="126"/>
                  </a:cubicBezTo>
                  <a:cubicBezTo>
                    <a:pt x="309" y="102"/>
                    <a:pt x="313" y="110"/>
                    <a:pt x="289" y="102"/>
                  </a:cubicBezTo>
                  <a:close/>
                </a:path>
              </a:pathLst>
            </a:custGeom>
            <a:solidFill>
              <a:srgbClr val="FECBCA">
                <a:alpha val="59999"/>
              </a:srgbClr>
            </a:solidFill>
            <a:ln w="25400">
              <a:solidFill>
                <a:srgbClr val="663300"/>
              </a:solidFill>
              <a:round/>
              <a:headEnd/>
              <a:tailEnd/>
            </a:ln>
          </p:spPr>
          <p:txBody>
            <a:bodyPr/>
            <a:lstStyle/>
            <a:p>
              <a:endParaRPr lang="en-US"/>
            </a:p>
          </p:txBody>
        </p:sp>
        <p:sp>
          <p:nvSpPr>
            <p:cNvPr id="31764" name="Freeform 8">
              <a:hlinkHover r:id="" action="ppaction://noaction" highlightClick="1"/>
            </p:cNvPr>
            <p:cNvSpPr>
              <a:spLocks/>
            </p:cNvSpPr>
            <p:nvPr/>
          </p:nvSpPr>
          <p:spPr bwMode="auto">
            <a:xfrm>
              <a:off x="2980" y="1164"/>
              <a:ext cx="810" cy="960"/>
            </a:xfrm>
            <a:custGeom>
              <a:avLst/>
              <a:gdLst>
                <a:gd name="T0" fmla="*/ 12 w 810"/>
                <a:gd name="T1" fmla="*/ 414 h 960"/>
                <a:gd name="T2" fmla="*/ 30 w 810"/>
                <a:gd name="T3" fmla="*/ 402 h 960"/>
                <a:gd name="T4" fmla="*/ 54 w 810"/>
                <a:gd name="T5" fmla="*/ 366 h 960"/>
                <a:gd name="T6" fmla="*/ 264 w 810"/>
                <a:gd name="T7" fmla="*/ 342 h 960"/>
                <a:gd name="T8" fmla="*/ 252 w 810"/>
                <a:gd name="T9" fmla="*/ 318 h 960"/>
                <a:gd name="T10" fmla="*/ 228 w 810"/>
                <a:gd name="T11" fmla="*/ 294 h 960"/>
                <a:gd name="T12" fmla="*/ 216 w 810"/>
                <a:gd name="T13" fmla="*/ 276 h 960"/>
                <a:gd name="T14" fmla="*/ 198 w 810"/>
                <a:gd name="T15" fmla="*/ 264 h 960"/>
                <a:gd name="T16" fmla="*/ 222 w 810"/>
                <a:gd name="T17" fmla="*/ 234 h 960"/>
                <a:gd name="T18" fmla="*/ 312 w 810"/>
                <a:gd name="T19" fmla="*/ 222 h 960"/>
                <a:gd name="T20" fmla="*/ 354 w 810"/>
                <a:gd name="T21" fmla="*/ 180 h 960"/>
                <a:gd name="T22" fmla="*/ 390 w 810"/>
                <a:gd name="T23" fmla="*/ 132 h 960"/>
                <a:gd name="T24" fmla="*/ 432 w 810"/>
                <a:gd name="T25" fmla="*/ 114 h 960"/>
                <a:gd name="T26" fmla="*/ 468 w 810"/>
                <a:gd name="T27" fmla="*/ 66 h 960"/>
                <a:gd name="T28" fmla="*/ 474 w 810"/>
                <a:gd name="T29" fmla="*/ 48 h 960"/>
                <a:gd name="T30" fmla="*/ 510 w 810"/>
                <a:gd name="T31" fmla="*/ 48 h 960"/>
                <a:gd name="T32" fmla="*/ 588 w 810"/>
                <a:gd name="T33" fmla="*/ 66 h 960"/>
                <a:gd name="T34" fmla="*/ 624 w 810"/>
                <a:gd name="T35" fmla="*/ 36 h 960"/>
                <a:gd name="T36" fmla="*/ 648 w 810"/>
                <a:gd name="T37" fmla="*/ 0 h 960"/>
                <a:gd name="T38" fmla="*/ 684 w 810"/>
                <a:gd name="T39" fmla="*/ 42 h 960"/>
                <a:gd name="T40" fmla="*/ 696 w 810"/>
                <a:gd name="T41" fmla="*/ 72 h 960"/>
                <a:gd name="T42" fmla="*/ 708 w 810"/>
                <a:gd name="T43" fmla="*/ 108 h 960"/>
                <a:gd name="T44" fmla="*/ 768 w 810"/>
                <a:gd name="T45" fmla="*/ 132 h 960"/>
                <a:gd name="T46" fmla="*/ 810 w 810"/>
                <a:gd name="T47" fmla="*/ 186 h 960"/>
                <a:gd name="T48" fmla="*/ 804 w 810"/>
                <a:gd name="T49" fmla="*/ 204 h 960"/>
                <a:gd name="T50" fmla="*/ 768 w 810"/>
                <a:gd name="T51" fmla="*/ 228 h 960"/>
                <a:gd name="T52" fmla="*/ 774 w 810"/>
                <a:gd name="T53" fmla="*/ 288 h 960"/>
                <a:gd name="T54" fmla="*/ 738 w 810"/>
                <a:gd name="T55" fmla="*/ 276 h 960"/>
                <a:gd name="T56" fmla="*/ 720 w 810"/>
                <a:gd name="T57" fmla="*/ 270 h 960"/>
                <a:gd name="T58" fmla="*/ 684 w 810"/>
                <a:gd name="T59" fmla="*/ 288 h 960"/>
                <a:gd name="T60" fmla="*/ 660 w 810"/>
                <a:gd name="T61" fmla="*/ 324 h 960"/>
                <a:gd name="T62" fmla="*/ 606 w 810"/>
                <a:gd name="T63" fmla="*/ 360 h 960"/>
                <a:gd name="T64" fmla="*/ 588 w 810"/>
                <a:gd name="T65" fmla="*/ 372 h 960"/>
                <a:gd name="T66" fmla="*/ 582 w 810"/>
                <a:gd name="T67" fmla="*/ 414 h 960"/>
                <a:gd name="T68" fmla="*/ 606 w 810"/>
                <a:gd name="T69" fmla="*/ 450 h 960"/>
                <a:gd name="T70" fmla="*/ 600 w 810"/>
                <a:gd name="T71" fmla="*/ 474 h 960"/>
                <a:gd name="T72" fmla="*/ 564 w 810"/>
                <a:gd name="T73" fmla="*/ 498 h 960"/>
                <a:gd name="T74" fmla="*/ 558 w 810"/>
                <a:gd name="T75" fmla="*/ 552 h 960"/>
                <a:gd name="T76" fmla="*/ 522 w 810"/>
                <a:gd name="T77" fmla="*/ 654 h 960"/>
                <a:gd name="T78" fmla="*/ 486 w 810"/>
                <a:gd name="T79" fmla="*/ 720 h 960"/>
                <a:gd name="T80" fmla="*/ 432 w 810"/>
                <a:gd name="T81" fmla="*/ 720 h 960"/>
                <a:gd name="T82" fmla="*/ 420 w 810"/>
                <a:gd name="T83" fmla="*/ 756 h 960"/>
                <a:gd name="T84" fmla="*/ 396 w 810"/>
                <a:gd name="T85" fmla="*/ 942 h 960"/>
                <a:gd name="T86" fmla="*/ 360 w 810"/>
                <a:gd name="T87" fmla="*/ 960 h 960"/>
                <a:gd name="T88" fmla="*/ 306 w 810"/>
                <a:gd name="T89" fmla="*/ 834 h 960"/>
                <a:gd name="T90" fmla="*/ 306 w 810"/>
                <a:gd name="T91" fmla="*/ 756 h 960"/>
                <a:gd name="T92" fmla="*/ 270 w 810"/>
                <a:gd name="T93" fmla="*/ 744 h 960"/>
                <a:gd name="T94" fmla="*/ 252 w 810"/>
                <a:gd name="T95" fmla="*/ 822 h 960"/>
                <a:gd name="T96" fmla="*/ 216 w 810"/>
                <a:gd name="T97" fmla="*/ 834 h 960"/>
                <a:gd name="T98" fmla="*/ 174 w 810"/>
                <a:gd name="T99" fmla="*/ 786 h 960"/>
                <a:gd name="T100" fmla="*/ 252 w 810"/>
                <a:gd name="T101" fmla="*/ 684 h 960"/>
                <a:gd name="T102" fmla="*/ 288 w 810"/>
                <a:gd name="T103" fmla="*/ 618 h 960"/>
                <a:gd name="T104" fmla="*/ 300 w 810"/>
                <a:gd name="T105" fmla="*/ 582 h 960"/>
                <a:gd name="T106" fmla="*/ 246 w 810"/>
                <a:gd name="T107" fmla="*/ 564 h 960"/>
                <a:gd name="T108" fmla="*/ 228 w 810"/>
                <a:gd name="T109" fmla="*/ 558 h 960"/>
                <a:gd name="T110" fmla="*/ 78 w 810"/>
                <a:gd name="T111" fmla="*/ 582 h 960"/>
                <a:gd name="T112" fmla="*/ 24 w 810"/>
                <a:gd name="T113" fmla="*/ 558 h 960"/>
                <a:gd name="T114" fmla="*/ 12 w 810"/>
                <a:gd name="T115" fmla="*/ 498 h 960"/>
                <a:gd name="T116" fmla="*/ 0 w 810"/>
                <a:gd name="T117" fmla="*/ 462 h 960"/>
                <a:gd name="T118" fmla="*/ 6 w 810"/>
                <a:gd name="T119" fmla="*/ 432 h 960"/>
                <a:gd name="T120" fmla="*/ 18 w 810"/>
                <a:gd name="T121" fmla="*/ 396 h 960"/>
                <a:gd name="T122" fmla="*/ 12 w 810"/>
                <a:gd name="T123" fmla="*/ 414 h 96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10"/>
                <a:gd name="T187" fmla="*/ 0 h 960"/>
                <a:gd name="T188" fmla="*/ 810 w 810"/>
                <a:gd name="T189" fmla="*/ 960 h 96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10" h="960">
                  <a:moveTo>
                    <a:pt x="12" y="414"/>
                  </a:moveTo>
                  <a:cubicBezTo>
                    <a:pt x="18" y="410"/>
                    <a:pt x="25" y="407"/>
                    <a:pt x="30" y="402"/>
                  </a:cubicBezTo>
                  <a:cubicBezTo>
                    <a:pt x="39" y="391"/>
                    <a:pt x="54" y="366"/>
                    <a:pt x="54" y="366"/>
                  </a:cubicBezTo>
                  <a:cubicBezTo>
                    <a:pt x="129" y="391"/>
                    <a:pt x="194" y="359"/>
                    <a:pt x="264" y="342"/>
                  </a:cubicBezTo>
                  <a:cubicBezTo>
                    <a:pt x="276" y="306"/>
                    <a:pt x="272" y="338"/>
                    <a:pt x="252" y="318"/>
                  </a:cubicBezTo>
                  <a:cubicBezTo>
                    <a:pt x="220" y="286"/>
                    <a:pt x="276" y="310"/>
                    <a:pt x="228" y="294"/>
                  </a:cubicBezTo>
                  <a:cubicBezTo>
                    <a:pt x="224" y="288"/>
                    <a:pt x="221" y="281"/>
                    <a:pt x="216" y="276"/>
                  </a:cubicBezTo>
                  <a:cubicBezTo>
                    <a:pt x="211" y="271"/>
                    <a:pt x="201" y="271"/>
                    <a:pt x="198" y="264"/>
                  </a:cubicBezTo>
                  <a:cubicBezTo>
                    <a:pt x="192" y="250"/>
                    <a:pt x="215" y="238"/>
                    <a:pt x="222" y="234"/>
                  </a:cubicBezTo>
                  <a:cubicBezTo>
                    <a:pt x="247" y="222"/>
                    <a:pt x="296" y="223"/>
                    <a:pt x="312" y="222"/>
                  </a:cubicBezTo>
                  <a:cubicBezTo>
                    <a:pt x="321" y="186"/>
                    <a:pt x="325" y="200"/>
                    <a:pt x="354" y="180"/>
                  </a:cubicBezTo>
                  <a:cubicBezTo>
                    <a:pt x="377" y="146"/>
                    <a:pt x="349" y="118"/>
                    <a:pt x="390" y="132"/>
                  </a:cubicBezTo>
                  <a:cubicBezTo>
                    <a:pt x="404" y="128"/>
                    <a:pt x="422" y="127"/>
                    <a:pt x="432" y="114"/>
                  </a:cubicBezTo>
                  <a:cubicBezTo>
                    <a:pt x="449" y="93"/>
                    <a:pt x="437" y="87"/>
                    <a:pt x="468" y="66"/>
                  </a:cubicBezTo>
                  <a:cubicBezTo>
                    <a:pt x="470" y="60"/>
                    <a:pt x="470" y="52"/>
                    <a:pt x="474" y="48"/>
                  </a:cubicBezTo>
                  <a:cubicBezTo>
                    <a:pt x="487" y="35"/>
                    <a:pt x="497" y="45"/>
                    <a:pt x="510" y="48"/>
                  </a:cubicBezTo>
                  <a:cubicBezTo>
                    <a:pt x="537" y="54"/>
                    <a:pt x="562" y="57"/>
                    <a:pt x="588" y="66"/>
                  </a:cubicBezTo>
                  <a:cubicBezTo>
                    <a:pt x="604" y="55"/>
                    <a:pt x="612" y="52"/>
                    <a:pt x="624" y="36"/>
                  </a:cubicBezTo>
                  <a:cubicBezTo>
                    <a:pt x="633" y="25"/>
                    <a:pt x="648" y="0"/>
                    <a:pt x="648" y="0"/>
                  </a:cubicBezTo>
                  <a:cubicBezTo>
                    <a:pt x="672" y="8"/>
                    <a:pt x="676" y="18"/>
                    <a:pt x="684" y="42"/>
                  </a:cubicBezTo>
                  <a:cubicBezTo>
                    <a:pt x="672" y="79"/>
                    <a:pt x="677" y="42"/>
                    <a:pt x="696" y="72"/>
                  </a:cubicBezTo>
                  <a:cubicBezTo>
                    <a:pt x="703" y="83"/>
                    <a:pt x="708" y="108"/>
                    <a:pt x="708" y="108"/>
                  </a:cubicBezTo>
                  <a:cubicBezTo>
                    <a:pt x="688" y="168"/>
                    <a:pt x="733" y="141"/>
                    <a:pt x="768" y="132"/>
                  </a:cubicBezTo>
                  <a:cubicBezTo>
                    <a:pt x="803" y="144"/>
                    <a:pt x="803" y="147"/>
                    <a:pt x="810" y="186"/>
                  </a:cubicBezTo>
                  <a:cubicBezTo>
                    <a:pt x="808" y="192"/>
                    <a:pt x="808" y="200"/>
                    <a:pt x="804" y="204"/>
                  </a:cubicBezTo>
                  <a:cubicBezTo>
                    <a:pt x="794" y="214"/>
                    <a:pt x="768" y="228"/>
                    <a:pt x="768" y="228"/>
                  </a:cubicBezTo>
                  <a:cubicBezTo>
                    <a:pt x="783" y="272"/>
                    <a:pt x="783" y="252"/>
                    <a:pt x="774" y="288"/>
                  </a:cubicBezTo>
                  <a:cubicBezTo>
                    <a:pt x="762" y="284"/>
                    <a:pt x="750" y="280"/>
                    <a:pt x="738" y="276"/>
                  </a:cubicBezTo>
                  <a:cubicBezTo>
                    <a:pt x="732" y="274"/>
                    <a:pt x="720" y="270"/>
                    <a:pt x="720" y="270"/>
                  </a:cubicBezTo>
                  <a:cubicBezTo>
                    <a:pt x="707" y="274"/>
                    <a:pt x="694" y="277"/>
                    <a:pt x="684" y="288"/>
                  </a:cubicBezTo>
                  <a:cubicBezTo>
                    <a:pt x="675" y="299"/>
                    <a:pt x="672" y="316"/>
                    <a:pt x="660" y="324"/>
                  </a:cubicBezTo>
                  <a:cubicBezTo>
                    <a:pt x="642" y="336"/>
                    <a:pt x="624" y="348"/>
                    <a:pt x="606" y="360"/>
                  </a:cubicBezTo>
                  <a:cubicBezTo>
                    <a:pt x="600" y="364"/>
                    <a:pt x="588" y="372"/>
                    <a:pt x="588" y="372"/>
                  </a:cubicBezTo>
                  <a:cubicBezTo>
                    <a:pt x="586" y="386"/>
                    <a:pt x="579" y="400"/>
                    <a:pt x="582" y="414"/>
                  </a:cubicBezTo>
                  <a:cubicBezTo>
                    <a:pt x="585" y="428"/>
                    <a:pt x="606" y="450"/>
                    <a:pt x="606" y="450"/>
                  </a:cubicBezTo>
                  <a:cubicBezTo>
                    <a:pt x="604" y="458"/>
                    <a:pt x="605" y="468"/>
                    <a:pt x="600" y="474"/>
                  </a:cubicBezTo>
                  <a:cubicBezTo>
                    <a:pt x="591" y="485"/>
                    <a:pt x="564" y="498"/>
                    <a:pt x="564" y="498"/>
                  </a:cubicBezTo>
                  <a:cubicBezTo>
                    <a:pt x="554" y="529"/>
                    <a:pt x="538" y="522"/>
                    <a:pt x="558" y="552"/>
                  </a:cubicBezTo>
                  <a:cubicBezTo>
                    <a:pt x="551" y="606"/>
                    <a:pt x="542" y="610"/>
                    <a:pt x="522" y="654"/>
                  </a:cubicBezTo>
                  <a:cubicBezTo>
                    <a:pt x="507" y="689"/>
                    <a:pt x="515" y="701"/>
                    <a:pt x="486" y="720"/>
                  </a:cubicBezTo>
                  <a:cubicBezTo>
                    <a:pt x="469" y="714"/>
                    <a:pt x="449" y="705"/>
                    <a:pt x="432" y="720"/>
                  </a:cubicBezTo>
                  <a:cubicBezTo>
                    <a:pt x="422" y="728"/>
                    <a:pt x="420" y="756"/>
                    <a:pt x="420" y="756"/>
                  </a:cubicBezTo>
                  <a:cubicBezTo>
                    <a:pt x="416" y="798"/>
                    <a:pt x="413" y="908"/>
                    <a:pt x="396" y="942"/>
                  </a:cubicBezTo>
                  <a:cubicBezTo>
                    <a:pt x="391" y="951"/>
                    <a:pt x="369" y="957"/>
                    <a:pt x="360" y="960"/>
                  </a:cubicBezTo>
                  <a:cubicBezTo>
                    <a:pt x="334" y="921"/>
                    <a:pt x="321" y="878"/>
                    <a:pt x="306" y="834"/>
                  </a:cubicBezTo>
                  <a:cubicBezTo>
                    <a:pt x="308" y="820"/>
                    <a:pt x="319" y="771"/>
                    <a:pt x="306" y="756"/>
                  </a:cubicBezTo>
                  <a:cubicBezTo>
                    <a:pt x="298" y="746"/>
                    <a:pt x="270" y="744"/>
                    <a:pt x="270" y="744"/>
                  </a:cubicBezTo>
                  <a:cubicBezTo>
                    <a:pt x="262" y="769"/>
                    <a:pt x="277" y="814"/>
                    <a:pt x="252" y="822"/>
                  </a:cubicBezTo>
                  <a:cubicBezTo>
                    <a:pt x="240" y="826"/>
                    <a:pt x="216" y="834"/>
                    <a:pt x="216" y="834"/>
                  </a:cubicBezTo>
                  <a:cubicBezTo>
                    <a:pt x="195" y="820"/>
                    <a:pt x="182" y="810"/>
                    <a:pt x="174" y="786"/>
                  </a:cubicBezTo>
                  <a:cubicBezTo>
                    <a:pt x="184" y="727"/>
                    <a:pt x="191" y="699"/>
                    <a:pt x="252" y="684"/>
                  </a:cubicBezTo>
                  <a:cubicBezTo>
                    <a:pt x="277" y="667"/>
                    <a:pt x="279" y="646"/>
                    <a:pt x="288" y="618"/>
                  </a:cubicBezTo>
                  <a:cubicBezTo>
                    <a:pt x="292" y="606"/>
                    <a:pt x="300" y="582"/>
                    <a:pt x="300" y="582"/>
                  </a:cubicBezTo>
                  <a:cubicBezTo>
                    <a:pt x="282" y="576"/>
                    <a:pt x="264" y="570"/>
                    <a:pt x="246" y="564"/>
                  </a:cubicBezTo>
                  <a:cubicBezTo>
                    <a:pt x="240" y="562"/>
                    <a:pt x="228" y="558"/>
                    <a:pt x="228" y="558"/>
                  </a:cubicBezTo>
                  <a:cubicBezTo>
                    <a:pt x="190" y="615"/>
                    <a:pt x="162" y="586"/>
                    <a:pt x="78" y="582"/>
                  </a:cubicBezTo>
                  <a:cubicBezTo>
                    <a:pt x="58" y="575"/>
                    <a:pt x="44" y="565"/>
                    <a:pt x="24" y="558"/>
                  </a:cubicBezTo>
                  <a:cubicBezTo>
                    <a:pt x="7" y="508"/>
                    <a:pt x="33" y="588"/>
                    <a:pt x="12" y="498"/>
                  </a:cubicBezTo>
                  <a:cubicBezTo>
                    <a:pt x="9" y="486"/>
                    <a:pt x="0" y="462"/>
                    <a:pt x="0" y="462"/>
                  </a:cubicBezTo>
                  <a:cubicBezTo>
                    <a:pt x="2" y="452"/>
                    <a:pt x="3" y="442"/>
                    <a:pt x="6" y="432"/>
                  </a:cubicBezTo>
                  <a:cubicBezTo>
                    <a:pt x="9" y="420"/>
                    <a:pt x="14" y="408"/>
                    <a:pt x="18" y="396"/>
                  </a:cubicBezTo>
                  <a:cubicBezTo>
                    <a:pt x="20" y="390"/>
                    <a:pt x="14" y="408"/>
                    <a:pt x="12" y="414"/>
                  </a:cubicBezTo>
                  <a:close/>
                </a:path>
              </a:pathLst>
            </a:custGeom>
            <a:solidFill>
              <a:srgbClr val="FF6600">
                <a:alpha val="41176"/>
              </a:srgbClr>
            </a:solidFill>
            <a:ln w="25400">
              <a:solidFill>
                <a:srgbClr val="800000"/>
              </a:solidFill>
              <a:round/>
              <a:headEnd/>
              <a:tailEnd/>
            </a:ln>
          </p:spPr>
          <p:txBody>
            <a:bodyPr/>
            <a:lstStyle/>
            <a:p>
              <a:endParaRPr lang="en-US"/>
            </a:p>
          </p:txBody>
        </p:sp>
        <p:sp>
          <p:nvSpPr>
            <p:cNvPr id="31765" name="Text Box 9"/>
            <p:cNvSpPr txBox="1">
              <a:spLocks noChangeArrowheads="1"/>
            </p:cNvSpPr>
            <p:nvPr/>
          </p:nvSpPr>
          <p:spPr bwMode="auto">
            <a:xfrm>
              <a:off x="1276" y="2785"/>
              <a:ext cx="816" cy="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50000"/>
                </a:spcBef>
                <a:buClrTx/>
                <a:buSzTx/>
                <a:buFontTx/>
                <a:buNone/>
              </a:pPr>
              <a:r>
                <a:rPr lang="en-US" altLang="en-US" sz="1200">
                  <a:solidFill>
                    <a:schemeClr val="bg1"/>
                  </a:solidFill>
                  <a:latin typeface="Arial Black" pitchFamily="34" charset="0"/>
                </a:rPr>
                <a:t>SOUTHERN REGION</a:t>
              </a:r>
            </a:p>
          </p:txBody>
        </p:sp>
        <p:sp>
          <p:nvSpPr>
            <p:cNvPr id="31766" name="Text Box 10"/>
            <p:cNvSpPr txBox="1">
              <a:spLocks noChangeArrowheads="1"/>
            </p:cNvSpPr>
            <p:nvPr/>
          </p:nvSpPr>
          <p:spPr bwMode="auto">
            <a:xfrm>
              <a:off x="1132" y="2112"/>
              <a:ext cx="672" cy="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50000"/>
                </a:spcBef>
                <a:buClrTx/>
                <a:buSzTx/>
                <a:buFontTx/>
                <a:buNone/>
              </a:pPr>
              <a:r>
                <a:rPr lang="en-US" altLang="en-US" sz="1200">
                  <a:solidFill>
                    <a:schemeClr val="bg1"/>
                  </a:solidFill>
                  <a:latin typeface="Arial Black" pitchFamily="34" charset="0"/>
                </a:rPr>
                <a:t>WESTERNREGION</a:t>
              </a:r>
            </a:p>
          </p:txBody>
        </p:sp>
        <p:sp>
          <p:nvSpPr>
            <p:cNvPr id="31767" name="Text Box 11"/>
            <p:cNvSpPr txBox="1">
              <a:spLocks noChangeArrowheads="1"/>
            </p:cNvSpPr>
            <p:nvPr/>
          </p:nvSpPr>
          <p:spPr bwMode="auto">
            <a:xfrm>
              <a:off x="2332" y="1824"/>
              <a:ext cx="62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50000"/>
                </a:spcBef>
                <a:buClrTx/>
                <a:buSzTx/>
                <a:buFontTx/>
                <a:buNone/>
              </a:pPr>
              <a:r>
                <a:rPr lang="en-US" altLang="en-US" sz="1000">
                  <a:solidFill>
                    <a:schemeClr val="bg1"/>
                  </a:solidFill>
                  <a:latin typeface="Arial Black" pitchFamily="34" charset="0"/>
                </a:rPr>
                <a:t>EASTERN REGION</a:t>
              </a:r>
            </a:p>
          </p:txBody>
        </p:sp>
        <p:sp>
          <p:nvSpPr>
            <p:cNvPr id="31768" name="Text Box 12"/>
            <p:cNvSpPr txBox="1">
              <a:spLocks noChangeArrowheads="1"/>
            </p:cNvSpPr>
            <p:nvPr/>
          </p:nvSpPr>
          <p:spPr bwMode="auto">
            <a:xfrm>
              <a:off x="1324" y="1296"/>
              <a:ext cx="863" cy="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50000"/>
                </a:spcBef>
                <a:buClrTx/>
                <a:buSzTx/>
                <a:buFontTx/>
                <a:buNone/>
              </a:pPr>
              <a:r>
                <a:rPr lang="en-US" altLang="en-US" sz="1200">
                  <a:solidFill>
                    <a:srgbClr val="FFFFCC"/>
                  </a:solidFill>
                  <a:latin typeface="Arial Black" pitchFamily="34" charset="0"/>
                </a:rPr>
                <a:t>NORTHERN REGION</a:t>
              </a:r>
            </a:p>
          </p:txBody>
        </p:sp>
        <p:sp>
          <p:nvSpPr>
            <p:cNvPr id="31769" name="Text Box 13"/>
            <p:cNvSpPr txBox="1">
              <a:spLocks noChangeArrowheads="1"/>
            </p:cNvSpPr>
            <p:nvPr/>
          </p:nvSpPr>
          <p:spPr bwMode="auto">
            <a:xfrm>
              <a:off x="3147" y="1488"/>
              <a:ext cx="529" cy="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50000"/>
                </a:spcBef>
                <a:buClrTx/>
                <a:buSzTx/>
                <a:buFontTx/>
                <a:buNone/>
              </a:pPr>
              <a:r>
                <a:rPr lang="en-US" altLang="en-US" sz="800">
                  <a:latin typeface="Times New Roman" pitchFamily="18" charset="0"/>
                </a:rPr>
                <a:t>NORTH-EASTERN REGION</a:t>
              </a:r>
            </a:p>
          </p:txBody>
        </p:sp>
        <p:sp>
          <p:nvSpPr>
            <p:cNvPr id="31770" name="Freeform 14">
              <a:hlinkHover r:id="" action="ppaction://noaction" highlightClick="1"/>
            </p:cNvPr>
            <p:cNvSpPr>
              <a:spLocks/>
            </p:cNvSpPr>
            <p:nvPr/>
          </p:nvSpPr>
          <p:spPr bwMode="auto">
            <a:xfrm>
              <a:off x="798" y="246"/>
              <a:ext cx="1636" cy="1758"/>
            </a:xfrm>
            <a:custGeom>
              <a:avLst/>
              <a:gdLst>
                <a:gd name="T0" fmla="*/ 1504 w 1636"/>
                <a:gd name="T1" fmla="*/ 1536 h 1758"/>
                <a:gd name="T2" fmla="*/ 1522 w 1636"/>
                <a:gd name="T3" fmla="*/ 1488 h 1758"/>
                <a:gd name="T4" fmla="*/ 1600 w 1636"/>
                <a:gd name="T5" fmla="*/ 1422 h 1758"/>
                <a:gd name="T6" fmla="*/ 1582 w 1636"/>
                <a:gd name="T7" fmla="*/ 1326 h 1758"/>
                <a:gd name="T8" fmla="*/ 1534 w 1636"/>
                <a:gd name="T9" fmla="*/ 1254 h 1758"/>
                <a:gd name="T10" fmla="*/ 1396 w 1636"/>
                <a:gd name="T11" fmla="*/ 1200 h 1758"/>
                <a:gd name="T12" fmla="*/ 1162 w 1636"/>
                <a:gd name="T13" fmla="*/ 1062 h 1758"/>
                <a:gd name="T14" fmla="*/ 1252 w 1636"/>
                <a:gd name="T15" fmla="*/ 882 h 1758"/>
                <a:gd name="T16" fmla="*/ 1174 w 1636"/>
                <a:gd name="T17" fmla="*/ 834 h 1758"/>
                <a:gd name="T18" fmla="*/ 1006 w 1636"/>
                <a:gd name="T19" fmla="*/ 642 h 1758"/>
                <a:gd name="T20" fmla="*/ 1108 w 1636"/>
                <a:gd name="T21" fmla="*/ 588 h 1758"/>
                <a:gd name="T22" fmla="*/ 1060 w 1636"/>
                <a:gd name="T23" fmla="*/ 432 h 1758"/>
                <a:gd name="T24" fmla="*/ 1120 w 1636"/>
                <a:gd name="T25" fmla="*/ 396 h 1758"/>
                <a:gd name="T26" fmla="*/ 1174 w 1636"/>
                <a:gd name="T27" fmla="*/ 318 h 1758"/>
                <a:gd name="T28" fmla="*/ 1186 w 1636"/>
                <a:gd name="T29" fmla="*/ 192 h 1758"/>
                <a:gd name="T30" fmla="*/ 1042 w 1636"/>
                <a:gd name="T31" fmla="*/ 180 h 1758"/>
                <a:gd name="T32" fmla="*/ 910 w 1636"/>
                <a:gd name="T33" fmla="*/ 186 h 1758"/>
                <a:gd name="T34" fmla="*/ 802 w 1636"/>
                <a:gd name="T35" fmla="*/ 102 h 1758"/>
                <a:gd name="T36" fmla="*/ 718 w 1636"/>
                <a:gd name="T37" fmla="*/ 12 h 1758"/>
                <a:gd name="T38" fmla="*/ 484 w 1636"/>
                <a:gd name="T39" fmla="*/ 60 h 1758"/>
                <a:gd name="T40" fmla="*/ 424 w 1636"/>
                <a:gd name="T41" fmla="*/ 120 h 1758"/>
                <a:gd name="T42" fmla="*/ 550 w 1636"/>
                <a:gd name="T43" fmla="*/ 204 h 1758"/>
                <a:gd name="T44" fmla="*/ 580 w 1636"/>
                <a:gd name="T45" fmla="*/ 282 h 1758"/>
                <a:gd name="T46" fmla="*/ 502 w 1636"/>
                <a:gd name="T47" fmla="*/ 444 h 1758"/>
                <a:gd name="T48" fmla="*/ 628 w 1636"/>
                <a:gd name="T49" fmla="*/ 582 h 1758"/>
                <a:gd name="T50" fmla="*/ 604 w 1636"/>
                <a:gd name="T51" fmla="*/ 708 h 1758"/>
                <a:gd name="T52" fmla="*/ 472 w 1636"/>
                <a:gd name="T53" fmla="*/ 876 h 1758"/>
                <a:gd name="T54" fmla="*/ 424 w 1636"/>
                <a:gd name="T55" fmla="*/ 984 h 1758"/>
                <a:gd name="T56" fmla="*/ 292 w 1636"/>
                <a:gd name="T57" fmla="*/ 1104 h 1758"/>
                <a:gd name="T58" fmla="*/ 94 w 1636"/>
                <a:gd name="T59" fmla="*/ 1110 h 1758"/>
                <a:gd name="T60" fmla="*/ 34 w 1636"/>
                <a:gd name="T61" fmla="*/ 1200 h 1758"/>
                <a:gd name="T62" fmla="*/ 130 w 1636"/>
                <a:gd name="T63" fmla="*/ 1410 h 1758"/>
                <a:gd name="T64" fmla="*/ 286 w 1636"/>
                <a:gd name="T65" fmla="*/ 1536 h 1758"/>
                <a:gd name="T66" fmla="*/ 424 w 1636"/>
                <a:gd name="T67" fmla="*/ 1668 h 1758"/>
                <a:gd name="T68" fmla="*/ 502 w 1636"/>
                <a:gd name="T69" fmla="*/ 1722 h 1758"/>
                <a:gd name="T70" fmla="*/ 574 w 1636"/>
                <a:gd name="T71" fmla="*/ 1656 h 1758"/>
                <a:gd name="T72" fmla="*/ 568 w 1636"/>
                <a:gd name="T73" fmla="*/ 1554 h 1758"/>
                <a:gd name="T74" fmla="*/ 622 w 1636"/>
                <a:gd name="T75" fmla="*/ 1530 h 1758"/>
                <a:gd name="T76" fmla="*/ 658 w 1636"/>
                <a:gd name="T77" fmla="*/ 1602 h 1758"/>
                <a:gd name="T78" fmla="*/ 778 w 1636"/>
                <a:gd name="T79" fmla="*/ 1608 h 1758"/>
                <a:gd name="T80" fmla="*/ 802 w 1636"/>
                <a:gd name="T81" fmla="*/ 1530 h 1758"/>
                <a:gd name="T82" fmla="*/ 808 w 1636"/>
                <a:gd name="T83" fmla="*/ 1482 h 1758"/>
                <a:gd name="T84" fmla="*/ 742 w 1636"/>
                <a:gd name="T85" fmla="*/ 1428 h 1758"/>
                <a:gd name="T86" fmla="*/ 940 w 1636"/>
                <a:gd name="T87" fmla="*/ 1320 h 1758"/>
                <a:gd name="T88" fmla="*/ 994 w 1636"/>
                <a:gd name="T89" fmla="*/ 1446 h 1758"/>
                <a:gd name="T90" fmla="*/ 982 w 1636"/>
                <a:gd name="T91" fmla="*/ 1602 h 1758"/>
                <a:gd name="T92" fmla="*/ 1030 w 1636"/>
                <a:gd name="T93" fmla="*/ 1476 h 1758"/>
                <a:gd name="T94" fmla="*/ 1108 w 1636"/>
                <a:gd name="T95" fmla="*/ 1506 h 1758"/>
                <a:gd name="T96" fmla="*/ 1192 w 1636"/>
                <a:gd name="T97" fmla="*/ 1506 h 1758"/>
                <a:gd name="T98" fmla="*/ 1294 w 1636"/>
                <a:gd name="T99" fmla="*/ 1518 h 1758"/>
                <a:gd name="T100" fmla="*/ 1492 w 1636"/>
                <a:gd name="T101" fmla="*/ 1656 h 175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636"/>
                <a:gd name="T154" fmla="*/ 0 h 1758"/>
                <a:gd name="T155" fmla="*/ 1636 w 1636"/>
                <a:gd name="T156" fmla="*/ 1758 h 175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636" h="1758">
                  <a:moveTo>
                    <a:pt x="1504" y="1656"/>
                  </a:moveTo>
                  <a:cubicBezTo>
                    <a:pt x="1509" y="1620"/>
                    <a:pt x="1525" y="1602"/>
                    <a:pt x="1516" y="1572"/>
                  </a:cubicBezTo>
                  <a:cubicBezTo>
                    <a:pt x="1512" y="1560"/>
                    <a:pt x="1508" y="1548"/>
                    <a:pt x="1504" y="1536"/>
                  </a:cubicBezTo>
                  <a:cubicBezTo>
                    <a:pt x="1502" y="1530"/>
                    <a:pt x="1498" y="1518"/>
                    <a:pt x="1498" y="1518"/>
                  </a:cubicBezTo>
                  <a:cubicBezTo>
                    <a:pt x="1504" y="1514"/>
                    <a:pt x="1511" y="1512"/>
                    <a:pt x="1516" y="1506"/>
                  </a:cubicBezTo>
                  <a:cubicBezTo>
                    <a:pt x="1520" y="1501"/>
                    <a:pt x="1517" y="1492"/>
                    <a:pt x="1522" y="1488"/>
                  </a:cubicBezTo>
                  <a:cubicBezTo>
                    <a:pt x="1532" y="1481"/>
                    <a:pt x="1547" y="1483"/>
                    <a:pt x="1558" y="1476"/>
                  </a:cubicBezTo>
                  <a:cubicBezTo>
                    <a:pt x="1582" y="1460"/>
                    <a:pt x="1608" y="1453"/>
                    <a:pt x="1636" y="1446"/>
                  </a:cubicBezTo>
                  <a:cubicBezTo>
                    <a:pt x="1624" y="1438"/>
                    <a:pt x="1612" y="1430"/>
                    <a:pt x="1600" y="1422"/>
                  </a:cubicBezTo>
                  <a:cubicBezTo>
                    <a:pt x="1594" y="1418"/>
                    <a:pt x="1582" y="1410"/>
                    <a:pt x="1582" y="1410"/>
                  </a:cubicBezTo>
                  <a:cubicBezTo>
                    <a:pt x="1590" y="1371"/>
                    <a:pt x="1604" y="1372"/>
                    <a:pt x="1576" y="1344"/>
                  </a:cubicBezTo>
                  <a:cubicBezTo>
                    <a:pt x="1578" y="1338"/>
                    <a:pt x="1578" y="1330"/>
                    <a:pt x="1582" y="1326"/>
                  </a:cubicBezTo>
                  <a:cubicBezTo>
                    <a:pt x="1586" y="1322"/>
                    <a:pt x="1597" y="1326"/>
                    <a:pt x="1600" y="1320"/>
                  </a:cubicBezTo>
                  <a:cubicBezTo>
                    <a:pt x="1609" y="1302"/>
                    <a:pt x="1583" y="1298"/>
                    <a:pt x="1576" y="1296"/>
                  </a:cubicBezTo>
                  <a:cubicBezTo>
                    <a:pt x="1565" y="1264"/>
                    <a:pt x="1575" y="1282"/>
                    <a:pt x="1534" y="1254"/>
                  </a:cubicBezTo>
                  <a:cubicBezTo>
                    <a:pt x="1522" y="1246"/>
                    <a:pt x="1498" y="1230"/>
                    <a:pt x="1498" y="1230"/>
                  </a:cubicBezTo>
                  <a:cubicBezTo>
                    <a:pt x="1488" y="1271"/>
                    <a:pt x="1484" y="1253"/>
                    <a:pt x="1450" y="1242"/>
                  </a:cubicBezTo>
                  <a:cubicBezTo>
                    <a:pt x="1424" y="1203"/>
                    <a:pt x="1450" y="1209"/>
                    <a:pt x="1396" y="1200"/>
                  </a:cubicBezTo>
                  <a:cubicBezTo>
                    <a:pt x="1353" y="1172"/>
                    <a:pt x="1353" y="1180"/>
                    <a:pt x="1306" y="1164"/>
                  </a:cubicBezTo>
                  <a:cubicBezTo>
                    <a:pt x="1276" y="1119"/>
                    <a:pt x="1270" y="1106"/>
                    <a:pt x="1216" y="1092"/>
                  </a:cubicBezTo>
                  <a:cubicBezTo>
                    <a:pt x="1196" y="1087"/>
                    <a:pt x="1162" y="1062"/>
                    <a:pt x="1162" y="1062"/>
                  </a:cubicBezTo>
                  <a:cubicBezTo>
                    <a:pt x="1168" y="1011"/>
                    <a:pt x="1171" y="972"/>
                    <a:pt x="1216" y="942"/>
                  </a:cubicBezTo>
                  <a:cubicBezTo>
                    <a:pt x="1230" y="920"/>
                    <a:pt x="1244" y="922"/>
                    <a:pt x="1258" y="900"/>
                  </a:cubicBezTo>
                  <a:cubicBezTo>
                    <a:pt x="1256" y="894"/>
                    <a:pt x="1252" y="888"/>
                    <a:pt x="1252" y="882"/>
                  </a:cubicBezTo>
                  <a:cubicBezTo>
                    <a:pt x="1252" y="876"/>
                    <a:pt x="1262" y="868"/>
                    <a:pt x="1258" y="864"/>
                  </a:cubicBezTo>
                  <a:cubicBezTo>
                    <a:pt x="1251" y="857"/>
                    <a:pt x="1238" y="861"/>
                    <a:pt x="1228" y="858"/>
                  </a:cubicBezTo>
                  <a:cubicBezTo>
                    <a:pt x="1192" y="848"/>
                    <a:pt x="1199" y="851"/>
                    <a:pt x="1174" y="834"/>
                  </a:cubicBezTo>
                  <a:cubicBezTo>
                    <a:pt x="1143" y="788"/>
                    <a:pt x="1132" y="770"/>
                    <a:pt x="1078" y="756"/>
                  </a:cubicBezTo>
                  <a:cubicBezTo>
                    <a:pt x="1057" y="742"/>
                    <a:pt x="1049" y="736"/>
                    <a:pt x="1024" y="744"/>
                  </a:cubicBezTo>
                  <a:cubicBezTo>
                    <a:pt x="1013" y="711"/>
                    <a:pt x="1014" y="676"/>
                    <a:pt x="1006" y="642"/>
                  </a:cubicBezTo>
                  <a:cubicBezTo>
                    <a:pt x="1001" y="622"/>
                    <a:pt x="989" y="608"/>
                    <a:pt x="982" y="588"/>
                  </a:cubicBezTo>
                  <a:cubicBezTo>
                    <a:pt x="1035" y="553"/>
                    <a:pt x="1026" y="607"/>
                    <a:pt x="1060" y="630"/>
                  </a:cubicBezTo>
                  <a:cubicBezTo>
                    <a:pt x="1085" y="592"/>
                    <a:pt x="1095" y="628"/>
                    <a:pt x="1108" y="588"/>
                  </a:cubicBezTo>
                  <a:cubicBezTo>
                    <a:pt x="1100" y="540"/>
                    <a:pt x="1106" y="564"/>
                    <a:pt x="1090" y="516"/>
                  </a:cubicBezTo>
                  <a:cubicBezTo>
                    <a:pt x="1085" y="502"/>
                    <a:pt x="1054" y="492"/>
                    <a:pt x="1054" y="492"/>
                  </a:cubicBezTo>
                  <a:cubicBezTo>
                    <a:pt x="1072" y="465"/>
                    <a:pt x="1075" y="462"/>
                    <a:pt x="1060" y="432"/>
                  </a:cubicBezTo>
                  <a:cubicBezTo>
                    <a:pt x="1062" y="422"/>
                    <a:pt x="1058" y="408"/>
                    <a:pt x="1066" y="402"/>
                  </a:cubicBezTo>
                  <a:cubicBezTo>
                    <a:pt x="1072" y="398"/>
                    <a:pt x="1077" y="413"/>
                    <a:pt x="1084" y="414"/>
                  </a:cubicBezTo>
                  <a:cubicBezTo>
                    <a:pt x="1094" y="416"/>
                    <a:pt x="1114" y="400"/>
                    <a:pt x="1120" y="396"/>
                  </a:cubicBezTo>
                  <a:cubicBezTo>
                    <a:pt x="1124" y="390"/>
                    <a:pt x="1132" y="385"/>
                    <a:pt x="1132" y="378"/>
                  </a:cubicBezTo>
                  <a:cubicBezTo>
                    <a:pt x="1132" y="365"/>
                    <a:pt x="1120" y="342"/>
                    <a:pt x="1120" y="342"/>
                  </a:cubicBezTo>
                  <a:cubicBezTo>
                    <a:pt x="1136" y="331"/>
                    <a:pt x="1174" y="318"/>
                    <a:pt x="1174" y="318"/>
                  </a:cubicBezTo>
                  <a:cubicBezTo>
                    <a:pt x="1185" y="302"/>
                    <a:pt x="1198" y="264"/>
                    <a:pt x="1198" y="264"/>
                  </a:cubicBezTo>
                  <a:cubicBezTo>
                    <a:pt x="1196" y="246"/>
                    <a:pt x="1195" y="228"/>
                    <a:pt x="1192" y="210"/>
                  </a:cubicBezTo>
                  <a:cubicBezTo>
                    <a:pt x="1191" y="204"/>
                    <a:pt x="1191" y="196"/>
                    <a:pt x="1186" y="192"/>
                  </a:cubicBezTo>
                  <a:cubicBezTo>
                    <a:pt x="1176" y="185"/>
                    <a:pt x="1162" y="184"/>
                    <a:pt x="1150" y="180"/>
                  </a:cubicBezTo>
                  <a:cubicBezTo>
                    <a:pt x="1144" y="178"/>
                    <a:pt x="1132" y="174"/>
                    <a:pt x="1132" y="174"/>
                  </a:cubicBezTo>
                  <a:cubicBezTo>
                    <a:pt x="1109" y="182"/>
                    <a:pt x="1066" y="177"/>
                    <a:pt x="1042" y="180"/>
                  </a:cubicBezTo>
                  <a:cubicBezTo>
                    <a:pt x="1013" y="190"/>
                    <a:pt x="1003" y="213"/>
                    <a:pt x="976" y="222"/>
                  </a:cubicBezTo>
                  <a:cubicBezTo>
                    <a:pt x="956" y="219"/>
                    <a:pt x="930" y="224"/>
                    <a:pt x="916" y="210"/>
                  </a:cubicBezTo>
                  <a:cubicBezTo>
                    <a:pt x="910" y="204"/>
                    <a:pt x="915" y="192"/>
                    <a:pt x="910" y="186"/>
                  </a:cubicBezTo>
                  <a:cubicBezTo>
                    <a:pt x="901" y="175"/>
                    <a:pt x="882" y="178"/>
                    <a:pt x="868" y="174"/>
                  </a:cubicBezTo>
                  <a:cubicBezTo>
                    <a:pt x="840" y="133"/>
                    <a:pt x="858" y="143"/>
                    <a:pt x="826" y="132"/>
                  </a:cubicBezTo>
                  <a:cubicBezTo>
                    <a:pt x="819" y="112"/>
                    <a:pt x="823" y="111"/>
                    <a:pt x="802" y="102"/>
                  </a:cubicBezTo>
                  <a:cubicBezTo>
                    <a:pt x="790" y="97"/>
                    <a:pt x="766" y="90"/>
                    <a:pt x="766" y="90"/>
                  </a:cubicBezTo>
                  <a:cubicBezTo>
                    <a:pt x="757" y="64"/>
                    <a:pt x="745" y="44"/>
                    <a:pt x="736" y="18"/>
                  </a:cubicBezTo>
                  <a:cubicBezTo>
                    <a:pt x="734" y="12"/>
                    <a:pt x="724" y="15"/>
                    <a:pt x="718" y="12"/>
                  </a:cubicBezTo>
                  <a:cubicBezTo>
                    <a:pt x="712" y="9"/>
                    <a:pt x="706" y="4"/>
                    <a:pt x="700" y="0"/>
                  </a:cubicBezTo>
                  <a:cubicBezTo>
                    <a:pt x="646" y="9"/>
                    <a:pt x="592" y="29"/>
                    <a:pt x="538" y="42"/>
                  </a:cubicBezTo>
                  <a:cubicBezTo>
                    <a:pt x="520" y="47"/>
                    <a:pt x="502" y="54"/>
                    <a:pt x="484" y="60"/>
                  </a:cubicBezTo>
                  <a:cubicBezTo>
                    <a:pt x="478" y="62"/>
                    <a:pt x="466" y="66"/>
                    <a:pt x="466" y="66"/>
                  </a:cubicBezTo>
                  <a:cubicBezTo>
                    <a:pt x="460" y="72"/>
                    <a:pt x="453" y="77"/>
                    <a:pt x="448" y="84"/>
                  </a:cubicBezTo>
                  <a:cubicBezTo>
                    <a:pt x="439" y="95"/>
                    <a:pt x="424" y="120"/>
                    <a:pt x="424" y="120"/>
                  </a:cubicBezTo>
                  <a:cubicBezTo>
                    <a:pt x="433" y="156"/>
                    <a:pt x="437" y="142"/>
                    <a:pt x="466" y="162"/>
                  </a:cubicBezTo>
                  <a:cubicBezTo>
                    <a:pt x="503" y="137"/>
                    <a:pt x="491" y="160"/>
                    <a:pt x="514" y="180"/>
                  </a:cubicBezTo>
                  <a:cubicBezTo>
                    <a:pt x="525" y="189"/>
                    <a:pt x="550" y="204"/>
                    <a:pt x="550" y="204"/>
                  </a:cubicBezTo>
                  <a:cubicBezTo>
                    <a:pt x="554" y="217"/>
                    <a:pt x="567" y="227"/>
                    <a:pt x="568" y="240"/>
                  </a:cubicBezTo>
                  <a:cubicBezTo>
                    <a:pt x="570" y="258"/>
                    <a:pt x="557" y="277"/>
                    <a:pt x="562" y="294"/>
                  </a:cubicBezTo>
                  <a:cubicBezTo>
                    <a:pt x="564" y="301"/>
                    <a:pt x="587" y="282"/>
                    <a:pt x="580" y="282"/>
                  </a:cubicBezTo>
                  <a:cubicBezTo>
                    <a:pt x="567" y="282"/>
                    <a:pt x="544" y="294"/>
                    <a:pt x="544" y="294"/>
                  </a:cubicBezTo>
                  <a:cubicBezTo>
                    <a:pt x="531" y="314"/>
                    <a:pt x="516" y="319"/>
                    <a:pt x="508" y="342"/>
                  </a:cubicBezTo>
                  <a:cubicBezTo>
                    <a:pt x="526" y="395"/>
                    <a:pt x="512" y="393"/>
                    <a:pt x="502" y="444"/>
                  </a:cubicBezTo>
                  <a:cubicBezTo>
                    <a:pt x="504" y="454"/>
                    <a:pt x="505" y="464"/>
                    <a:pt x="508" y="474"/>
                  </a:cubicBezTo>
                  <a:cubicBezTo>
                    <a:pt x="528" y="548"/>
                    <a:pt x="512" y="527"/>
                    <a:pt x="598" y="534"/>
                  </a:cubicBezTo>
                  <a:cubicBezTo>
                    <a:pt x="627" y="553"/>
                    <a:pt x="614" y="539"/>
                    <a:pt x="628" y="582"/>
                  </a:cubicBezTo>
                  <a:cubicBezTo>
                    <a:pt x="637" y="608"/>
                    <a:pt x="688" y="609"/>
                    <a:pt x="706" y="612"/>
                  </a:cubicBezTo>
                  <a:cubicBezTo>
                    <a:pt x="673" y="634"/>
                    <a:pt x="635" y="654"/>
                    <a:pt x="598" y="666"/>
                  </a:cubicBezTo>
                  <a:cubicBezTo>
                    <a:pt x="584" y="708"/>
                    <a:pt x="574" y="698"/>
                    <a:pt x="604" y="708"/>
                  </a:cubicBezTo>
                  <a:cubicBezTo>
                    <a:pt x="620" y="756"/>
                    <a:pt x="567" y="769"/>
                    <a:pt x="538" y="798"/>
                  </a:cubicBezTo>
                  <a:cubicBezTo>
                    <a:pt x="535" y="807"/>
                    <a:pt x="524" y="862"/>
                    <a:pt x="508" y="870"/>
                  </a:cubicBezTo>
                  <a:cubicBezTo>
                    <a:pt x="497" y="875"/>
                    <a:pt x="484" y="874"/>
                    <a:pt x="472" y="876"/>
                  </a:cubicBezTo>
                  <a:cubicBezTo>
                    <a:pt x="466" y="894"/>
                    <a:pt x="465" y="914"/>
                    <a:pt x="454" y="930"/>
                  </a:cubicBezTo>
                  <a:cubicBezTo>
                    <a:pt x="446" y="942"/>
                    <a:pt x="435" y="952"/>
                    <a:pt x="430" y="966"/>
                  </a:cubicBezTo>
                  <a:cubicBezTo>
                    <a:pt x="428" y="972"/>
                    <a:pt x="428" y="979"/>
                    <a:pt x="424" y="984"/>
                  </a:cubicBezTo>
                  <a:cubicBezTo>
                    <a:pt x="407" y="1006"/>
                    <a:pt x="366" y="1009"/>
                    <a:pt x="340" y="1014"/>
                  </a:cubicBezTo>
                  <a:cubicBezTo>
                    <a:pt x="320" y="1034"/>
                    <a:pt x="311" y="1061"/>
                    <a:pt x="298" y="1086"/>
                  </a:cubicBezTo>
                  <a:cubicBezTo>
                    <a:pt x="295" y="1092"/>
                    <a:pt x="297" y="1100"/>
                    <a:pt x="292" y="1104"/>
                  </a:cubicBezTo>
                  <a:cubicBezTo>
                    <a:pt x="276" y="1115"/>
                    <a:pt x="254" y="1117"/>
                    <a:pt x="238" y="1128"/>
                  </a:cubicBezTo>
                  <a:cubicBezTo>
                    <a:pt x="193" y="1122"/>
                    <a:pt x="176" y="1111"/>
                    <a:pt x="136" y="1098"/>
                  </a:cubicBezTo>
                  <a:cubicBezTo>
                    <a:pt x="136" y="1098"/>
                    <a:pt x="97" y="1107"/>
                    <a:pt x="94" y="1110"/>
                  </a:cubicBezTo>
                  <a:cubicBezTo>
                    <a:pt x="90" y="1114"/>
                    <a:pt x="92" y="1123"/>
                    <a:pt x="88" y="1128"/>
                  </a:cubicBezTo>
                  <a:cubicBezTo>
                    <a:pt x="83" y="1134"/>
                    <a:pt x="76" y="1136"/>
                    <a:pt x="70" y="1140"/>
                  </a:cubicBezTo>
                  <a:cubicBezTo>
                    <a:pt x="59" y="1172"/>
                    <a:pt x="64" y="1190"/>
                    <a:pt x="34" y="1200"/>
                  </a:cubicBezTo>
                  <a:cubicBezTo>
                    <a:pt x="0" y="1251"/>
                    <a:pt x="18" y="1256"/>
                    <a:pt x="70" y="1266"/>
                  </a:cubicBezTo>
                  <a:cubicBezTo>
                    <a:pt x="71" y="1279"/>
                    <a:pt x="68" y="1341"/>
                    <a:pt x="82" y="1368"/>
                  </a:cubicBezTo>
                  <a:cubicBezTo>
                    <a:pt x="92" y="1387"/>
                    <a:pt x="130" y="1410"/>
                    <a:pt x="130" y="1410"/>
                  </a:cubicBezTo>
                  <a:cubicBezTo>
                    <a:pt x="143" y="1448"/>
                    <a:pt x="147" y="1486"/>
                    <a:pt x="160" y="1524"/>
                  </a:cubicBezTo>
                  <a:cubicBezTo>
                    <a:pt x="172" y="1520"/>
                    <a:pt x="184" y="1508"/>
                    <a:pt x="196" y="1512"/>
                  </a:cubicBezTo>
                  <a:cubicBezTo>
                    <a:pt x="226" y="1522"/>
                    <a:pt x="256" y="1527"/>
                    <a:pt x="286" y="1536"/>
                  </a:cubicBezTo>
                  <a:cubicBezTo>
                    <a:pt x="332" y="1549"/>
                    <a:pt x="275" y="1533"/>
                    <a:pt x="322" y="1554"/>
                  </a:cubicBezTo>
                  <a:cubicBezTo>
                    <a:pt x="347" y="1565"/>
                    <a:pt x="374" y="1569"/>
                    <a:pt x="400" y="1578"/>
                  </a:cubicBezTo>
                  <a:cubicBezTo>
                    <a:pt x="388" y="1613"/>
                    <a:pt x="409" y="1639"/>
                    <a:pt x="424" y="1668"/>
                  </a:cubicBezTo>
                  <a:cubicBezTo>
                    <a:pt x="427" y="1674"/>
                    <a:pt x="425" y="1682"/>
                    <a:pt x="430" y="1686"/>
                  </a:cubicBezTo>
                  <a:cubicBezTo>
                    <a:pt x="440" y="1693"/>
                    <a:pt x="454" y="1694"/>
                    <a:pt x="466" y="1698"/>
                  </a:cubicBezTo>
                  <a:cubicBezTo>
                    <a:pt x="480" y="1703"/>
                    <a:pt x="502" y="1722"/>
                    <a:pt x="502" y="1722"/>
                  </a:cubicBezTo>
                  <a:cubicBezTo>
                    <a:pt x="514" y="1758"/>
                    <a:pt x="529" y="1742"/>
                    <a:pt x="538" y="1716"/>
                  </a:cubicBezTo>
                  <a:cubicBezTo>
                    <a:pt x="526" y="1680"/>
                    <a:pt x="530" y="1712"/>
                    <a:pt x="550" y="1692"/>
                  </a:cubicBezTo>
                  <a:cubicBezTo>
                    <a:pt x="560" y="1682"/>
                    <a:pt x="574" y="1656"/>
                    <a:pt x="574" y="1656"/>
                  </a:cubicBezTo>
                  <a:cubicBezTo>
                    <a:pt x="570" y="1644"/>
                    <a:pt x="566" y="1632"/>
                    <a:pt x="562" y="1620"/>
                  </a:cubicBezTo>
                  <a:cubicBezTo>
                    <a:pt x="560" y="1614"/>
                    <a:pt x="556" y="1602"/>
                    <a:pt x="556" y="1602"/>
                  </a:cubicBezTo>
                  <a:cubicBezTo>
                    <a:pt x="561" y="1586"/>
                    <a:pt x="562" y="1569"/>
                    <a:pt x="568" y="1554"/>
                  </a:cubicBezTo>
                  <a:cubicBezTo>
                    <a:pt x="571" y="1547"/>
                    <a:pt x="577" y="1542"/>
                    <a:pt x="580" y="1536"/>
                  </a:cubicBezTo>
                  <a:cubicBezTo>
                    <a:pt x="583" y="1530"/>
                    <a:pt x="584" y="1524"/>
                    <a:pt x="586" y="1518"/>
                  </a:cubicBezTo>
                  <a:cubicBezTo>
                    <a:pt x="598" y="1522"/>
                    <a:pt x="618" y="1518"/>
                    <a:pt x="622" y="1530"/>
                  </a:cubicBezTo>
                  <a:cubicBezTo>
                    <a:pt x="624" y="1536"/>
                    <a:pt x="624" y="1544"/>
                    <a:pt x="628" y="1548"/>
                  </a:cubicBezTo>
                  <a:cubicBezTo>
                    <a:pt x="639" y="1559"/>
                    <a:pt x="673" y="1561"/>
                    <a:pt x="688" y="1566"/>
                  </a:cubicBezTo>
                  <a:cubicBezTo>
                    <a:pt x="698" y="1597"/>
                    <a:pt x="685" y="1593"/>
                    <a:pt x="658" y="1602"/>
                  </a:cubicBezTo>
                  <a:cubicBezTo>
                    <a:pt x="644" y="1645"/>
                    <a:pt x="635" y="1631"/>
                    <a:pt x="664" y="1650"/>
                  </a:cubicBezTo>
                  <a:cubicBezTo>
                    <a:pt x="696" y="1639"/>
                    <a:pt x="699" y="1636"/>
                    <a:pt x="706" y="1602"/>
                  </a:cubicBezTo>
                  <a:cubicBezTo>
                    <a:pt x="733" y="1607"/>
                    <a:pt x="753" y="1616"/>
                    <a:pt x="778" y="1608"/>
                  </a:cubicBezTo>
                  <a:cubicBezTo>
                    <a:pt x="780" y="1596"/>
                    <a:pt x="790" y="1531"/>
                    <a:pt x="808" y="1584"/>
                  </a:cubicBezTo>
                  <a:cubicBezTo>
                    <a:pt x="810" y="1578"/>
                    <a:pt x="816" y="1572"/>
                    <a:pt x="814" y="1566"/>
                  </a:cubicBezTo>
                  <a:cubicBezTo>
                    <a:pt x="809" y="1554"/>
                    <a:pt x="771" y="1556"/>
                    <a:pt x="802" y="1530"/>
                  </a:cubicBezTo>
                  <a:cubicBezTo>
                    <a:pt x="812" y="1522"/>
                    <a:pt x="826" y="1522"/>
                    <a:pt x="838" y="1518"/>
                  </a:cubicBezTo>
                  <a:cubicBezTo>
                    <a:pt x="844" y="1516"/>
                    <a:pt x="856" y="1512"/>
                    <a:pt x="856" y="1512"/>
                  </a:cubicBezTo>
                  <a:cubicBezTo>
                    <a:pt x="868" y="1476"/>
                    <a:pt x="839" y="1490"/>
                    <a:pt x="808" y="1482"/>
                  </a:cubicBezTo>
                  <a:cubicBezTo>
                    <a:pt x="796" y="1479"/>
                    <a:pt x="784" y="1474"/>
                    <a:pt x="772" y="1470"/>
                  </a:cubicBezTo>
                  <a:cubicBezTo>
                    <a:pt x="766" y="1468"/>
                    <a:pt x="754" y="1464"/>
                    <a:pt x="754" y="1464"/>
                  </a:cubicBezTo>
                  <a:cubicBezTo>
                    <a:pt x="750" y="1452"/>
                    <a:pt x="746" y="1440"/>
                    <a:pt x="742" y="1428"/>
                  </a:cubicBezTo>
                  <a:cubicBezTo>
                    <a:pt x="740" y="1422"/>
                    <a:pt x="771" y="1393"/>
                    <a:pt x="772" y="1392"/>
                  </a:cubicBezTo>
                  <a:cubicBezTo>
                    <a:pt x="808" y="1368"/>
                    <a:pt x="845" y="1358"/>
                    <a:pt x="886" y="1344"/>
                  </a:cubicBezTo>
                  <a:cubicBezTo>
                    <a:pt x="905" y="1338"/>
                    <a:pt x="921" y="1326"/>
                    <a:pt x="940" y="1320"/>
                  </a:cubicBezTo>
                  <a:cubicBezTo>
                    <a:pt x="946" y="1318"/>
                    <a:pt x="958" y="1314"/>
                    <a:pt x="958" y="1314"/>
                  </a:cubicBezTo>
                  <a:cubicBezTo>
                    <a:pt x="1023" y="1323"/>
                    <a:pt x="1005" y="1316"/>
                    <a:pt x="1036" y="1362"/>
                  </a:cubicBezTo>
                  <a:cubicBezTo>
                    <a:pt x="1031" y="1398"/>
                    <a:pt x="1032" y="1433"/>
                    <a:pt x="994" y="1446"/>
                  </a:cubicBezTo>
                  <a:cubicBezTo>
                    <a:pt x="988" y="1452"/>
                    <a:pt x="981" y="1457"/>
                    <a:pt x="976" y="1464"/>
                  </a:cubicBezTo>
                  <a:cubicBezTo>
                    <a:pt x="967" y="1475"/>
                    <a:pt x="952" y="1500"/>
                    <a:pt x="952" y="1500"/>
                  </a:cubicBezTo>
                  <a:cubicBezTo>
                    <a:pt x="955" y="1540"/>
                    <a:pt x="941" y="1588"/>
                    <a:pt x="982" y="1602"/>
                  </a:cubicBezTo>
                  <a:cubicBezTo>
                    <a:pt x="1026" y="1668"/>
                    <a:pt x="1026" y="1591"/>
                    <a:pt x="988" y="1566"/>
                  </a:cubicBezTo>
                  <a:cubicBezTo>
                    <a:pt x="978" y="1528"/>
                    <a:pt x="978" y="1487"/>
                    <a:pt x="1012" y="1464"/>
                  </a:cubicBezTo>
                  <a:cubicBezTo>
                    <a:pt x="1018" y="1468"/>
                    <a:pt x="1025" y="1471"/>
                    <a:pt x="1030" y="1476"/>
                  </a:cubicBezTo>
                  <a:cubicBezTo>
                    <a:pt x="1035" y="1481"/>
                    <a:pt x="1035" y="1493"/>
                    <a:pt x="1042" y="1494"/>
                  </a:cubicBezTo>
                  <a:cubicBezTo>
                    <a:pt x="1055" y="1496"/>
                    <a:pt x="1078" y="1482"/>
                    <a:pt x="1078" y="1482"/>
                  </a:cubicBezTo>
                  <a:cubicBezTo>
                    <a:pt x="1085" y="1493"/>
                    <a:pt x="1091" y="1509"/>
                    <a:pt x="1108" y="1506"/>
                  </a:cubicBezTo>
                  <a:cubicBezTo>
                    <a:pt x="1115" y="1505"/>
                    <a:pt x="1119" y="1497"/>
                    <a:pt x="1126" y="1494"/>
                  </a:cubicBezTo>
                  <a:cubicBezTo>
                    <a:pt x="1138" y="1489"/>
                    <a:pt x="1162" y="1482"/>
                    <a:pt x="1162" y="1482"/>
                  </a:cubicBezTo>
                  <a:cubicBezTo>
                    <a:pt x="1207" y="1497"/>
                    <a:pt x="1153" y="1475"/>
                    <a:pt x="1192" y="1506"/>
                  </a:cubicBezTo>
                  <a:cubicBezTo>
                    <a:pt x="1198" y="1511"/>
                    <a:pt x="1239" y="1518"/>
                    <a:pt x="1240" y="1518"/>
                  </a:cubicBezTo>
                  <a:cubicBezTo>
                    <a:pt x="1246" y="1522"/>
                    <a:pt x="1251" y="1530"/>
                    <a:pt x="1258" y="1530"/>
                  </a:cubicBezTo>
                  <a:cubicBezTo>
                    <a:pt x="1271" y="1530"/>
                    <a:pt x="1294" y="1518"/>
                    <a:pt x="1294" y="1518"/>
                  </a:cubicBezTo>
                  <a:cubicBezTo>
                    <a:pt x="1329" y="1527"/>
                    <a:pt x="1360" y="1540"/>
                    <a:pt x="1390" y="1560"/>
                  </a:cubicBezTo>
                  <a:cubicBezTo>
                    <a:pt x="1407" y="1586"/>
                    <a:pt x="1411" y="1608"/>
                    <a:pt x="1438" y="1626"/>
                  </a:cubicBezTo>
                  <a:cubicBezTo>
                    <a:pt x="1454" y="1675"/>
                    <a:pt x="1437" y="1664"/>
                    <a:pt x="1492" y="1656"/>
                  </a:cubicBezTo>
                  <a:cubicBezTo>
                    <a:pt x="1507" y="1633"/>
                    <a:pt x="1504" y="1631"/>
                    <a:pt x="1504" y="1656"/>
                  </a:cubicBezTo>
                  <a:close/>
                </a:path>
              </a:pathLst>
            </a:custGeom>
            <a:solidFill>
              <a:srgbClr val="00FF00">
                <a:alpha val="41176"/>
              </a:srgbClr>
            </a:solidFill>
            <a:ln w="25400">
              <a:solidFill>
                <a:srgbClr val="2F09EB"/>
              </a:solidFill>
              <a:round/>
              <a:headEnd/>
              <a:tailEnd/>
            </a:ln>
          </p:spPr>
          <p:txBody>
            <a:bodyPr/>
            <a:lstStyle/>
            <a:p>
              <a:endParaRPr lang="en-US"/>
            </a:p>
          </p:txBody>
        </p:sp>
        <p:sp>
          <p:nvSpPr>
            <p:cNvPr id="31771" name="Rectangle 15"/>
            <p:cNvSpPr>
              <a:spLocks noChangeArrowheads="1"/>
            </p:cNvSpPr>
            <p:nvPr/>
          </p:nvSpPr>
          <p:spPr bwMode="auto">
            <a:xfrm>
              <a:off x="2016" y="240"/>
              <a:ext cx="1674" cy="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algn="ctr" eaLnBrk="1" hangingPunct="1">
                <a:spcBef>
                  <a:spcPct val="50000"/>
                </a:spcBef>
                <a:buClrTx/>
                <a:buSzTx/>
                <a:buFontTx/>
                <a:buNone/>
              </a:pPr>
              <a:r>
                <a:rPr lang="en-US" altLang="en-US" sz="2400"/>
                <a:t>REGIONAL            GRIDS</a:t>
              </a:r>
            </a:p>
          </p:txBody>
        </p:sp>
      </p:grpSp>
      <p:sp>
        <p:nvSpPr>
          <p:cNvPr id="31748" name="Text Box 16"/>
          <p:cNvSpPr txBox="1">
            <a:spLocks noChangeArrowheads="1"/>
          </p:cNvSpPr>
          <p:nvPr/>
        </p:nvSpPr>
        <p:spPr bwMode="auto">
          <a:xfrm>
            <a:off x="5638800" y="1066800"/>
            <a:ext cx="3505200" cy="1474788"/>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50000"/>
              </a:spcBef>
              <a:buClrTx/>
              <a:buSzTx/>
              <a:buFontTx/>
              <a:buNone/>
            </a:pPr>
            <a:r>
              <a:rPr lang="en-US" altLang="en-US" sz="1400">
                <a:latin typeface="Microsoft Sans Serif" pitchFamily="34" charset="0"/>
              </a:rPr>
              <a:t>Deficit Region</a:t>
            </a:r>
          </a:p>
          <a:p>
            <a:pPr eaLnBrk="1" hangingPunct="1">
              <a:spcBef>
                <a:spcPct val="50000"/>
              </a:spcBef>
              <a:buClrTx/>
              <a:buSzTx/>
              <a:buFontTx/>
              <a:buNone/>
            </a:pPr>
            <a:r>
              <a:rPr lang="en-US" altLang="en-US" sz="1400">
                <a:latin typeface="Microsoft Sans Serif" pitchFamily="34" charset="0"/>
              </a:rPr>
              <a:t>Snow fed – run-of –the –river hydro</a:t>
            </a:r>
          </a:p>
          <a:p>
            <a:pPr eaLnBrk="1" hangingPunct="1">
              <a:spcBef>
                <a:spcPct val="50000"/>
              </a:spcBef>
              <a:buClrTx/>
              <a:buSzTx/>
              <a:buFontTx/>
              <a:buNone/>
            </a:pPr>
            <a:r>
              <a:rPr lang="en-US" altLang="en-US" sz="1400">
                <a:latin typeface="Microsoft Sans Serif" pitchFamily="34" charset="0"/>
              </a:rPr>
              <a:t>Highly weather sensitive load</a:t>
            </a:r>
          </a:p>
          <a:p>
            <a:pPr eaLnBrk="1" hangingPunct="1">
              <a:spcBef>
                <a:spcPct val="50000"/>
              </a:spcBef>
              <a:buClrTx/>
              <a:buSzTx/>
              <a:buFontTx/>
              <a:buNone/>
            </a:pPr>
            <a:r>
              <a:rPr lang="en-US" altLang="en-US" sz="1400">
                <a:latin typeface="Microsoft Sans Serif" pitchFamily="34" charset="0"/>
              </a:rPr>
              <a:t>Adverse weather conditions: Fog &amp;  Dust Storm</a:t>
            </a:r>
          </a:p>
        </p:txBody>
      </p:sp>
      <p:sp>
        <p:nvSpPr>
          <p:cNvPr id="31749" name="Text Box 17"/>
          <p:cNvSpPr txBox="1">
            <a:spLocks noChangeArrowheads="1"/>
          </p:cNvSpPr>
          <p:nvPr/>
        </p:nvSpPr>
        <p:spPr bwMode="auto">
          <a:xfrm>
            <a:off x="5638800" y="2638425"/>
            <a:ext cx="3505200" cy="942975"/>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50000"/>
              </a:spcBef>
              <a:buClrTx/>
              <a:buSzTx/>
              <a:buFontTx/>
              <a:buNone/>
            </a:pPr>
            <a:r>
              <a:rPr lang="en-US" altLang="en-US" sz="1400">
                <a:latin typeface="Microsoft Sans Serif" pitchFamily="34" charset="0"/>
              </a:rPr>
              <a:t>Very low load</a:t>
            </a:r>
          </a:p>
          <a:p>
            <a:pPr eaLnBrk="1" hangingPunct="1">
              <a:spcBef>
                <a:spcPct val="50000"/>
              </a:spcBef>
              <a:buClrTx/>
              <a:buSzTx/>
              <a:buFontTx/>
              <a:buNone/>
            </a:pPr>
            <a:r>
              <a:rPr lang="en-US" altLang="en-US" sz="1400">
                <a:latin typeface="Microsoft Sans Serif" pitchFamily="34" charset="0"/>
              </a:rPr>
              <a:t>High hydro potential</a:t>
            </a:r>
          </a:p>
          <a:p>
            <a:pPr eaLnBrk="1" hangingPunct="1">
              <a:spcBef>
                <a:spcPct val="50000"/>
              </a:spcBef>
              <a:buClrTx/>
              <a:buSzTx/>
              <a:buFontTx/>
              <a:buNone/>
            </a:pPr>
            <a:r>
              <a:rPr lang="en-US" altLang="en-US" sz="1400">
                <a:latin typeface="Microsoft Sans Serif" pitchFamily="34" charset="0"/>
              </a:rPr>
              <a:t>Evacuation problems</a:t>
            </a:r>
          </a:p>
        </p:txBody>
      </p:sp>
      <p:sp>
        <p:nvSpPr>
          <p:cNvPr id="31750" name="Line 18"/>
          <p:cNvSpPr>
            <a:spLocks noChangeShapeType="1"/>
          </p:cNvSpPr>
          <p:nvPr/>
        </p:nvSpPr>
        <p:spPr bwMode="auto">
          <a:xfrm flipH="1">
            <a:off x="1981200" y="1752600"/>
            <a:ext cx="3684588" cy="7620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751" name="Line 19"/>
          <p:cNvSpPr>
            <a:spLocks noChangeShapeType="1"/>
          </p:cNvSpPr>
          <p:nvPr/>
        </p:nvSpPr>
        <p:spPr bwMode="auto">
          <a:xfrm flipH="1">
            <a:off x="4876800" y="2819400"/>
            <a:ext cx="685800" cy="762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752" name="Text Box 20"/>
          <p:cNvSpPr txBox="1">
            <a:spLocks noChangeArrowheads="1"/>
          </p:cNvSpPr>
          <p:nvPr/>
        </p:nvSpPr>
        <p:spPr bwMode="auto">
          <a:xfrm>
            <a:off x="5638800" y="4953000"/>
            <a:ext cx="3505200" cy="3048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50000"/>
              </a:spcBef>
              <a:buClrTx/>
              <a:buSzTx/>
              <a:buFontTx/>
              <a:buNone/>
            </a:pPr>
            <a:r>
              <a:rPr lang="en-US" altLang="en-US" sz="1400">
                <a:latin typeface="Microsoft Sans Serif" pitchFamily="34" charset="0"/>
              </a:rPr>
              <a:t>Industrial load and agricultural load</a:t>
            </a:r>
          </a:p>
        </p:txBody>
      </p:sp>
      <p:sp>
        <p:nvSpPr>
          <p:cNvPr id="31753" name="Line 21"/>
          <p:cNvSpPr>
            <a:spLocks noChangeShapeType="1"/>
          </p:cNvSpPr>
          <p:nvPr/>
        </p:nvSpPr>
        <p:spPr bwMode="auto">
          <a:xfrm flipH="1" flipV="1">
            <a:off x="3733800" y="3429000"/>
            <a:ext cx="1828800" cy="6096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754" name="Text Box 22"/>
          <p:cNvSpPr txBox="1">
            <a:spLocks noChangeArrowheads="1"/>
          </p:cNvSpPr>
          <p:nvPr/>
        </p:nvSpPr>
        <p:spPr bwMode="auto">
          <a:xfrm>
            <a:off x="5638800" y="3781425"/>
            <a:ext cx="3505200" cy="942975"/>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50000"/>
              </a:spcBef>
              <a:buClrTx/>
              <a:buSzTx/>
              <a:buFontTx/>
              <a:buNone/>
            </a:pPr>
            <a:r>
              <a:rPr lang="en-US" altLang="en-US" sz="1400">
                <a:latin typeface="Microsoft Sans Serif" pitchFamily="34" charset="0"/>
              </a:rPr>
              <a:t>Low load</a:t>
            </a:r>
          </a:p>
          <a:p>
            <a:pPr eaLnBrk="1" hangingPunct="1">
              <a:spcBef>
                <a:spcPct val="50000"/>
              </a:spcBef>
              <a:buClrTx/>
              <a:buSzTx/>
              <a:buFontTx/>
              <a:buNone/>
            </a:pPr>
            <a:r>
              <a:rPr lang="en-US" altLang="en-US" sz="1400">
                <a:latin typeface="Microsoft Sans Serif" pitchFamily="34" charset="0"/>
              </a:rPr>
              <a:t>High coal reserves</a:t>
            </a:r>
          </a:p>
          <a:p>
            <a:pPr eaLnBrk="1" hangingPunct="1">
              <a:spcBef>
                <a:spcPct val="50000"/>
              </a:spcBef>
              <a:buClrTx/>
              <a:buSzTx/>
              <a:buFontTx/>
              <a:buNone/>
            </a:pPr>
            <a:r>
              <a:rPr lang="en-US" altLang="en-US" sz="1400">
                <a:latin typeface="Microsoft Sans Serif" pitchFamily="34" charset="0"/>
              </a:rPr>
              <a:t>Pit head base load plants</a:t>
            </a:r>
          </a:p>
        </p:txBody>
      </p:sp>
      <p:sp>
        <p:nvSpPr>
          <p:cNvPr id="31755" name="Line 23"/>
          <p:cNvSpPr>
            <a:spLocks noChangeShapeType="1"/>
          </p:cNvSpPr>
          <p:nvPr/>
        </p:nvSpPr>
        <p:spPr bwMode="auto">
          <a:xfrm flipH="1" flipV="1">
            <a:off x="2514600" y="3962400"/>
            <a:ext cx="3048000" cy="10668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756" name="Text Box 24"/>
          <p:cNvSpPr txBox="1">
            <a:spLocks noChangeArrowheads="1"/>
          </p:cNvSpPr>
          <p:nvPr/>
        </p:nvSpPr>
        <p:spPr bwMode="auto">
          <a:xfrm>
            <a:off x="5638800" y="5486400"/>
            <a:ext cx="3505200" cy="623888"/>
          </a:xfrm>
          <a:prstGeom prst="rect">
            <a:avLst/>
          </a:prstGeom>
          <a:solidFill>
            <a:srgbClr val="CCFF3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50000"/>
              </a:spcBef>
              <a:buClrTx/>
              <a:buSzTx/>
              <a:buFontTx/>
              <a:buNone/>
            </a:pPr>
            <a:r>
              <a:rPr lang="en-US" altLang="en-US" sz="1400">
                <a:latin typeface="Microsoft Sans Serif" pitchFamily="34" charset="0"/>
              </a:rPr>
              <a:t>High load (40% agricultural load)</a:t>
            </a:r>
          </a:p>
          <a:p>
            <a:pPr eaLnBrk="1" hangingPunct="1">
              <a:spcBef>
                <a:spcPct val="50000"/>
              </a:spcBef>
              <a:buClrTx/>
              <a:buSzTx/>
              <a:buFontTx/>
              <a:buNone/>
            </a:pPr>
            <a:r>
              <a:rPr lang="en-US" altLang="en-US" sz="1400">
                <a:latin typeface="Microsoft Sans Serif" pitchFamily="34" charset="0"/>
              </a:rPr>
              <a:t>Monsoon dependent hydro</a:t>
            </a:r>
          </a:p>
        </p:txBody>
      </p:sp>
      <p:sp>
        <p:nvSpPr>
          <p:cNvPr id="31757" name="Line 25"/>
          <p:cNvSpPr>
            <a:spLocks noChangeShapeType="1"/>
          </p:cNvSpPr>
          <p:nvPr/>
        </p:nvSpPr>
        <p:spPr bwMode="auto">
          <a:xfrm flipH="1" flipV="1">
            <a:off x="2133600" y="5029200"/>
            <a:ext cx="3429000" cy="5334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758" name="Text Box 26"/>
          <p:cNvSpPr txBox="1">
            <a:spLocks noChangeArrowheads="1"/>
          </p:cNvSpPr>
          <p:nvPr/>
        </p:nvSpPr>
        <p:spPr bwMode="auto">
          <a:xfrm>
            <a:off x="3505200" y="2286000"/>
            <a:ext cx="1447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50000"/>
              </a:spcBef>
              <a:buClrTx/>
              <a:buSzTx/>
              <a:buFontTx/>
              <a:buNone/>
            </a:pPr>
            <a:r>
              <a:rPr lang="en-US" altLang="en-US" sz="1200">
                <a:solidFill>
                  <a:srgbClr val="0033CC"/>
                </a:solidFill>
                <a:latin typeface="Times New Roman" pitchFamily="18" charset="0"/>
              </a:rPr>
              <a:t>CHICKEN-NECK</a:t>
            </a:r>
          </a:p>
        </p:txBody>
      </p:sp>
      <p:sp>
        <p:nvSpPr>
          <p:cNvPr id="31759" name="Line 27"/>
          <p:cNvSpPr>
            <a:spLocks noChangeShapeType="1"/>
          </p:cNvSpPr>
          <p:nvPr/>
        </p:nvSpPr>
        <p:spPr bwMode="auto">
          <a:xfrm>
            <a:off x="3886200" y="2514600"/>
            <a:ext cx="0" cy="457200"/>
          </a:xfrm>
          <a:prstGeom prst="line">
            <a:avLst/>
          </a:prstGeom>
          <a:noFill/>
          <a:ln w="5715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Date Placeholder 1"/>
          <p:cNvSpPr>
            <a:spLocks noGrp="1"/>
          </p:cNvSpPr>
          <p:nvPr>
            <p:ph type="dt" sz="quarter" idx="10"/>
          </p:nvPr>
        </p:nvSpPr>
        <p:spPr>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5248A069-D655-47FD-BFE6-0A2598158CC6}" type="datetime1">
              <a:rPr lang="en-US" smtClean="0"/>
              <a:pPr eaLnBrk="1" hangingPunct="1">
                <a:defRPr/>
              </a:pPr>
              <a:t>6/27/2014</a:t>
            </a:fld>
            <a:endParaRPr lang="en-US" smtClean="0"/>
          </a:p>
        </p:txBody>
      </p:sp>
      <p:sp>
        <p:nvSpPr>
          <p:cNvPr id="34819" name="Footer Placeholder 2"/>
          <p:cNvSpPr>
            <a:spLocks noGrp="1"/>
          </p:cNvSpPr>
          <p:nvPr>
            <p:ph type="ftr" sz="quarter" idx="11"/>
          </p:nvPr>
        </p:nvSpPr>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ERLDC: POSOCO</a:t>
            </a:r>
          </a:p>
        </p:txBody>
      </p:sp>
      <p:sp>
        <p:nvSpPr>
          <p:cNvPr id="34820" name="Slide Number Placeholder 3"/>
          <p:cNvSpPr>
            <a:spLocks noGrp="1"/>
          </p:cNvSpPr>
          <p:nvPr>
            <p:ph type="sldNum" sz="quarter" idx="12"/>
          </p:nvPr>
        </p:nvSpPr>
        <p:spPr>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664049A4-4B99-4041-9AB8-7D51E92F4558}" type="slidenum">
              <a:rPr lang="en-US" smtClean="0"/>
              <a:pPr eaLnBrk="1" hangingPunct="1">
                <a:defRPr/>
              </a:pPr>
              <a:t>27</a:t>
            </a:fld>
            <a:endParaRPr lang="en-US" smtClean="0"/>
          </a:p>
        </p:txBody>
      </p:sp>
      <p:sp>
        <p:nvSpPr>
          <p:cNvPr id="32773" name="Rectangle 2"/>
          <p:cNvSpPr>
            <a:spLocks noGrp="1" noChangeArrowheads="1"/>
          </p:cNvSpPr>
          <p:nvPr>
            <p:ph type="title" idx="4294967295"/>
          </p:nvPr>
        </p:nvSpPr>
        <p:spPr>
          <a:xfrm>
            <a:off x="17463" y="9525"/>
            <a:ext cx="8229600" cy="1143000"/>
          </a:xfrm>
        </p:spPr>
        <p:txBody>
          <a:bodyPr/>
          <a:lstStyle/>
          <a:p>
            <a:pPr eaLnBrk="1" hangingPunct="1"/>
            <a:r>
              <a:rPr lang="en-US" altLang="en-US" sz="3600" smtClean="0">
                <a:solidFill>
                  <a:srgbClr val="E46C0A"/>
                </a:solidFill>
              </a:rPr>
              <a:t>Peculiarities of Indian Power System</a:t>
            </a:r>
          </a:p>
        </p:txBody>
      </p:sp>
      <p:sp>
        <p:nvSpPr>
          <p:cNvPr id="32774" name="AutoShape 4"/>
          <p:cNvSpPr>
            <a:spLocks noChangeArrowheads="1"/>
          </p:cNvSpPr>
          <p:nvPr/>
        </p:nvSpPr>
        <p:spPr bwMode="auto">
          <a:xfrm>
            <a:off x="533400" y="1524000"/>
            <a:ext cx="7772400" cy="4191000"/>
          </a:xfrm>
          <a:prstGeom prst="foldedCorner">
            <a:avLst>
              <a:gd name="adj" fmla="val 12500"/>
            </a:avLst>
          </a:prstGeom>
          <a:solidFill>
            <a:schemeClr val="bg1"/>
          </a:solidFill>
          <a:ln w="9525">
            <a:solidFill>
              <a:schemeClr val="tx1"/>
            </a:solidFill>
            <a:round/>
            <a:headEnd/>
            <a:tailEnd/>
          </a:ln>
        </p:spPr>
        <p:txBody>
          <a:bodyPr wrap="none" anchor="ct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lnSpc>
                <a:spcPct val="140000"/>
              </a:lnSpc>
              <a:spcBef>
                <a:spcPct val="0"/>
              </a:spcBef>
              <a:buClrTx/>
              <a:buSzTx/>
              <a:buFontTx/>
              <a:buChar char="•"/>
            </a:pPr>
            <a:r>
              <a:rPr lang="en-US" altLang="en-US">
                <a:solidFill>
                  <a:srgbClr val="003399"/>
                </a:solidFill>
                <a:latin typeface="Times New Roman" pitchFamily="18" charset="0"/>
              </a:rPr>
              <a:t>Skewed resource distribution</a:t>
            </a:r>
          </a:p>
          <a:p>
            <a:pPr eaLnBrk="1" hangingPunct="1">
              <a:lnSpc>
                <a:spcPct val="140000"/>
              </a:lnSpc>
              <a:spcBef>
                <a:spcPct val="0"/>
              </a:spcBef>
              <a:buClrTx/>
              <a:buSzTx/>
              <a:buFontTx/>
              <a:buChar char="•"/>
            </a:pPr>
            <a:r>
              <a:rPr lang="en-US" altLang="en-US">
                <a:solidFill>
                  <a:srgbClr val="003399"/>
                </a:solidFill>
                <a:latin typeface="Times New Roman" pitchFamily="18" charset="0"/>
              </a:rPr>
              <a:t>Long-haulage of power</a:t>
            </a:r>
          </a:p>
          <a:p>
            <a:pPr eaLnBrk="1" hangingPunct="1">
              <a:lnSpc>
                <a:spcPct val="140000"/>
              </a:lnSpc>
              <a:spcBef>
                <a:spcPct val="0"/>
              </a:spcBef>
              <a:buClrTx/>
              <a:buSzTx/>
              <a:buFontTx/>
              <a:buChar char="•"/>
            </a:pPr>
            <a:r>
              <a:rPr lang="en-US" altLang="en-US">
                <a:solidFill>
                  <a:srgbClr val="003399"/>
                </a:solidFill>
                <a:latin typeface="Times New Roman" pitchFamily="18" charset="0"/>
              </a:rPr>
              <a:t>Resource Inadequacy</a:t>
            </a:r>
          </a:p>
          <a:p>
            <a:pPr eaLnBrk="1" hangingPunct="1">
              <a:lnSpc>
                <a:spcPct val="140000"/>
              </a:lnSpc>
              <a:spcBef>
                <a:spcPct val="0"/>
              </a:spcBef>
              <a:buClrTx/>
              <a:buSzTx/>
              <a:buFontTx/>
              <a:buChar char="•"/>
            </a:pPr>
            <a:r>
              <a:rPr lang="en-US" altLang="en-US">
                <a:solidFill>
                  <a:srgbClr val="003399"/>
                </a:solidFill>
                <a:latin typeface="Times New Roman" pitchFamily="18" charset="0"/>
              </a:rPr>
              <a:t>Weather extremes</a:t>
            </a:r>
          </a:p>
          <a:p>
            <a:pPr eaLnBrk="1" hangingPunct="1">
              <a:lnSpc>
                <a:spcPct val="140000"/>
              </a:lnSpc>
              <a:spcBef>
                <a:spcPct val="0"/>
              </a:spcBef>
              <a:buClrTx/>
              <a:buSzTx/>
              <a:buFontTx/>
              <a:buChar char="•"/>
            </a:pPr>
            <a:r>
              <a:rPr lang="en-US" altLang="en-US">
                <a:solidFill>
                  <a:srgbClr val="003399"/>
                </a:solidFill>
                <a:latin typeface="Times New Roman" pitchFamily="18" charset="0"/>
              </a:rPr>
              <a:t>Diversity</a:t>
            </a:r>
          </a:p>
          <a:p>
            <a:pPr eaLnBrk="1" hangingPunct="1">
              <a:spcBef>
                <a:spcPct val="0"/>
              </a:spcBef>
              <a:buClrTx/>
              <a:buSzTx/>
              <a:buFontTx/>
              <a:buNone/>
            </a:pPr>
            <a:endParaRPr lang="en-US" altLang="en-US">
              <a:solidFill>
                <a:srgbClr val="003399"/>
              </a:solidFill>
              <a:latin typeface="Times New Roman" pitchFamily="18" charset="0"/>
            </a:endParaRP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quarter" idx="10"/>
          </p:nvPr>
        </p:nvSpPr>
        <p:spPr/>
        <p:txBody>
          <a:bodyPr/>
          <a:lstStyle/>
          <a:p>
            <a:pPr>
              <a:defRPr/>
            </a:pPr>
            <a:fld id="{594F49FF-DA62-4761-AB81-00AFCE71EA81}" type="datetime1">
              <a:rPr lang="en-US" smtClean="0"/>
              <a:pPr>
                <a:defRPr/>
              </a:pPr>
              <a:t>6/27/2014</a:t>
            </a:fld>
            <a:endParaRPr lang="en-US"/>
          </a:p>
        </p:txBody>
      </p:sp>
      <p:sp>
        <p:nvSpPr>
          <p:cNvPr id="4" name="Slide Number Placeholder 3"/>
          <p:cNvSpPr>
            <a:spLocks noGrp="1"/>
          </p:cNvSpPr>
          <p:nvPr>
            <p:ph type="sldNum" sz="quarter" idx="12"/>
          </p:nvPr>
        </p:nvSpPr>
        <p:spPr/>
        <p:txBody>
          <a:bodyPr/>
          <a:lstStyle/>
          <a:p>
            <a:pPr>
              <a:defRPr/>
            </a:pPr>
            <a:fld id="{9AF4EA37-3E06-4778-852D-CAF62CC76E6D}" type="slidenum">
              <a:rPr lang="en-US" smtClean="0"/>
              <a:pPr>
                <a:defRPr/>
              </a:pPr>
              <a:t>28</a:t>
            </a:fld>
            <a:endParaRPr lang="en-US"/>
          </a:p>
        </p:txBody>
      </p:sp>
      <p:pic>
        <p:nvPicPr>
          <p:cNvPr id="3379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89154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32"/>
          <p:cNvSpPr>
            <a:spLocks noGrp="1" noChangeArrowheads="1"/>
          </p:cNvSpPr>
          <p:nvPr>
            <p:ph type="title"/>
          </p:nvPr>
        </p:nvSpPr>
        <p:spPr>
          <a:xfrm>
            <a:off x="4267200" y="85725"/>
            <a:ext cx="4876800" cy="1143000"/>
          </a:xfrm>
        </p:spPr>
        <p:txBody>
          <a:bodyPr/>
          <a:lstStyle/>
          <a:p>
            <a:pPr eaLnBrk="1" hangingPunct="1"/>
            <a:r>
              <a:rPr lang="en-US" altLang="en-US" sz="2800" smtClean="0"/>
              <a:t>Inter-regional Transfer Capacity</a:t>
            </a:r>
            <a:br>
              <a:rPr lang="en-US" altLang="en-US" sz="2800" smtClean="0"/>
            </a:br>
            <a:endParaRPr lang="en-US" altLang="en-US" sz="2800" smtClean="0"/>
          </a:p>
        </p:txBody>
      </p:sp>
      <p:sp>
        <p:nvSpPr>
          <p:cNvPr id="54274" name="Date Placeholder 3"/>
          <p:cNvSpPr>
            <a:spLocks noGrp="1"/>
          </p:cNvSpPr>
          <p:nvPr>
            <p:ph type="dt" sz="quarter" idx="10"/>
          </p:nvPr>
        </p:nvSpPr>
        <p:spPr>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C57E0754-25DC-4B35-8579-3EB1193B3A39}" type="datetime1">
              <a:rPr lang="en-US" smtClean="0"/>
              <a:pPr eaLnBrk="1" hangingPunct="1">
                <a:defRPr/>
              </a:pPr>
              <a:t>6/27/2014</a:t>
            </a:fld>
            <a:endParaRPr lang="en-US" smtClean="0"/>
          </a:p>
        </p:txBody>
      </p:sp>
      <p:sp>
        <p:nvSpPr>
          <p:cNvPr id="54275" name="Footer Placeholder 4"/>
          <p:cNvSpPr>
            <a:spLocks noGrp="1"/>
          </p:cNvSpPr>
          <p:nvPr>
            <p:ph type="ftr" sz="quarter" idx="11"/>
          </p:nvPr>
        </p:nvSpPr>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ERLDC: POSOCO</a:t>
            </a:r>
          </a:p>
        </p:txBody>
      </p:sp>
      <p:sp>
        <p:nvSpPr>
          <p:cNvPr id="54276" name="Slide Number Placeholder 5"/>
          <p:cNvSpPr>
            <a:spLocks noGrp="1"/>
          </p:cNvSpPr>
          <p:nvPr>
            <p:ph type="sldNum" sz="quarter" idx="12"/>
          </p:nvPr>
        </p:nvSpPr>
        <p:spPr>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0D9E8796-D3AD-4F33-84FC-50145F68BA37}" type="slidenum">
              <a:rPr lang="en-US" smtClean="0"/>
              <a:pPr eaLnBrk="1" hangingPunct="1">
                <a:defRPr/>
              </a:pPr>
              <a:t>29</a:t>
            </a:fld>
            <a:endParaRPr lang="en-US" smtClean="0"/>
          </a:p>
        </p:txBody>
      </p:sp>
      <p:sp>
        <p:nvSpPr>
          <p:cNvPr id="34822" name="Text Box 2"/>
          <p:cNvSpPr txBox="1">
            <a:spLocks noChangeArrowheads="1"/>
          </p:cNvSpPr>
          <p:nvPr/>
        </p:nvSpPr>
        <p:spPr bwMode="auto">
          <a:xfrm>
            <a:off x="2895600" y="1706563"/>
            <a:ext cx="228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algn="ctr" eaLnBrk="1" hangingPunct="1">
              <a:spcBef>
                <a:spcPct val="50000"/>
              </a:spcBef>
              <a:buClrTx/>
              <a:buSzTx/>
              <a:buFontTx/>
              <a:buNone/>
            </a:pPr>
            <a:endParaRPr lang="en-US" altLang="en-US" sz="1400">
              <a:solidFill>
                <a:srgbClr val="A41700"/>
              </a:solidFill>
              <a:latin typeface="Agency FB" pitchFamily="34" charset="0"/>
            </a:endParaRPr>
          </a:p>
        </p:txBody>
      </p:sp>
      <p:grpSp>
        <p:nvGrpSpPr>
          <p:cNvPr id="34823" name="Group 3"/>
          <p:cNvGrpSpPr>
            <a:grpSpLocks/>
          </p:cNvGrpSpPr>
          <p:nvPr/>
        </p:nvGrpSpPr>
        <p:grpSpPr bwMode="auto">
          <a:xfrm>
            <a:off x="990600" y="2057400"/>
            <a:ext cx="6096000" cy="3003550"/>
            <a:chOff x="624" y="1296"/>
            <a:chExt cx="3840" cy="1892"/>
          </a:xfrm>
        </p:grpSpPr>
        <p:sp>
          <p:nvSpPr>
            <p:cNvPr id="34839" name="AutoShape 4"/>
            <p:cNvSpPr>
              <a:spLocks noChangeArrowheads="1"/>
            </p:cNvSpPr>
            <p:nvPr/>
          </p:nvSpPr>
          <p:spPr bwMode="auto">
            <a:xfrm rot="2727369">
              <a:off x="2641" y="1536"/>
              <a:ext cx="573" cy="288"/>
            </a:xfrm>
            <a:prstGeom prst="leftRightArrow">
              <a:avLst>
                <a:gd name="adj1" fmla="val 50000"/>
                <a:gd name="adj2" fmla="val 39792"/>
              </a:avLst>
            </a:prstGeom>
            <a:solidFill>
              <a:schemeClr val="accent2"/>
            </a:solidFill>
            <a:ln w="38100">
              <a:solidFill>
                <a:schemeClr val="tx1"/>
              </a:solidFill>
              <a:miter lim="800000"/>
              <a:headEnd/>
              <a:tailEnd/>
            </a:ln>
          </p:spPr>
          <p:txBody>
            <a:bodyPr rot="10800000" vert="eaVert" wrap="none" anchor="ct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algn="ctr" eaLnBrk="1" hangingPunct="1">
                <a:spcBef>
                  <a:spcPct val="0"/>
                </a:spcBef>
                <a:buClrTx/>
                <a:buSzTx/>
                <a:buFontTx/>
                <a:buNone/>
              </a:pPr>
              <a:endParaRPr lang="en-US" altLang="en-US" sz="1600">
                <a:solidFill>
                  <a:srgbClr val="A41700"/>
                </a:solidFill>
                <a:latin typeface="Arial Narrow" pitchFamily="34" charset="0"/>
              </a:endParaRPr>
            </a:p>
          </p:txBody>
        </p:sp>
        <p:grpSp>
          <p:nvGrpSpPr>
            <p:cNvPr id="34840" name="Group 5"/>
            <p:cNvGrpSpPr>
              <a:grpSpLocks/>
            </p:cNvGrpSpPr>
            <p:nvPr/>
          </p:nvGrpSpPr>
          <p:grpSpPr bwMode="auto">
            <a:xfrm>
              <a:off x="624" y="1296"/>
              <a:ext cx="3840" cy="1892"/>
              <a:chOff x="624" y="1296"/>
              <a:chExt cx="3840" cy="1892"/>
            </a:xfrm>
          </p:grpSpPr>
          <p:sp>
            <p:nvSpPr>
              <p:cNvPr id="34841" name="Text Box 6"/>
              <p:cNvSpPr txBox="1">
                <a:spLocks noChangeArrowheads="1"/>
              </p:cNvSpPr>
              <p:nvPr/>
            </p:nvSpPr>
            <p:spPr bwMode="auto">
              <a:xfrm>
                <a:off x="2880" y="1308"/>
                <a:ext cx="100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algn="ctr" eaLnBrk="1" hangingPunct="1">
                  <a:spcBef>
                    <a:spcPct val="50000"/>
                  </a:spcBef>
                  <a:buClrTx/>
                  <a:buSzTx/>
                  <a:buFontTx/>
                  <a:buNone/>
                </a:pPr>
                <a:r>
                  <a:rPr lang="en-US" altLang="en-US" sz="1800">
                    <a:latin typeface="Arial Narrow" pitchFamily="34" charset="0"/>
                  </a:rPr>
                  <a:t>12,130 MW</a:t>
                </a:r>
              </a:p>
            </p:txBody>
          </p:sp>
          <p:sp>
            <p:nvSpPr>
              <p:cNvPr id="34842" name="Text Box 7"/>
              <p:cNvSpPr txBox="1">
                <a:spLocks noChangeArrowheads="1"/>
              </p:cNvSpPr>
              <p:nvPr/>
            </p:nvSpPr>
            <p:spPr bwMode="auto">
              <a:xfrm>
                <a:off x="3600" y="1968"/>
                <a:ext cx="86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algn="ctr" eaLnBrk="1" hangingPunct="1">
                  <a:spcBef>
                    <a:spcPct val="50000"/>
                  </a:spcBef>
                  <a:buClrTx/>
                  <a:buSzTx/>
                  <a:buFontTx/>
                  <a:buNone/>
                </a:pPr>
                <a:r>
                  <a:rPr lang="en-US" altLang="en-US" sz="2000">
                    <a:latin typeface="Arial Narrow" pitchFamily="34" charset="0"/>
                  </a:rPr>
                  <a:t>1,260 MW</a:t>
                </a:r>
              </a:p>
            </p:txBody>
          </p:sp>
          <p:sp>
            <p:nvSpPr>
              <p:cNvPr id="34843" name="Text Box 8"/>
              <p:cNvSpPr txBox="1">
                <a:spLocks noChangeArrowheads="1"/>
              </p:cNvSpPr>
              <p:nvPr/>
            </p:nvSpPr>
            <p:spPr bwMode="auto">
              <a:xfrm>
                <a:off x="2064" y="1872"/>
                <a:ext cx="105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algn="ctr" eaLnBrk="1" hangingPunct="1">
                  <a:spcBef>
                    <a:spcPct val="50000"/>
                  </a:spcBef>
                  <a:buClrTx/>
                  <a:buSzTx/>
                  <a:buFontTx/>
                  <a:buNone/>
                </a:pPr>
                <a:r>
                  <a:rPr lang="en-US" altLang="en-US" sz="1800">
                    <a:latin typeface="Arial Narrow" pitchFamily="34" charset="0"/>
                  </a:rPr>
                  <a:t>6,490 MW</a:t>
                </a:r>
              </a:p>
            </p:txBody>
          </p:sp>
          <p:sp>
            <p:nvSpPr>
              <p:cNvPr id="34844" name="Text Box 9"/>
              <p:cNvSpPr txBox="1">
                <a:spLocks noChangeArrowheads="1"/>
              </p:cNvSpPr>
              <p:nvPr/>
            </p:nvSpPr>
            <p:spPr bwMode="auto">
              <a:xfrm>
                <a:off x="624" y="1296"/>
                <a:ext cx="8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algn="ctr" eaLnBrk="1" hangingPunct="1">
                  <a:spcBef>
                    <a:spcPct val="50000"/>
                  </a:spcBef>
                  <a:buClrTx/>
                  <a:buSzTx/>
                  <a:buFontTx/>
                  <a:buNone/>
                </a:pPr>
                <a:r>
                  <a:rPr lang="en-US" altLang="en-US" sz="1800">
                    <a:latin typeface="Arial Narrow" pitchFamily="34" charset="0"/>
                  </a:rPr>
                  <a:t>8,720 MW</a:t>
                </a:r>
              </a:p>
            </p:txBody>
          </p:sp>
          <p:sp>
            <p:nvSpPr>
              <p:cNvPr id="34845" name="AutoShape 10"/>
              <p:cNvSpPr>
                <a:spLocks noChangeArrowheads="1"/>
              </p:cNvSpPr>
              <p:nvPr/>
            </p:nvSpPr>
            <p:spPr bwMode="auto">
              <a:xfrm rot="2762319">
                <a:off x="1777" y="2543"/>
                <a:ext cx="573" cy="288"/>
              </a:xfrm>
              <a:prstGeom prst="leftRightArrow">
                <a:avLst>
                  <a:gd name="adj1" fmla="val 50000"/>
                  <a:gd name="adj2" fmla="val 39792"/>
                </a:avLst>
              </a:prstGeom>
              <a:solidFill>
                <a:schemeClr val="accent2"/>
              </a:solidFill>
              <a:ln w="38100">
                <a:solidFill>
                  <a:schemeClr val="tx1"/>
                </a:solidFill>
                <a:miter lim="800000"/>
                <a:headEnd/>
                <a:tailEnd/>
              </a:ln>
            </p:spPr>
            <p:txBody>
              <a:bodyPr rot="10800000" vert="eaVert" wrap="none" anchor="ct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algn="ctr" eaLnBrk="1" hangingPunct="1">
                  <a:spcBef>
                    <a:spcPct val="0"/>
                  </a:spcBef>
                  <a:buClrTx/>
                  <a:buSzTx/>
                  <a:buFontTx/>
                  <a:buNone/>
                </a:pPr>
                <a:endParaRPr lang="en-US" altLang="en-US" sz="1600">
                  <a:solidFill>
                    <a:srgbClr val="A41700"/>
                  </a:solidFill>
                  <a:latin typeface="Arial Narrow" pitchFamily="34" charset="0"/>
                </a:endParaRPr>
              </a:p>
            </p:txBody>
          </p:sp>
          <p:sp>
            <p:nvSpPr>
              <p:cNvPr id="34846" name="AutoShape 11"/>
              <p:cNvSpPr>
                <a:spLocks noChangeArrowheads="1"/>
              </p:cNvSpPr>
              <p:nvPr/>
            </p:nvSpPr>
            <p:spPr bwMode="auto">
              <a:xfrm>
                <a:off x="2112" y="2063"/>
                <a:ext cx="864" cy="288"/>
              </a:xfrm>
              <a:prstGeom prst="leftRightArrow">
                <a:avLst>
                  <a:gd name="adj1" fmla="val 50000"/>
                  <a:gd name="adj2" fmla="val 60000"/>
                </a:avLst>
              </a:prstGeom>
              <a:solidFill>
                <a:schemeClr val="accent2"/>
              </a:solidFill>
              <a:ln w="38100">
                <a:solidFill>
                  <a:schemeClr val="tx1"/>
                </a:solidFill>
                <a:miter lim="800000"/>
                <a:headEnd/>
                <a:tailEnd/>
              </a:ln>
            </p:spPr>
            <p:txBody>
              <a:bodyPr wrap="none" anchor="ct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algn="ctr" eaLnBrk="1" hangingPunct="1">
                  <a:spcBef>
                    <a:spcPct val="0"/>
                  </a:spcBef>
                  <a:buClrTx/>
                  <a:buSzTx/>
                  <a:buFontTx/>
                  <a:buNone/>
                </a:pPr>
                <a:endParaRPr lang="en-US" altLang="en-US" sz="1600">
                  <a:solidFill>
                    <a:srgbClr val="A41700"/>
                  </a:solidFill>
                  <a:latin typeface="Arial Narrow" pitchFamily="34" charset="0"/>
                </a:endParaRPr>
              </a:p>
            </p:txBody>
          </p:sp>
          <p:sp>
            <p:nvSpPr>
              <p:cNvPr id="34847" name="AutoShape 12"/>
              <p:cNvSpPr>
                <a:spLocks noChangeArrowheads="1"/>
              </p:cNvSpPr>
              <p:nvPr/>
            </p:nvSpPr>
            <p:spPr bwMode="auto">
              <a:xfrm rot="-1837088">
                <a:off x="2688" y="2640"/>
                <a:ext cx="288" cy="288"/>
              </a:xfrm>
              <a:prstGeom prst="leftRightArrow">
                <a:avLst>
                  <a:gd name="adj1" fmla="val 50000"/>
                  <a:gd name="adj2" fmla="val 20000"/>
                </a:avLst>
              </a:prstGeom>
              <a:solidFill>
                <a:schemeClr val="accent2"/>
              </a:solidFill>
              <a:ln w="38100">
                <a:solidFill>
                  <a:schemeClr val="tx1"/>
                </a:solidFill>
                <a:miter lim="800000"/>
                <a:headEnd/>
                <a:tailEnd/>
              </a:ln>
            </p:spPr>
            <p:txBody>
              <a:bodyPr wrap="none" anchor="ct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algn="ctr" eaLnBrk="1" hangingPunct="1">
                  <a:spcBef>
                    <a:spcPct val="0"/>
                  </a:spcBef>
                  <a:buClrTx/>
                  <a:buSzTx/>
                  <a:buFontTx/>
                  <a:buNone/>
                </a:pPr>
                <a:endParaRPr lang="en-US" altLang="en-US" sz="1600">
                  <a:solidFill>
                    <a:srgbClr val="A41700"/>
                  </a:solidFill>
                  <a:latin typeface="Arial Narrow" pitchFamily="34" charset="0"/>
                </a:endParaRPr>
              </a:p>
            </p:txBody>
          </p:sp>
          <p:sp>
            <p:nvSpPr>
              <p:cNvPr id="34848" name="AutoShape 13"/>
              <p:cNvSpPr>
                <a:spLocks noChangeArrowheads="1"/>
              </p:cNvSpPr>
              <p:nvPr/>
            </p:nvSpPr>
            <p:spPr bwMode="auto">
              <a:xfrm rot="-4383373">
                <a:off x="1345" y="1535"/>
                <a:ext cx="573" cy="288"/>
              </a:xfrm>
              <a:prstGeom prst="leftRightArrow">
                <a:avLst>
                  <a:gd name="adj1" fmla="val 50000"/>
                  <a:gd name="adj2" fmla="val 39792"/>
                </a:avLst>
              </a:prstGeom>
              <a:solidFill>
                <a:schemeClr val="accent2"/>
              </a:solidFill>
              <a:ln w="38100">
                <a:solidFill>
                  <a:schemeClr val="tx1"/>
                </a:solidFill>
                <a:miter lim="800000"/>
                <a:headEnd/>
                <a:tailEnd/>
              </a:ln>
            </p:spPr>
            <p:txBody>
              <a:bodyPr vert="eaVert" wrap="none" anchor="ct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algn="ctr" eaLnBrk="1" hangingPunct="1">
                  <a:spcBef>
                    <a:spcPct val="0"/>
                  </a:spcBef>
                  <a:buClrTx/>
                  <a:buSzTx/>
                  <a:buFontTx/>
                  <a:buNone/>
                </a:pPr>
                <a:endParaRPr lang="en-US" altLang="en-US" sz="1600">
                  <a:solidFill>
                    <a:srgbClr val="A41700"/>
                  </a:solidFill>
                  <a:latin typeface="Arial Narrow" pitchFamily="34" charset="0"/>
                </a:endParaRPr>
              </a:p>
            </p:txBody>
          </p:sp>
          <p:sp>
            <p:nvSpPr>
              <p:cNvPr id="34849" name="AutoShape 14"/>
              <p:cNvSpPr>
                <a:spLocks noChangeArrowheads="1"/>
              </p:cNvSpPr>
              <p:nvPr/>
            </p:nvSpPr>
            <p:spPr bwMode="auto">
              <a:xfrm rot="-935193">
                <a:off x="3552" y="1584"/>
                <a:ext cx="573" cy="307"/>
              </a:xfrm>
              <a:prstGeom prst="leftRightArrow">
                <a:avLst>
                  <a:gd name="adj1" fmla="val 49722"/>
                  <a:gd name="adj2" fmla="val 34374"/>
                </a:avLst>
              </a:prstGeom>
              <a:solidFill>
                <a:schemeClr val="accent2"/>
              </a:solidFill>
              <a:ln w="38100">
                <a:solidFill>
                  <a:schemeClr val="tx1"/>
                </a:solidFill>
                <a:miter lim="800000"/>
                <a:headEnd/>
                <a:tailEnd/>
              </a:ln>
            </p:spPr>
            <p:txBody>
              <a:bodyPr wrap="none" anchor="ct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algn="ctr" eaLnBrk="1" hangingPunct="1">
                  <a:spcBef>
                    <a:spcPct val="0"/>
                  </a:spcBef>
                  <a:buClrTx/>
                  <a:buSzTx/>
                  <a:buFontTx/>
                  <a:buNone/>
                </a:pPr>
                <a:endParaRPr lang="en-US" altLang="en-US" sz="1600">
                  <a:solidFill>
                    <a:srgbClr val="A41700"/>
                  </a:solidFill>
                  <a:latin typeface="Arial Narrow" pitchFamily="34" charset="0"/>
                </a:endParaRPr>
              </a:p>
            </p:txBody>
          </p:sp>
          <p:sp>
            <p:nvSpPr>
              <p:cNvPr id="34850" name="Text Box 15"/>
              <p:cNvSpPr txBox="1">
                <a:spLocks noChangeArrowheads="1"/>
              </p:cNvSpPr>
              <p:nvPr/>
            </p:nvSpPr>
            <p:spPr bwMode="auto">
              <a:xfrm>
                <a:off x="1344" y="2832"/>
                <a:ext cx="62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algn="ctr" eaLnBrk="1" hangingPunct="1">
                  <a:spcBef>
                    <a:spcPct val="50000"/>
                  </a:spcBef>
                  <a:buClrTx/>
                  <a:buSzTx/>
                  <a:buFontTx/>
                  <a:buNone/>
                </a:pPr>
                <a:r>
                  <a:rPr lang="en-US" altLang="en-US" sz="1600">
                    <a:latin typeface="Arial Narrow" pitchFamily="34" charset="0"/>
                  </a:rPr>
                  <a:t>3,620 MW</a:t>
                </a:r>
              </a:p>
            </p:txBody>
          </p:sp>
          <p:sp>
            <p:nvSpPr>
              <p:cNvPr id="34851" name="Text Box 16"/>
              <p:cNvSpPr txBox="1">
                <a:spLocks noChangeArrowheads="1"/>
              </p:cNvSpPr>
              <p:nvPr/>
            </p:nvSpPr>
            <p:spPr bwMode="auto">
              <a:xfrm>
                <a:off x="2784" y="2976"/>
                <a:ext cx="72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algn="ctr" eaLnBrk="1" hangingPunct="1">
                  <a:spcBef>
                    <a:spcPct val="50000"/>
                  </a:spcBef>
                  <a:buClrTx/>
                  <a:buSzTx/>
                  <a:buFontTx/>
                  <a:buNone/>
                </a:pPr>
                <a:r>
                  <a:rPr lang="en-US" altLang="en-US" sz="1600">
                    <a:latin typeface="Arial Narrow" pitchFamily="34" charset="0"/>
                  </a:rPr>
                  <a:t>3,630 MW</a:t>
                </a:r>
              </a:p>
            </p:txBody>
          </p:sp>
        </p:grpSp>
      </p:grpSp>
      <p:grpSp>
        <p:nvGrpSpPr>
          <p:cNvPr id="34824" name="Group 17"/>
          <p:cNvGrpSpPr>
            <a:grpSpLocks/>
          </p:cNvGrpSpPr>
          <p:nvPr/>
        </p:nvGrpSpPr>
        <p:grpSpPr bwMode="auto">
          <a:xfrm>
            <a:off x="533400" y="0"/>
            <a:ext cx="7305675" cy="6813550"/>
            <a:chOff x="336" y="0"/>
            <a:chExt cx="4602" cy="4292"/>
          </a:xfrm>
        </p:grpSpPr>
        <p:sp>
          <p:nvSpPr>
            <p:cNvPr id="34826" name="Freeform 18"/>
            <p:cNvSpPr>
              <a:spLocks/>
            </p:cNvSpPr>
            <p:nvPr/>
          </p:nvSpPr>
          <p:spPr bwMode="auto">
            <a:xfrm>
              <a:off x="2784" y="1536"/>
              <a:ext cx="943" cy="1266"/>
            </a:xfrm>
            <a:custGeom>
              <a:avLst/>
              <a:gdLst>
                <a:gd name="T0" fmla="*/ 379 w 943"/>
                <a:gd name="T1" fmla="*/ 108 h 1266"/>
                <a:gd name="T2" fmla="*/ 475 w 943"/>
                <a:gd name="T3" fmla="*/ 174 h 1266"/>
                <a:gd name="T4" fmla="*/ 547 w 943"/>
                <a:gd name="T5" fmla="*/ 198 h 1266"/>
                <a:gd name="T6" fmla="*/ 637 w 943"/>
                <a:gd name="T7" fmla="*/ 198 h 1266"/>
                <a:gd name="T8" fmla="*/ 751 w 943"/>
                <a:gd name="T9" fmla="*/ 204 h 1266"/>
                <a:gd name="T10" fmla="*/ 751 w 943"/>
                <a:gd name="T11" fmla="*/ 120 h 1266"/>
                <a:gd name="T12" fmla="*/ 835 w 943"/>
                <a:gd name="T13" fmla="*/ 60 h 1266"/>
                <a:gd name="T14" fmla="*/ 859 w 943"/>
                <a:gd name="T15" fmla="*/ 138 h 1266"/>
                <a:gd name="T16" fmla="*/ 943 w 943"/>
                <a:gd name="T17" fmla="*/ 198 h 1266"/>
                <a:gd name="T18" fmla="*/ 877 w 943"/>
                <a:gd name="T19" fmla="*/ 216 h 1266"/>
                <a:gd name="T20" fmla="*/ 823 w 943"/>
                <a:gd name="T21" fmla="*/ 228 h 1266"/>
                <a:gd name="T22" fmla="*/ 805 w 943"/>
                <a:gd name="T23" fmla="*/ 228 h 1266"/>
                <a:gd name="T24" fmla="*/ 805 w 943"/>
                <a:gd name="T25" fmla="*/ 288 h 1266"/>
                <a:gd name="T26" fmla="*/ 805 w 943"/>
                <a:gd name="T27" fmla="*/ 390 h 1266"/>
                <a:gd name="T28" fmla="*/ 793 w 943"/>
                <a:gd name="T29" fmla="*/ 444 h 1266"/>
                <a:gd name="T30" fmla="*/ 841 w 943"/>
                <a:gd name="T31" fmla="*/ 504 h 1266"/>
                <a:gd name="T32" fmla="*/ 853 w 943"/>
                <a:gd name="T33" fmla="*/ 594 h 1266"/>
                <a:gd name="T34" fmla="*/ 871 w 943"/>
                <a:gd name="T35" fmla="*/ 660 h 1266"/>
                <a:gd name="T36" fmla="*/ 865 w 943"/>
                <a:gd name="T37" fmla="*/ 834 h 1266"/>
                <a:gd name="T38" fmla="*/ 793 w 943"/>
                <a:gd name="T39" fmla="*/ 828 h 1266"/>
                <a:gd name="T40" fmla="*/ 703 w 943"/>
                <a:gd name="T41" fmla="*/ 828 h 1266"/>
                <a:gd name="T42" fmla="*/ 643 w 943"/>
                <a:gd name="T43" fmla="*/ 894 h 1266"/>
                <a:gd name="T44" fmla="*/ 613 w 943"/>
                <a:gd name="T45" fmla="*/ 978 h 1266"/>
                <a:gd name="T46" fmla="*/ 559 w 943"/>
                <a:gd name="T47" fmla="*/ 1032 h 1266"/>
                <a:gd name="T48" fmla="*/ 475 w 943"/>
                <a:gd name="T49" fmla="*/ 1026 h 1266"/>
                <a:gd name="T50" fmla="*/ 427 w 943"/>
                <a:gd name="T51" fmla="*/ 1092 h 1266"/>
                <a:gd name="T52" fmla="*/ 313 w 943"/>
                <a:gd name="T53" fmla="*/ 1122 h 1266"/>
                <a:gd name="T54" fmla="*/ 217 w 943"/>
                <a:gd name="T55" fmla="*/ 1170 h 1266"/>
                <a:gd name="T56" fmla="*/ 157 w 943"/>
                <a:gd name="T57" fmla="*/ 1200 h 1266"/>
                <a:gd name="T58" fmla="*/ 139 w 943"/>
                <a:gd name="T59" fmla="*/ 1242 h 1266"/>
                <a:gd name="T60" fmla="*/ 61 w 943"/>
                <a:gd name="T61" fmla="*/ 1230 h 1266"/>
                <a:gd name="T62" fmla="*/ 121 w 943"/>
                <a:gd name="T63" fmla="*/ 1104 h 1266"/>
                <a:gd name="T64" fmla="*/ 103 w 943"/>
                <a:gd name="T65" fmla="*/ 1026 h 1266"/>
                <a:gd name="T66" fmla="*/ 145 w 943"/>
                <a:gd name="T67" fmla="*/ 1032 h 1266"/>
                <a:gd name="T68" fmla="*/ 145 w 943"/>
                <a:gd name="T69" fmla="*/ 966 h 1266"/>
                <a:gd name="T70" fmla="*/ 223 w 943"/>
                <a:gd name="T71" fmla="*/ 876 h 1266"/>
                <a:gd name="T72" fmla="*/ 271 w 943"/>
                <a:gd name="T73" fmla="*/ 804 h 1266"/>
                <a:gd name="T74" fmla="*/ 355 w 943"/>
                <a:gd name="T75" fmla="*/ 666 h 1266"/>
                <a:gd name="T76" fmla="*/ 325 w 943"/>
                <a:gd name="T77" fmla="*/ 582 h 1266"/>
                <a:gd name="T78" fmla="*/ 247 w 943"/>
                <a:gd name="T79" fmla="*/ 510 h 1266"/>
                <a:gd name="T80" fmla="*/ 253 w 943"/>
                <a:gd name="T81" fmla="*/ 444 h 1266"/>
                <a:gd name="T82" fmla="*/ 289 w 943"/>
                <a:gd name="T83" fmla="*/ 360 h 1266"/>
                <a:gd name="T84" fmla="*/ 325 w 943"/>
                <a:gd name="T85" fmla="*/ 240 h 1266"/>
                <a:gd name="T86" fmla="*/ 301 w 943"/>
                <a:gd name="T87" fmla="*/ 126 h 126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43"/>
                <a:gd name="T133" fmla="*/ 0 h 1266"/>
                <a:gd name="T134" fmla="*/ 943 w 943"/>
                <a:gd name="T135" fmla="*/ 1266 h 126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43" h="1266">
                  <a:moveTo>
                    <a:pt x="289" y="102"/>
                  </a:moveTo>
                  <a:cubicBezTo>
                    <a:pt x="327" y="77"/>
                    <a:pt x="343" y="84"/>
                    <a:pt x="379" y="108"/>
                  </a:cubicBezTo>
                  <a:cubicBezTo>
                    <a:pt x="391" y="143"/>
                    <a:pt x="405" y="152"/>
                    <a:pt x="439" y="162"/>
                  </a:cubicBezTo>
                  <a:cubicBezTo>
                    <a:pt x="451" y="166"/>
                    <a:pt x="475" y="174"/>
                    <a:pt x="475" y="174"/>
                  </a:cubicBezTo>
                  <a:cubicBezTo>
                    <a:pt x="481" y="172"/>
                    <a:pt x="487" y="166"/>
                    <a:pt x="493" y="168"/>
                  </a:cubicBezTo>
                  <a:cubicBezTo>
                    <a:pt x="531" y="181"/>
                    <a:pt x="517" y="194"/>
                    <a:pt x="547" y="198"/>
                  </a:cubicBezTo>
                  <a:cubicBezTo>
                    <a:pt x="571" y="201"/>
                    <a:pt x="595" y="202"/>
                    <a:pt x="619" y="204"/>
                  </a:cubicBezTo>
                  <a:cubicBezTo>
                    <a:pt x="625" y="202"/>
                    <a:pt x="631" y="197"/>
                    <a:pt x="637" y="198"/>
                  </a:cubicBezTo>
                  <a:cubicBezTo>
                    <a:pt x="650" y="199"/>
                    <a:pt x="673" y="210"/>
                    <a:pt x="673" y="210"/>
                  </a:cubicBezTo>
                  <a:cubicBezTo>
                    <a:pt x="701" y="201"/>
                    <a:pt x="723" y="213"/>
                    <a:pt x="751" y="204"/>
                  </a:cubicBezTo>
                  <a:cubicBezTo>
                    <a:pt x="774" y="181"/>
                    <a:pt x="773" y="192"/>
                    <a:pt x="763" y="156"/>
                  </a:cubicBezTo>
                  <a:cubicBezTo>
                    <a:pt x="760" y="144"/>
                    <a:pt x="751" y="120"/>
                    <a:pt x="751" y="120"/>
                  </a:cubicBezTo>
                  <a:cubicBezTo>
                    <a:pt x="768" y="69"/>
                    <a:pt x="759" y="19"/>
                    <a:pt x="817" y="0"/>
                  </a:cubicBezTo>
                  <a:cubicBezTo>
                    <a:pt x="848" y="10"/>
                    <a:pt x="843" y="28"/>
                    <a:pt x="835" y="60"/>
                  </a:cubicBezTo>
                  <a:cubicBezTo>
                    <a:pt x="832" y="72"/>
                    <a:pt x="823" y="96"/>
                    <a:pt x="823" y="96"/>
                  </a:cubicBezTo>
                  <a:cubicBezTo>
                    <a:pt x="831" y="119"/>
                    <a:pt x="835" y="131"/>
                    <a:pt x="859" y="138"/>
                  </a:cubicBezTo>
                  <a:cubicBezTo>
                    <a:pt x="875" y="142"/>
                    <a:pt x="907" y="150"/>
                    <a:pt x="907" y="150"/>
                  </a:cubicBezTo>
                  <a:cubicBezTo>
                    <a:pt x="928" y="164"/>
                    <a:pt x="935" y="174"/>
                    <a:pt x="943" y="198"/>
                  </a:cubicBezTo>
                  <a:cubicBezTo>
                    <a:pt x="937" y="229"/>
                    <a:pt x="939" y="241"/>
                    <a:pt x="913" y="258"/>
                  </a:cubicBezTo>
                  <a:cubicBezTo>
                    <a:pt x="889" y="250"/>
                    <a:pt x="885" y="240"/>
                    <a:pt x="877" y="216"/>
                  </a:cubicBezTo>
                  <a:cubicBezTo>
                    <a:pt x="845" y="227"/>
                    <a:pt x="867" y="235"/>
                    <a:pt x="835" y="246"/>
                  </a:cubicBezTo>
                  <a:cubicBezTo>
                    <a:pt x="831" y="240"/>
                    <a:pt x="826" y="234"/>
                    <a:pt x="823" y="228"/>
                  </a:cubicBezTo>
                  <a:cubicBezTo>
                    <a:pt x="820" y="222"/>
                    <a:pt x="823" y="210"/>
                    <a:pt x="817" y="210"/>
                  </a:cubicBezTo>
                  <a:cubicBezTo>
                    <a:pt x="810" y="210"/>
                    <a:pt x="811" y="223"/>
                    <a:pt x="805" y="228"/>
                  </a:cubicBezTo>
                  <a:cubicBezTo>
                    <a:pt x="800" y="232"/>
                    <a:pt x="793" y="232"/>
                    <a:pt x="787" y="234"/>
                  </a:cubicBezTo>
                  <a:cubicBezTo>
                    <a:pt x="778" y="260"/>
                    <a:pt x="776" y="278"/>
                    <a:pt x="805" y="288"/>
                  </a:cubicBezTo>
                  <a:cubicBezTo>
                    <a:pt x="822" y="314"/>
                    <a:pt x="843" y="323"/>
                    <a:pt x="853" y="354"/>
                  </a:cubicBezTo>
                  <a:cubicBezTo>
                    <a:pt x="822" y="364"/>
                    <a:pt x="826" y="372"/>
                    <a:pt x="805" y="390"/>
                  </a:cubicBezTo>
                  <a:cubicBezTo>
                    <a:pt x="794" y="399"/>
                    <a:pt x="769" y="414"/>
                    <a:pt x="769" y="414"/>
                  </a:cubicBezTo>
                  <a:cubicBezTo>
                    <a:pt x="779" y="453"/>
                    <a:pt x="766" y="429"/>
                    <a:pt x="793" y="444"/>
                  </a:cubicBezTo>
                  <a:cubicBezTo>
                    <a:pt x="806" y="451"/>
                    <a:pt x="829" y="468"/>
                    <a:pt x="829" y="468"/>
                  </a:cubicBezTo>
                  <a:cubicBezTo>
                    <a:pt x="833" y="480"/>
                    <a:pt x="845" y="492"/>
                    <a:pt x="841" y="504"/>
                  </a:cubicBezTo>
                  <a:cubicBezTo>
                    <a:pt x="837" y="516"/>
                    <a:pt x="829" y="540"/>
                    <a:pt x="829" y="540"/>
                  </a:cubicBezTo>
                  <a:cubicBezTo>
                    <a:pt x="843" y="583"/>
                    <a:pt x="834" y="565"/>
                    <a:pt x="853" y="594"/>
                  </a:cubicBezTo>
                  <a:cubicBezTo>
                    <a:pt x="855" y="604"/>
                    <a:pt x="856" y="614"/>
                    <a:pt x="859" y="624"/>
                  </a:cubicBezTo>
                  <a:cubicBezTo>
                    <a:pt x="862" y="636"/>
                    <a:pt x="871" y="660"/>
                    <a:pt x="871" y="660"/>
                  </a:cubicBezTo>
                  <a:cubicBezTo>
                    <a:pt x="876" y="714"/>
                    <a:pt x="887" y="744"/>
                    <a:pt x="877" y="798"/>
                  </a:cubicBezTo>
                  <a:cubicBezTo>
                    <a:pt x="875" y="810"/>
                    <a:pt x="865" y="834"/>
                    <a:pt x="865" y="834"/>
                  </a:cubicBezTo>
                  <a:cubicBezTo>
                    <a:pt x="858" y="829"/>
                    <a:pt x="840" y="815"/>
                    <a:pt x="829" y="816"/>
                  </a:cubicBezTo>
                  <a:cubicBezTo>
                    <a:pt x="816" y="817"/>
                    <a:pt x="793" y="828"/>
                    <a:pt x="793" y="828"/>
                  </a:cubicBezTo>
                  <a:cubicBezTo>
                    <a:pt x="768" y="791"/>
                    <a:pt x="807" y="782"/>
                    <a:pt x="769" y="756"/>
                  </a:cubicBezTo>
                  <a:cubicBezTo>
                    <a:pt x="756" y="796"/>
                    <a:pt x="739" y="812"/>
                    <a:pt x="703" y="828"/>
                  </a:cubicBezTo>
                  <a:cubicBezTo>
                    <a:pt x="691" y="833"/>
                    <a:pt x="667" y="840"/>
                    <a:pt x="667" y="840"/>
                  </a:cubicBezTo>
                  <a:cubicBezTo>
                    <a:pt x="648" y="869"/>
                    <a:pt x="657" y="851"/>
                    <a:pt x="643" y="894"/>
                  </a:cubicBezTo>
                  <a:cubicBezTo>
                    <a:pt x="641" y="900"/>
                    <a:pt x="637" y="912"/>
                    <a:pt x="637" y="912"/>
                  </a:cubicBezTo>
                  <a:cubicBezTo>
                    <a:pt x="648" y="944"/>
                    <a:pt x="638" y="961"/>
                    <a:pt x="613" y="978"/>
                  </a:cubicBezTo>
                  <a:cubicBezTo>
                    <a:pt x="599" y="1000"/>
                    <a:pt x="586" y="1000"/>
                    <a:pt x="565" y="1014"/>
                  </a:cubicBezTo>
                  <a:cubicBezTo>
                    <a:pt x="563" y="1020"/>
                    <a:pt x="564" y="1028"/>
                    <a:pt x="559" y="1032"/>
                  </a:cubicBezTo>
                  <a:cubicBezTo>
                    <a:pt x="541" y="1045"/>
                    <a:pt x="502" y="1049"/>
                    <a:pt x="481" y="1056"/>
                  </a:cubicBezTo>
                  <a:cubicBezTo>
                    <a:pt x="481" y="1056"/>
                    <a:pt x="515" y="1018"/>
                    <a:pt x="475" y="1026"/>
                  </a:cubicBezTo>
                  <a:cubicBezTo>
                    <a:pt x="465" y="1028"/>
                    <a:pt x="460" y="1056"/>
                    <a:pt x="457" y="1062"/>
                  </a:cubicBezTo>
                  <a:cubicBezTo>
                    <a:pt x="447" y="1082"/>
                    <a:pt x="445" y="1080"/>
                    <a:pt x="427" y="1092"/>
                  </a:cubicBezTo>
                  <a:cubicBezTo>
                    <a:pt x="413" y="1113"/>
                    <a:pt x="403" y="1120"/>
                    <a:pt x="379" y="1128"/>
                  </a:cubicBezTo>
                  <a:cubicBezTo>
                    <a:pt x="352" y="1169"/>
                    <a:pt x="341" y="1150"/>
                    <a:pt x="313" y="1122"/>
                  </a:cubicBezTo>
                  <a:cubicBezTo>
                    <a:pt x="297" y="1124"/>
                    <a:pt x="281" y="1124"/>
                    <a:pt x="265" y="1128"/>
                  </a:cubicBezTo>
                  <a:cubicBezTo>
                    <a:pt x="245" y="1133"/>
                    <a:pt x="234" y="1159"/>
                    <a:pt x="217" y="1170"/>
                  </a:cubicBezTo>
                  <a:cubicBezTo>
                    <a:pt x="215" y="1182"/>
                    <a:pt x="216" y="1212"/>
                    <a:pt x="193" y="1212"/>
                  </a:cubicBezTo>
                  <a:cubicBezTo>
                    <a:pt x="180" y="1212"/>
                    <a:pt x="157" y="1200"/>
                    <a:pt x="157" y="1200"/>
                  </a:cubicBezTo>
                  <a:cubicBezTo>
                    <a:pt x="153" y="1206"/>
                    <a:pt x="148" y="1211"/>
                    <a:pt x="145" y="1218"/>
                  </a:cubicBezTo>
                  <a:cubicBezTo>
                    <a:pt x="142" y="1226"/>
                    <a:pt x="145" y="1237"/>
                    <a:pt x="139" y="1242"/>
                  </a:cubicBezTo>
                  <a:cubicBezTo>
                    <a:pt x="124" y="1255"/>
                    <a:pt x="101" y="1255"/>
                    <a:pt x="85" y="1266"/>
                  </a:cubicBezTo>
                  <a:cubicBezTo>
                    <a:pt x="15" y="1259"/>
                    <a:pt x="0" y="1260"/>
                    <a:pt x="61" y="1230"/>
                  </a:cubicBezTo>
                  <a:cubicBezTo>
                    <a:pt x="79" y="1203"/>
                    <a:pt x="96" y="1170"/>
                    <a:pt x="109" y="1140"/>
                  </a:cubicBezTo>
                  <a:cubicBezTo>
                    <a:pt x="114" y="1128"/>
                    <a:pt x="121" y="1104"/>
                    <a:pt x="121" y="1104"/>
                  </a:cubicBezTo>
                  <a:cubicBezTo>
                    <a:pt x="107" y="1063"/>
                    <a:pt x="123" y="1113"/>
                    <a:pt x="109" y="1044"/>
                  </a:cubicBezTo>
                  <a:cubicBezTo>
                    <a:pt x="108" y="1038"/>
                    <a:pt x="106" y="1032"/>
                    <a:pt x="103" y="1026"/>
                  </a:cubicBezTo>
                  <a:cubicBezTo>
                    <a:pt x="100" y="1020"/>
                    <a:pt x="84" y="1010"/>
                    <a:pt x="91" y="1008"/>
                  </a:cubicBezTo>
                  <a:cubicBezTo>
                    <a:pt x="107" y="1004"/>
                    <a:pt x="132" y="1023"/>
                    <a:pt x="145" y="1032"/>
                  </a:cubicBezTo>
                  <a:cubicBezTo>
                    <a:pt x="155" y="1030"/>
                    <a:pt x="169" y="1034"/>
                    <a:pt x="175" y="1026"/>
                  </a:cubicBezTo>
                  <a:cubicBezTo>
                    <a:pt x="189" y="1009"/>
                    <a:pt x="145" y="966"/>
                    <a:pt x="145" y="966"/>
                  </a:cubicBezTo>
                  <a:cubicBezTo>
                    <a:pt x="143" y="958"/>
                    <a:pt x="139" y="950"/>
                    <a:pt x="139" y="942"/>
                  </a:cubicBezTo>
                  <a:cubicBezTo>
                    <a:pt x="139" y="867"/>
                    <a:pt x="156" y="883"/>
                    <a:pt x="223" y="876"/>
                  </a:cubicBezTo>
                  <a:cubicBezTo>
                    <a:pt x="235" y="858"/>
                    <a:pt x="247" y="840"/>
                    <a:pt x="259" y="822"/>
                  </a:cubicBezTo>
                  <a:cubicBezTo>
                    <a:pt x="263" y="816"/>
                    <a:pt x="271" y="804"/>
                    <a:pt x="271" y="804"/>
                  </a:cubicBezTo>
                  <a:cubicBezTo>
                    <a:pt x="280" y="769"/>
                    <a:pt x="295" y="732"/>
                    <a:pt x="331" y="720"/>
                  </a:cubicBezTo>
                  <a:cubicBezTo>
                    <a:pt x="345" y="677"/>
                    <a:pt x="336" y="695"/>
                    <a:pt x="355" y="666"/>
                  </a:cubicBezTo>
                  <a:cubicBezTo>
                    <a:pt x="345" y="637"/>
                    <a:pt x="350" y="610"/>
                    <a:pt x="319" y="600"/>
                  </a:cubicBezTo>
                  <a:cubicBezTo>
                    <a:pt x="321" y="594"/>
                    <a:pt x="329" y="587"/>
                    <a:pt x="325" y="582"/>
                  </a:cubicBezTo>
                  <a:cubicBezTo>
                    <a:pt x="317" y="570"/>
                    <a:pt x="289" y="558"/>
                    <a:pt x="289" y="558"/>
                  </a:cubicBezTo>
                  <a:cubicBezTo>
                    <a:pt x="276" y="538"/>
                    <a:pt x="260" y="530"/>
                    <a:pt x="247" y="510"/>
                  </a:cubicBezTo>
                  <a:cubicBezTo>
                    <a:pt x="254" y="490"/>
                    <a:pt x="264" y="476"/>
                    <a:pt x="271" y="456"/>
                  </a:cubicBezTo>
                  <a:cubicBezTo>
                    <a:pt x="265" y="452"/>
                    <a:pt x="253" y="451"/>
                    <a:pt x="253" y="444"/>
                  </a:cubicBezTo>
                  <a:cubicBezTo>
                    <a:pt x="253" y="412"/>
                    <a:pt x="301" y="452"/>
                    <a:pt x="253" y="420"/>
                  </a:cubicBezTo>
                  <a:cubicBezTo>
                    <a:pt x="237" y="372"/>
                    <a:pt x="229" y="370"/>
                    <a:pt x="289" y="360"/>
                  </a:cubicBezTo>
                  <a:cubicBezTo>
                    <a:pt x="305" y="313"/>
                    <a:pt x="330" y="315"/>
                    <a:pt x="373" y="306"/>
                  </a:cubicBezTo>
                  <a:cubicBezTo>
                    <a:pt x="348" y="289"/>
                    <a:pt x="334" y="268"/>
                    <a:pt x="325" y="240"/>
                  </a:cubicBezTo>
                  <a:cubicBezTo>
                    <a:pt x="339" y="186"/>
                    <a:pt x="332" y="208"/>
                    <a:pt x="343" y="174"/>
                  </a:cubicBezTo>
                  <a:cubicBezTo>
                    <a:pt x="330" y="154"/>
                    <a:pt x="314" y="146"/>
                    <a:pt x="301" y="126"/>
                  </a:cubicBezTo>
                  <a:cubicBezTo>
                    <a:pt x="309" y="102"/>
                    <a:pt x="313" y="110"/>
                    <a:pt x="289" y="102"/>
                  </a:cubicBezTo>
                  <a:close/>
                </a:path>
              </a:pathLst>
            </a:custGeom>
            <a:solidFill>
              <a:srgbClr val="FECBCA">
                <a:alpha val="59999"/>
              </a:srgbClr>
            </a:solidFill>
            <a:ln w="25400">
              <a:solidFill>
                <a:srgbClr val="663300"/>
              </a:solidFill>
              <a:round/>
              <a:headEnd/>
              <a:tailEnd/>
            </a:ln>
          </p:spPr>
          <p:txBody>
            <a:bodyPr/>
            <a:lstStyle/>
            <a:p>
              <a:endParaRPr lang="en-US"/>
            </a:p>
          </p:txBody>
        </p:sp>
        <p:grpSp>
          <p:nvGrpSpPr>
            <p:cNvPr id="34827" name="Group 19"/>
            <p:cNvGrpSpPr>
              <a:grpSpLocks/>
            </p:cNvGrpSpPr>
            <p:nvPr/>
          </p:nvGrpSpPr>
          <p:grpSpPr bwMode="auto">
            <a:xfrm>
              <a:off x="1644" y="2832"/>
              <a:ext cx="1236" cy="1460"/>
              <a:chOff x="1644" y="2832"/>
              <a:chExt cx="1236" cy="1460"/>
            </a:xfrm>
          </p:grpSpPr>
          <p:sp>
            <p:nvSpPr>
              <p:cNvPr id="34837" name="Freeform 20"/>
              <p:cNvSpPr>
                <a:spLocks/>
              </p:cNvSpPr>
              <p:nvPr/>
            </p:nvSpPr>
            <p:spPr bwMode="auto">
              <a:xfrm>
                <a:off x="1644" y="2832"/>
                <a:ext cx="1236" cy="1460"/>
              </a:xfrm>
              <a:custGeom>
                <a:avLst/>
                <a:gdLst>
                  <a:gd name="T0" fmla="*/ 21 w 1236"/>
                  <a:gd name="T1" fmla="*/ 521 h 1460"/>
                  <a:gd name="T2" fmla="*/ 33 w 1236"/>
                  <a:gd name="T3" fmla="*/ 443 h 1460"/>
                  <a:gd name="T4" fmla="*/ 105 w 1236"/>
                  <a:gd name="T5" fmla="*/ 343 h 1460"/>
                  <a:gd name="T6" fmla="*/ 135 w 1236"/>
                  <a:gd name="T7" fmla="*/ 359 h 1460"/>
                  <a:gd name="T8" fmla="*/ 153 w 1236"/>
                  <a:gd name="T9" fmla="*/ 314 h 1460"/>
                  <a:gd name="T10" fmla="*/ 231 w 1236"/>
                  <a:gd name="T11" fmla="*/ 281 h 1460"/>
                  <a:gd name="T12" fmla="*/ 357 w 1236"/>
                  <a:gd name="T13" fmla="*/ 209 h 1460"/>
                  <a:gd name="T14" fmla="*/ 399 w 1236"/>
                  <a:gd name="T15" fmla="*/ 185 h 1460"/>
                  <a:gd name="T16" fmla="*/ 471 w 1236"/>
                  <a:gd name="T17" fmla="*/ 83 h 1460"/>
                  <a:gd name="T18" fmla="*/ 567 w 1236"/>
                  <a:gd name="T19" fmla="*/ 17 h 1460"/>
                  <a:gd name="T20" fmla="*/ 675 w 1236"/>
                  <a:gd name="T21" fmla="*/ 35 h 1460"/>
                  <a:gd name="T22" fmla="*/ 696 w 1236"/>
                  <a:gd name="T23" fmla="*/ 82 h 1460"/>
                  <a:gd name="T24" fmla="*/ 753 w 1236"/>
                  <a:gd name="T25" fmla="*/ 143 h 1460"/>
                  <a:gd name="T26" fmla="*/ 777 w 1236"/>
                  <a:gd name="T27" fmla="*/ 185 h 1460"/>
                  <a:gd name="T28" fmla="*/ 801 w 1236"/>
                  <a:gd name="T29" fmla="*/ 185 h 1460"/>
                  <a:gd name="T30" fmla="*/ 813 w 1236"/>
                  <a:gd name="T31" fmla="*/ 251 h 1460"/>
                  <a:gd name="T32" fmla="*/ 887 w 1236"/>
                  <a:gd name="T33" fmla="*/ 245 h 1460"/>
                  <a:gd name="T34" fmla="*/ 951 w 1236"/>
                  <a:gd name="T35" fmla="*/ 215 h 1460"/>
                  <a:gd name="T36" fmla="*/ 1005 w 1236"/>
                  <a:gd name="T37" fmla="*/ 178 h 1460"/>
                  <a:gd name="T38" fmla="*/ 1049 w 1236"/>
                  <a:gd name="T39" fmla="*/ 172 h 1460"/>
                  <a:gd name="T40" fmla="*/ 1076 w 1236"/>
                  <a:gd name="T41" fmla="*/ 125 h 1460"/>
                  <a:gd name="T42" fmla="*/ 1101 w 1236"/>
                  <a:gd name="T43" fmla="*/ 107 h 1460"/>
                  <a:gd name="T44" fmla="*/ 1125 w 1236"/>
                  <a:gd name="T45" fmla="*/ 86 h 1460"/>
                  <a:gd name="T46" fmla="*/ 1179 w 1236"/>
                  <a:gd name="T47" fmla="*/ 122 h 1460"/>
                  <a:gd name="T48" fmla="*/ 1125 w 1236"/>
                  <a:gd name="T49" fmla="*/ 215 h 1460"/>
                  <a:gd name="T50" fmla="*/ 950 w 1236"/>
                  <a:gd name="T51" fmla="*/ 347 h 1460"/>
                  <a:gd name="T52" fmla="*/ 969 w 1236"/>
                  <a:gd name="T53" fmla="*/ 389 h 1460"/>
                  <a:gd name="T54" fmla="*/ 873 w 1236"/>
                  <a:gd name="T55" fmla="*/ 422 h 1460"/>
                  <a:gd name="T56" fmla="*/ 813 w 1236"/>
                  <a:gd name="T57" fmla="*/ 503 h 1460"/>
                  <a:gd name="T58" fmla="*/ 735 w 1236"/>
                  <a:gd name="T59" fmla="*/ 497 h 1460"/>
                  <a:gd name="T60" fmla="*/ 711 w 1236"/>
                  <a:gd name="T61" fmla="*/ 641 h 1460"/>
                  <a:gd name="T62" fmla="*/ 717 w 1236"/>
                  <a:gd name="T63" fmla="*/ 761 h 1460"/>
                  <a:gd name="T64" fmla="*/ 713 w 1236"/>
                  <a:gd name="T65" fmla="*/ 841 h 1460"/>
                  <a:gd name="T66" fmla="*/ 687 w 1236"/>
                  <a:gd name="T67" fmla="*/ 929 h 1460"/>
                  <a:gd name="T68" fmla="*/ 665 w 1236"/>
                  <a:gd name="T69" fmla="*/ 1171 h 1460"/>
                  <a:gd name="T70" fmla="*/ 573 w 1236"/>
                  <a:gd name="T71" fmla="*/ 1211 h 1460"/>
                  <a:gd name="T72" fmla="*/ 561 w 1236"/>
                  <a:gd name="T73" fmla="*/ 1294 h 1460"/>
                  <a:gd name="T74" fmla="*/ 501 w 1236"/>
                  <a:gd name="T75" fmla="*/ 1319 h 1460"/>
                  <a:gd name="T76" fmla="*/ 465 w 1236"/>
                  <a:gd name="T77" fmla="*/ 1355 h 1460"/>
                  <a:gd name="T78" fmla="*/ 399 w 1236"/>
                  <a:gd name="T79" fmla="*/ 1451 h 1460"/>
                  <a:gd name="T80" fmla="*/ 363 w 1236"/>
                  <a:gd name="T81" fmla="*/ 1457 h 1460"/>
                  <a:gd name="T82" fmla="*/ 273 w 1236"/>
                  <a:gd name="T83" fmla="*/ 1391 h 1460"/>
                  <a:gd name="T84" fmla="*/ 207 w 1236"/>
                  <a:gd name="T85" fmla="*/ 1235 h 1460"/>
                  <a:gd name="T86" fmla="*/ 176 w 1236"/>
                  <a:gd name="T87" fmla="*/ 1099 h 1460"/>
                  <a:gd name="T88" fmla="*/ 111 w 1236"/>
                  <a:gd name="T89" fmla="*/ 943 h 1460"/>
                  <a:gd name="T90" fmla="*/ 60 w 1236"/>
                  <a:gd name="T91" fmla="*/ 797 h 1460"/>
                  <a:gd name="T92" fmla="*/ 45 w 1236"/>
                  <a:gd name="T93" fmla="*/ 623 h 1460"/>
                  <a:gd name="T94" fmla="*/ 9 w 1236"/>
                  <a:gd name="T95" fmla="*/ 569 h 146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236"/>
                  <a:gd name="T145" fmla="*/ 0 h 1460"/>
                  <a:gd name="T146" fmla="*/ 1236 w 1236"/>
                  <a:gd name="T147" fmla="*/ 1460 h 146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236" h="1460">
                    <a:moveTo>
                      <a:pt x="9" y="569"/>
                    </a:moveTo>
                    <a:cubicBezTo>
                      <a:pt x="13" y="553"/>
                      <a:pt x="17" y="537"/>
                      <a:pt x="21" y="521"/>
                    </a:cubicBezTo>
                    <a:cubicBezTo>
                      <a:pt x="24" y="509"/>
                      <a:pt x="33" y="485"/>
                      <a:pt x="33" y="485"/>
                    </a:cubicBezTo>
                    <a:cubicBezTo>
                      <a:pt x="0" y="474"/>
                      <a:pt x="18" y="466"/>
                      <a:pt x="33" y="443"/>
                    </a:cubicBezTo>
                    <a:cubicBezTo>
                      <a:pt x="41" y="360"/>
                      <a:pt x="33" y="397"/>
                      <a:pt x="81" y="365"/>
                    </a:cubicBezTo>
                    <a:cubicBezTo>
                      <a:pt x="95" y="367"/>
                      <a:pt x="91" y="340"/>
                      <a:pt x="105" y="343"/>
                    </a:cubicBezTo>
                    <a:cubicBezTo>
                      <a:pt x="111" y="344"/>
                      <a:pt x="110" y="293"/>
                      <a:pt x="131" y="326"/>
                    </a:cubicBezTo>
                    <a:cubicBezTo>
                      <a:pt x="135" y="322"/>
                      <a:pt x="137" y="365"/>
                      <a:pt x="135" y="359"/>
                    </a:cubicBezTo>
                    <a:cubicBezTo>
                      <a:pt x="137" y="343"/>
                      <a:pt x="135" y="326"/>
                      <a:pt x="141" y="311"/>
                    </a:cubicBezTo>
                    <a:cubicBezTo>
                      <a:pt x="143" y="302"/>
                      <a:pt x="145" y="315"/>
                      <a:pt x="153" y="314"/>
                    </a:cubicBezTo>
                    <a:cubicBezTo>
                      <a:pt x="161" y="313"/>
                      <a:pt x="176" y="310"/>
                      <a:pt x="189" y="305"/>
                    </a:cubicBezTo>
                    <a:cubicBezTo>
                      <a:pt x="202" y="300"/>
                      <a:pt x="215" y="288"/>
                      <a:pt x="231" y="281"/>
                    </a:cubicBezTo>
                    <a:cubicBezTo>
                      <a:pt x="253" y="264"/>
                      <a:pt x="270" y="285"/>
                      <a:pt x="285" y="263"/>
                    </a:cubicBezTo>
                    <a:cubicBezTo>
                      <a:pt x="298" y="210"/>
                      <a:pt x="278" y="235"/>
                      <a:pt x="357" y="209"/>
                    </a:cubicBezTo>
                    <a:cubicBezTo>
                      <a:pt x="363" y="207"/>
                      <a:pt x="358" y="194"/>
                      <a:pt x="363" y="191"/>
                    </a:cubicBezTo>
                    <a:cubicBezTo>
                      <a:pt x="374" y="185"/>
                      <a:pt x="387" y="187"/>
                      <a:pt x="399" y="185"/>
                    </a:cubicBezTo>
                    <a:cubicBezTo>
                      <a:pt x="407" y="173"/>
                      <a:pt x="415" y="161"/>
                      <a:pt x="423" y="149"/>
                    </a:cubicBezTo>
                    <a:cubicBezTo>
                      <a:pt x="445" y="117"/>
                      <a:pt x="419" y="100"/>
                      <a:pt x="471" y="83"/>
                    </a:cubicBezTo>
                    <a:cubicBezTo>
                      <a:pt x="487" y="67"/>
                      <a:pt x="496" y="29"/>
                      <a:pt x="513" y="23"/>
                    </a:cubicBezTo>
                    <a:cubicBezTo>
                      <a:pt x="530" y="17"/>
                      <a:pt x="549" y="19"/>
                      <a:pt x="567" y="17"/>
                    </a:cubicBezTo>
                    <a:cubicBezTo>
                      <a:pt x="601" y="0"/>
                      <a:pt x="608" y="9"/>
                      <a:pt x="639" y="23"/>
                    </a:cubicBezTo>
                    <a:cubicBezTo>
                      <a:pt x="651" y="28"/>
                      <a:pt x="675" y="35"/>
                      <a:pt x="675" y="35"/>
                    </a:cubicBezTo>
                    <a:cubicBezTo>
                      <a:pt x="687" y="47"/>
                      <a:pt x="705" y="53"/>
                      <a:pt x="717" y="65"/>
                    </a:cubicBezTo>
                    <a:cubicBezTo>
                      <a:pt x="725" y="71"/>
                      <a:pt x="696" y="74"/>
                      <a:pt x="696" y="82"/>
                    </a:cubicBezTo>
                    <a:cubicBezTo>
                      <a:pt x="696" y="90"/>
                      <a:pt x="707" y="103"/>
                      <a:pt x="717" y="113"/>
                    </a:cubicBezTo>
                    <a:cubicBezTo>
                      <a:pt x="719" y="121"/>
                      <a:pt x="748" y="137"/>
                      <a:pt x="753" y="143"/>
                    </a:cubicBezTo>
                    <a:cubicBezTo>
                      <a:pt x="757" y="148"/>
                      <a:pt x="765" y="147"/>
                      <a:pt x="771" y="149"/>
                    </a:cubicBezTo>
                    <a:cubicBezTo>
                      <a:pt x="773" y="161"/>
                      <a:pt x="770" y="175"/>
                      <a:pt x="777" y="185"/>
                    </a:cubicBezTo>
                    <a:cubicBezTo>
                      <a:pt x="781" y="190"/>
                      <a:pt x="778" y="171"/>
                      <a:pt x="783" y="167"/>
                    </a:cubicBezTo>
                    <a:cubicBezTo>
                      <a:pt x="789" y="162"/>
                      <a:pt x="793" y="187"/>
                      <a:pt x="801" y="185"/>
                    </a:cubicBezTo>
                    <a:cubicBezTo>
                      <a:pt x="802" y="192"/>
                      <a:pt x="811" y="207"/>
                      <a:pt x="813" y="218"/>
                    </a:cubicBezTo>
                    <a:cubicBezTo>
                      <a:pt x="815" y="229"/>
                      <a:pt x="808" y="248"/>
                      <a:pt x="813" y="251"/>
                    </a:cubicBezTo>
                    <a:lnTo>
                      <a:pt x="842" y="238"/>
                    </a:lnTo>
                    <a:lnTo>
                      <a:pt x="887" y="245"/>
                    </a:lnTo>
                    <a:cubicBezTo>
                      <a:pt x="900" y="242"/>
                      <a:pt x="910" y="226"/>
                      <a:pt x="921" y="221"/>
                    </a:cubicBezTo>
                    <a:cubicBezTo>
                      <a:pt x="932" y="216"/>
                      <a:pt x="940" y="225"/>
                      <a:pt x="951" y="215"/>
                    </a:cubicBezTo>
                    <a:cubicBezTo>
                      <a:pt x="971" y="208"/>
                      <a:pt x="966" y="165"/>
                      <a:pt x="986" y="158"/>
                    </a:cubicBezTo>
                    <a:cubicBezTo>
                      <a:pt x="997" y="146"/>
                      <a:pt x="995" y="176"/>
                      <a:pt x="1005" y="178"/>
                    </a:cubicBezTo>
                    <a:cubicBezTo>
                      <a:pt x="1012" y="179"/>
                      <a:pt x="1019" y="167"/>
                      <a:pt x="1026" y="166"/>
                    </a:cubicBezTo>
                    <a:cubicBezTo>
                      <a:pt x="1033" y="165"/>
                      <a:pt x="1045" y="177"/>
                      <a:pt x="1049" y="172"/>
                    </a:cubicBezTo>
                    <a:cubicBezTo>
                      <a:pt x="1053" y="167"/>
                      <a:pt x="1045" y="145"/>
                      <a:pt x="1050" y="137"/>
                    </a:cubicBezTo>
                    <a:cubicBezTo>
                      <a:pt x="1055" y="129"/>
                      <a:pt x="1071" y="131"/>
                      <a:pt x="1076" y="125"/>
                    </a:cubicBezTo>
                    <a:cubicBezTo>
                      <a:pt x="1081" y="119"/>
                      <a:pt x="1078" y="104"/>
                      <a:pt x="1082" y="101"/>
                    </a:cubicBezTo>
                    <a:cubicBezTo>
                      <a:pt x="1086" y="98"/>
                      <a:pt x="1098" y="108"/>
                      <a:pt x="1101" y="107"/>
                    </a:cubicBezTo>
                    <a:cubicBezTo>
                      <a:pt x="1104" y="106"/>
                      <a:pt x="1096" y="97"/>
                      <a:pt x="1100" y="94"/>
                    </a:cubicBezTo>
                    <a:cubicBezTo>
                      <a:pt x="1104" y="91"/>
                      <a:pt x="1116" y="84"/>
                      <a:pt x="1125" y="86"/>
                    </a:cubicBezTo>
                    <a:cubicBezTo>
                      <a:pt x="1134" y="88"/>
                      <a:pt x="1146" y="101"/>
                      <a:pt x="1155" y="107"/>
                    </a:cubicBezTo>
                    <a:cubicBezTo>
                      <a:pt x="1168" y="108"/>
                      <a:pt x="1167" y="119"/>
                      <a:pt x="1179" y="122"/>
                    </a:cubicBezTo>
                    <a:cubicBezTo>
                      <a:pt x="1191" y="125"/>
                      <a:pt x="1236" y="110"/>
                      <a:pt x="1227" y="125"/>
                    </a:cubicBezTo>
                    <a:cubicBezTo>
                      <a:pt x="1231" y="134"/>
                      <a:pt x="1136" y="204"/>
                      <a:pt x="1125" y="215"/>
                    </a:cubicBezTo>
                    <a:cubicBezTo>
                      <a:pt x="1099" y="241"/>
                      <a:pt x="1071" y="267"/>
                      <a:pt x="1041" y="287"/>
                    </a:cubicBezTo>
                    <a:cubicBezTo>
                      <a:pt x="1028" y="296"/>
                      <a:pt x="975" y="334"/>
                      <a:pt x="950" y="347"/>
                    </a:cubicBezTo>
                    <a:cubicBezTo>
                      <a:pt x="937" y="361"/>
                      <a:pt x="977" y="357"/>
                      <a:pt x="980" y="364"/>
                    </a:cubicBezTo>
                    <a:cubicBezTo>
                      <a:pt x="983" y="371"/>
                      <a:pt x="978" y="379"/>
                      <a:pt x="969" y="389"/>
                    </a:cubicBezTo>
                    <a:cubicBezTo>
                      <a:pt x="966" y="398"/>
                      <a:pt x="943" y="423"/>
                      <a:pt x="927" y="425"/>
                    </a:cubicBezTo>
                    <a:cubicBezTo>
                      <a:pt x="911" y="430"/>
                      <a:pt x="889" y="418"/>
                      <a:pt x="873" y="422"/>
                    </a:cubicBezTo>
                    <a:cubicBezTo>
                      <a:pt x="851" y="430"/>
                      <a:pt x="850" y="435"/>
                      <a:pt x="833" y="451"/>
                    </a:cubicBezTo>
                    <a:cubicBezTo>
                      <a:pt x="822" y="463"/>
                      <a:pt x="822" y="498"/>
                      <a:pt x="813" y="503"/>
                    </a:cubicBezTo>
                    <a:cubicBezTo>
                      <a:pt x="804" y="508"/>
                      <a:pt x="790" y="480"/>
                      <a:pt x="777" y="479"/>
                    </a:cubicBezTo>
                    <a:cubicBezTo>
                      <a:pt x="762" y="494"/>
                      <a:pt x="749" y="482"/>
                      <a:pt x="735" y="497"/>
                    </a:cubicBezTo>
                    <a:cubicBezTo>
                      <a:pt x="721" y="512"/>
                      <a:pt x="697" y="545"/>
                      <a:pt x="693" y="569"/>
                    </a:cubicBezTo>
                    <a:cubicBezTo>
                      <a:pt x="687" y="593"/>
                      <a:pt x="710" y="624"/>
                      <a:pt x="711" y="641"/>
                    </a:cubicBezTo>
                    <a:cubicBezTo>
                      <a:pt x="714" y="658"/>
                      <a:pt x="710" y="653"/>
                      <a:pt x="711" y="673"/>
                    </a:cubicBezTo>
                    <a:cubicBezTo>
                      <a:pt x="703" y="699"/>
                      <a:pt x="731" y="737"/>
                      <a:pt x="717" y="761"/>
                    </a:cubicBezTo>
                    <a:cubicBezTo>
                      <a:pt x="719" y="781"/>
                      <a:pt x="729" y="778"/>
                      <a:pt x="728" y="791"/>
                    </a:cubicBezTo>
                    <a:cubicBezTo>
                      <a:pt x="727" y="804"/>
                      <a:pt x="716" y="824"/>
                      <a:pt x="713" y="841"/>
                    </a:cubicBezTo>
                    <a:cubicBezTo>
                      <a:pt x="708" y="855"/>
                      <a:pt x="714" y="877"/>
                      <a:pt x="710" y="892"/>
                    </a:cubicBezTo>
                    <a:cubicBezTo>
                      <a:pt x="706" y="907"/>
                      <a:pt x="696" y="914"/>
                      <a:pt x="687" y="929"/>
                    </a:cubicBezTo>
                    <a:cubicBezTo>
                      <a:pt x="694" y="958"/>
                      <a:pt x="631" y="969"/>
                      <a:pt x="656" y="985"/>
                    </a:cubicBezTo>
                    <a:cubicBezTo>
                      <a:pt x="647" y="1018"/>
                      <a:pt x="672" y="1141"/>
                      <a:pt x="665" y="1171"/>
                    </a:cubicBezTo>
                    <a:cubicBezTo>
                      <a:pt x="658" y="1201"/>
                      <a:pt x="630" y="1156"/>
                      <a:pt x="615" y="1163"/>
                    </a:cubicBezTo>
                    <a:cubicBezTo>
                      <a:pt x="596" y="1201"/>
                      <a:pt x="598" y="1174"/>
                      <a:pt x="573" y="1211"/>
                    </a:cubicBezTo>
                    <a:cubicBezTo>
                      <a:pt x="563" y="1226"/>
                      <a:pt x="557" y="1243"/>
                      <a:pt x="549" y="1259"/>
                    </a:cubicBezTo>
                    <a:cubicBezTo>
                      <a:pt x="549" y="1271"/>
                      <a:pt x="553" y="1286"/>
                      <a:pt x="561" y="1294"/>
                    </a:cubicBezTo>
                    <a:cubicBezTo>
                      <a:pt x="569" y="1302"/>
                      <a:pt x="607" y="1303"/>
                      <a:pt x="597" y="1307"/>
                    </a:cubicBezTo>
                    <a:cubicBezTo>
                      <a:pt x="587" y="1311"/>
                      <a:pt x="520" y="1315"/>
                      <a:pt x="501" y="1319"/>
                    </a:cubicBezTo>
                    <a:cubicBezTo>
                      <a:pt x="483" y="1325"/>
                      <a:pt x="489" y="1325"/>
                      <a:pt x="483" y="1331"/>
                    </a:cubicBezTo>
                    <a:cubicBezTo>
                      <a:pt x="477" y="1337"/>
                      <a:pt x="471" y="1341"/>
                      <a:pt x="465" y="1355"/>
                    </a:cubicBezTo>
                    <a:cubicBezTo>
                      <a:pt x="454" y="1374"/>
                      <a:pt x="458" y="1399"/>
                      <a:pt x="447" y="1415"/>
                    </a:cubicBezTo>
                    <a:cubicBezTo>
                      <a:pt x="436" y="1431"/>
                      <a:pt x="410" y="1444"/>
                      <a:pt x="399" y="1451"/>
                    </a:cubicBezTo>
                    <a:cubicBezTo>
                      <a:pt x="393" y="1449"/>
                      <a:pt x="389" y="1459"/>
                      <a:pt x="383" y="1456"/>
                    </a:cubicBezTo>
                    <a:cubicBezTo>
                      <a:pt x="377" y="1453"/>
                      <a:pt x="370" y="1460"/>
                      <a:pt x="363" y="1457"/>
                    </a:cubicBezTo>
                    <a:cubicBezTo>
                      <a:pt x="346" y="1451"/>
                      <a:pt x="330" y="1431"/>
                      <a:pt x="312" y="1427"/>
                    </a:cubicBezTo>
                    <a:cubicBezTo>
                      <a:pt x="291" y="1413"/>
                      <a:pt x="287" y="1412"/>
                      <a:pt x="273" y="1391"/>
                    </a:cubicBezTo>
                    <a:cubicBezTo>
                      <a:pt x="265" y="1357"/>
                      <a:pt x="244" y="1330"/>
                      <a:pt x="225" y="1301"/>
                    </a:cubicBezTo>
                    <a:cubicBezTo>
                      <a:pt x="211" y="1246"/>
                      <a:pt x="228" y="1267"/>
                      <a:pt x="207" y="1235"/>
                    </a:cubicBezTo>
                    <a:cubicBezTo>
                      <a:pt x="202" y="1216"/>
                      <a:pt x="216" y="1216"/>
                      <a:pt x="213" y="1193"/>
                    </a:cubicBezTo>
                    <a:cubicBezTo>
                      <a:pt x="208" y="1170"/>
                      <a:pt x="187" y="1131"/>
                      <a:pt x="176" y="1099"/>
                    </a:cubicBezTo>
                    <a:cubicBezTo>
                      <a:pt x="174" y="1057"/>
                      <a:pt x="157" y="1027"/>
                      <a:pt x="147" y="1001"/>
                    </a:cubicBezTo>
                    <a:cubicBezTo>
                      <a:pt x="136" y="975"/>
                      <a:pt x="121" y="960"/>
                      <a:pt x="111" y="943"/>
                    </a:cubicBezTo>
                    <a:cubicBezTo>
                      <a:pt x="96" y="921"/>
                      <a:pt x="94" y="923"/>
                      <a:pt x="86" y="898"/>
                    </a:cubicBezTo>
                    <a:cubicBezTo>
                      <a:pt x="79" y="873"/>
                      <a:pt x="66" y="829"/>
                      <a:pt x="60" y="797"/>
                    </a:cubicBezTo>
                    <a:cubicBezTo>
                      <a:pt x="54" y="765"/>
                      <a:pt x="53" y="736"/>
                      <a:pt x="51" y="707"/>
                    </a:cubicBezTo>
                    <a:cubicBezTo>
                      <a:pt x="49" y="678"/>
                      <a:pt x="50" y="643"/>
                      <a:pt x="45" y="623"/>
                    </a:cubicBezTo>
                    <a:cubicBezTo>
                      <a:pt x="34" y="591"/>
                      <a:pt x="46" y="617"/>
                      <a:pt x="21" y="587"/>
                    </a:cubicBezTo>
                    <a:cubicBezTo>
                      <a:pt x="16" y="581"/>
                      <a:pt x="9" y="569"/>
                      <a:pt x="9" y="569"/>
                    </a:cubicBezTo>
                    <a:close/>
                  </a:path>
                </a:pathLst>
              </a:custGeom>
              <a:solidFill>
                <a:srgbClr val="00FFFF">
                  <a:alpha val="14117"/>
                </a:srgbClr>
              </a:solidFill>
              <a:ln w="25400">
                <a:solidFill>
                  <a:srgbClr val="FF0000"/>
                </a:solidFill>
                <a:round/>
                <a:headEnd/>
                <a:tailEnd/>
              </a:ln>
            </p:spPr>
            <p:txBody>
              <a:bodyPr/>
              <a:lstStyle/>
              <a:p>
                <a:endParaRPr lang="en-US"/>
              </a:p>
            </p:txBody>
          </p:sp>
          <p:sp>
            <p:nvSpPr>
              <p:cNvPr id="34838" name="Text Box 21"/>
              <p:cNvSpPr txBox="1">
                <a:spLocks noChangeArrowheads="1"/>
              </p:cNvSpPr>
              <p:nvPr/>
            </p:nvSpPr>
            <p:spPr bwMode="auto">
              <a:xfrm>
                <a:off x="1728" y="3360"/>
                <a:ext cx="81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50000"/>
                  </a:spcBef>
                  <a:buClrTx/>
                  <a:buSzTx/>
                  <a:buFontTx/>
                  <a:buNone/>
                </a:pPr>
                <a:r>
                  <a:rPr lang="en-US" altLang="en-US" sz="1200">
                    <a:latin typeface="Arial Black" pitchFamily="34" charset="0"/>
                  </a:rPr>
                  <a:t>SOUTHERN REGION</a:t>
                </a:r>
              </a:p>
            </p:txBody>
          </p:sp>
        </p:grpSp>
        <p:grpSp>
          <p:nvGrpSpPr>
            <p:cNvPr id="34828" name="Group 22"/>
            <p:cNvGrpSpPr>
              <a:grpSpLocks/>
            </p:cNvGrpSpPr>
            <p:nvPr/>
          </p:nvGrpSpPr>
          <p:grpSpPr bwMode="auto">
            <a:xfrm>
              <a:off x="336" y="1584"/>
              <a:ext cx="1755" cy="1470"/>
              <a:chOff x="336" y="1584"/>
              <a:chExt cx="1755" cy="1470"/>
            </a:xfrm>
          </p:grpSpPr>
          <p:sp>
            <p:nvSpPr>
              <p:cNvPr id="34835" name="Freeform 23"/>
              <p:cNvSpPr>
                <a:spLocks/>
              </p:cNvSpPr>
              <p:nvPr/>
            </p:nvSpPr>
            <p:spPr bwMode="auto">
              <a:xfrm>
                <a:off x="336" y="1584"/>
                <a:ext cx="1755" cy="1470"/>
              </a:xfrm>
              <a:custGeom>
                <a:avLst/>
                <a:gdLst>
                  <a:gd name="T0" fmla="*/ 57 w 1755"/>
                  <a:gd name="T1" fmla="*/ 390 h 1470"/>
                  <a:gd name="T2" fmla="*/ 141 w 1755"/>
                  <a:gd name="T3" fmla="*/ 480 h 1470"/>
                  <a:gd name="T4" fmla="*/ 63 w 1755"/>
                  <a:gd name="T5" fmla="*/ 492 h 1470"/>
                  <a:gd name="T6" fmla="*/ 213 w 1755"/>
                  <a:gd name="T7" fmla="*/ 690 h 1470"/>
                  <a:gd name="T8" fmla="*/ 393 w 1755"/>
                  <a:gd name="T9" fmla="*/ 636 h 1470"/>
                  <a:gd name="T10" fmla="*/ 429 w 1755"/>
                  <a:gd name="T11" fmla="*/ 540 h 1470"/>
                  <a:gd name="T12" fmla="*/ 459 w 1755"/>
                  <a:gd name="T13" fmla="*/ 738 h 1470"/>
                  <a:gd name="T14" fmla="*/ 549 w 1755"/>
                  <a:gd name="T15" fmla="*/ 1470 h 1470"/>
                  <a:gd name="T16" fmla="*/ 597 w 1755"/>
                  <a:gd name="T17" fmla="*/ 1260 h 1470"/>
                  <a:gd name="T18" fmla="*/ 735 w 1755"/>
                  <a:gd name="T19" fmla="*/ 1188 h 1470"/>
                  <a:gd name="T20" fmla="*/ 897 w 1755"/>
                  <a:gd name="T21" fmla="*/ 1086 h 1470"/>
                  <a:gd name="T22" fmla="*/ 1017 w 1755"/>
                  <a:gd name="T23" fmla="*/ 984 h 1470"/>
                  <a:gd name="T24" fmla="*/ 1203 w 1755"/>
                  <a:gd name="T25" fmla="*/ 900 h 1470"/>
                  <a:gd name="T26" fmla="*/ 1305 w 1755"/>
                  <a:gd name="T27" fmla="*/ 1002 h 1470"/>
                  <a:gd name="T28" fmla="*/ 1419 w 1755"/>
                  <a:gd name="T29" fmla="*/ 1110 h 1470"/>
                  <a:gd name="T30" fmla="*/ 1473 w 1755"/>
                  <a:gd name="T31" fmla="*/ 1038 h 1470"/>
                  <a:gd name="T32" fmla="*/ 1509 w 1755"/>
                  <a:gd name="T33" fmla="*/ 972 h 1470"/>
                  <a:gd name="T34" fmla="*/ 1485 w 1755"/>
                  <a:gd name="T35" fmla="*/ 834 h 1470"/>
                  <a:gd name="T36" fmla="*/ 1539 w 1755"/>
                  <a:gd name="T37" fmla="*/ 816 h 1470"/>
                  <a:gd name="T38" fmla="*/ 1647 w 1755"/>
                  <a:gd name="T39" fmla="*/ 678 h 1470"/>
                  <a:gd name="T40" fmla="*/ 1737 w 1755"/>
                  <a:gd name="T41" fmla="*/ 546 h 1470"/>
                  <a:gd name="T42" fmla="*/ 1647 w 1755"/>
                  <a:gd name="T43" fmla="*/ 354 h 1470"/>
                  <a:gd name="T44" fmla="*/ 1509 w 1755"/>
                  <a:gd name="T45" fmla="*/ 264 h 1470"/>
                  <a:gd name="T46" fmla="*/ 1395 w 1755"/>
                  <a:gd name="T47" fmla="*/ 246 h 1470"/>
                  <a:gd name="T48" fmla="*/ 1275 w 1755"/>
                  <a:gd name="T49" fmla="*/ 186 h 1470"/>
                  <a:gd name="T50" fmla="*/ 1203 w 1755"/>
                  <a:gd name="T51" fmla="*/ 186 h 1470"/>
                  <a:gd name="T52" fmla="*/ 1143 w 1755"/>
                  <a:gd name="T53" fmla="*/ 264 h 1470"/>
                  <a:gd name="T54" fmla="*/ 1107 w 1755"/>
                  <a:gd name="T55" fmla="*/ 306 h 1470"/>
                  <a:gd name="T56" fmla="*/ 1101 w 1755"/>
                  <a:gd name="T57" fmla="*/ 192 h 1470"/>
                  <a:gd name="T58" fmla="*/ 1155 w 1755"/>
                  <a:gd name="T59" fmla="*/ 132 h 1470"/>
                  <a:gd name="T60" fmla="*/ 1167 w 1755"/>
                  <a:gd name="T61" fmla="*/ 30 h 1470"/>
                  <a:gd name="T62" fmla="*/ 963 w 1755"/>
                  <a:gd name="T63" fmla="*/ 66 h 1470"/>
                  <a:gd name="T64" fmla="*/ 945 w 1755"/>
                  <a:gd name="T65" fmla="*/ 180 h 1470"/>
                  <a:gd name="T66" fmla="*/ 945 w 1755"/>
                  <a:gd name="T67" fmla="*/ 240 h 1470"/>
                  <a:gd name="T68" fmla="*/ 915 w 1755"/>
                  <a:gd name="T69" fmla="*/ 306 h 1470"/>
                  <a:gd name="T70" fmla="*/ 873 w 1755"/>
                  <a:gd name="T71" fmla="*/ 306 h 1470"/>
                  <a:gd name="T72" fmla="*/ 807 w 1755"/>
                  <a:gd name="T73" fmla="*/ 324 h 1470"/>
                  <a:gd name="T74" fmla="*/ 771 w 1755"/>
                  <a:gd name="T75" fmla="*/ 234 h 1470"/>
                  <a:gd name="T76" fmla="*/ 717 w 1755"/>
                  <a:gd name="T77" fmla="*/ 288 h 1470"/>
                  <a:gd name="T78" fmla="*/ 657 w 1755"/>
                  <a:gd name="T79" fmla="*/ 426 h 1470"/>
                  <a:gd name="T80" fmla="*/ 543 w 1755"/>
                  <a:gd name="T81" fmla="*/ 324 h 1470"/>
                  <a:gd name="T82" fmla="*/ 351 w 1755"/>
                  <a:gd name="T83" fmla="*/ 204 h 1470"/>
                  <a:gd name="T84" fmla="*/ 255 w 1755"/>
                  <a:gd name="T85" fmla="*/ 264 h 1470"/>
                  <a:gd name="T86" fmla="*/ 165 w 1755"/>
                  <a:gd name="T87" fmla="*/ 258 h 1470"/>
                  <a:gd name="T88" fmla="*/ 27 w 1755"/>
                  <a:gd name="T89" fmla="*/ 312 h 147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755"/>
                  <a:gd name="T136" fmla="*/ 0 h 1470"/>
                  <a:gd name="T137" fmla="*/ 1755 w 1755"/>
                  <a:gd name="T138" fmla="*/ 1470 h 147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755" h="1470">
                    <a:moveTo>
                      <a:pt x="39" y="300"/>
                    </a:moveTo>
                    <a:cubicBezTo>
                      <a:pt x="26" y="320"/>
                      <a:pt x="0" y="340"/>
                      <a:pt x="21" y="366"/>
                    </a:cubicBezTo>
                    <a:cubicBezTo>
                      <a:pt x="30" y="377"/>
                      <a:pt x="57" y="390"/>
                      <a:pt x="57" y="390"/>
                    </a:cubicBezTo>
                    <a:cubicBezTo>
                      <a:pt x="70" y="429"/>
                      <a:pt x="100" y="432"/>
                      <a:pt x="135" y="438"/>
                    </a:cubicBezTo>
                    <a:cubicBezTo>
                      <a:pt x="169" y="460"/>
                      <a:pt x="193" y="434"/>
                      <a:pt x="231" y="426"/>
                    </a:cubicBezTo>
                    <a:cubicBezTo>
                      <a:pt x="204" y="467"/>
                      <a:pt x="191" y="474"/>
                      <a:pt x="141" y="480"/>
                    </a:cubicBezTo>
                    <a:cubicBezTo>
                      <a:pt x="129" y="484"/>
                      <a:pt x="117" y="488"/>
                      <a:pt x="105" y="492"/>
                    </a:cubicBezTo>
                    <a:cubicBezTo>
                      <a:pt x="99" y="494"/>
                      <a:pt x="87" y="498"/>
                      <a:pt x="87" y="498"/>
                    </a:cubicBezTo>
                    <a:cubicBezTo>
                      <a:pt x="100" y="460"/>
                      <a:pt x="78" y="469"/>
                      <a:pt x="63" y="492"/>
                    </a:cubicBezTo>
                    <a:cubicBezTo>
                      <a:pt x="71" y="526"/>
                      <a:pt x="82" y="563"/>
                      <a:pt x="111" y="582"/>
                    </a:cubicBezTo>
                    <a:cubicBezTo>
                      <a:pt x="119" y="606"/>
                      <a:pt x="132" y="616"/>
                      <a:pt x="153" y="630"/>
                    </a:cubicBezTo>
                    <a:cubicBezTo>
                      <a:pt x="164" y="646"/>
                      <a:pt x="195" y="682"/>
                      <a:pt x="213" y="690"/>
                    </a:cubicBezTo>
                    <a:cubicBezTo>
                      <a:pt x="225" y="695"/>
                      <a:pt x="249" y="702"/>
                      <a:pt x="249" y="702"/>
                    </a:cubicBezTo>
                    <a:cubicBezTo>
                      <a:pt x="285" y="690"/>
                      <a:pt x="304" y="678"/>
                      <a:pt x="345" y="672"/>
                    </a:cubicBezTo>
                    <a:cubicBezTo>
                      <a:pt x="364" y="659"/>
                      <a:pt x="383" y="658"/>
                      <a:pt x="393" y="636"/>
                    </a:cubicBezTo>
                    <a:cubicBezTo>
                      <a:pt x="398" y="624"/>
                      <a:pt x="405" y="600"/>
                      <a:pt x="405" y="600"/>
                    </a:cubicBezTo>
                    <a:cubicBezTo>
                      <a:pt x="407" y="578"/>
                      <a:pt x="403" y="555"/>
                      <a:pt x="411" y="534"/>
                    </a:cubicBezTo>
                    <a:cubicBezTo>
                      <a:pt x="413" y="528"/>
                      <a:pt x="426" y="534"/>
                      <a:pt x="429" y="540"/>
                    </a:cubicBezTo>
                    <a:cubicBezTo>
                      <a:pt x="436" y="554"/>
                      <a:pt x="411" y="566"/>
                      <a:pt x="405" y="570"/>
                    </a:cubicBezTo>
                    <a:cubicBezTo>
                      <a:pt x="455" y="587"/>
                      <a:pt x="385" y="583"/>
                      <a:pt x="435" y="600"/>
                    </a:cubicBezTo>
                    <a:cubicBezTo>
                      <a:pt x="450" y="644"/>
                      <a:pt x="448" y="692"/>
                      <a:pt x="459" y="738"/>
                    </a:cubicBezTo>
                    <a:cubicBezTo>
                      <a:pt x="452" y="766"/>
                      <a:pt x="442" y="794"/>
                      <a:pt x="435" y="822"/>
                    </a:cubicBezTo>
                    <a:cubicBezTo>
                      <a:pt x="440" y="937"/>
                      <a:pt x="440" y="1054"/>
                      <a:pt x="477" y="1164"/>
                    </a:cubicBezTo>
                    <a:cubicBezTo>
                      <a:pt x="483" y="1254"/>
                      <a:pt x="496" y="1390"/>
                      <a:pt x="549" y="1470"/>
                    </a:cubicBezTo>
                    <a:cubicBezTo>
                      <a:pt x="594" y="1455"/>
                      <a:pt x="572" y="1418"/>
                      <a:pt x="567" y="1380"/>
                    </a:cubicBezTo>
                    <a:cubicBezTo>
                      <a:pt x="572" y="1349"/>
                      <a:pt x="582" y="1336"/>
                      <a:pt x="591" y="1308"/>
                    </a:cubicBezTo>
                    <a:cubicBezTo>
                      <a:pt x="593" y="1292"/>
                      <a:pt x="591" y="1275"/>
                      <a:pt x="597" y="1260"/>
                    </a:cubicBezTo>
                    <a:cubicBezTo>
                      <a:pt x="601" y="1249"/>
                      <a:pt x="641" y="1236"/>
                      <a:pt x="651" y="1230"/>
                    </a:cubicBezTo>
                    <a:cubicBezTo>
                      <a:pt x="673" y="1196"/>
                      <a:pt x="650" y="1222"/>
                      <a:pt x="699" y="1206"/>
                    </a:cubicBezTo>
                    <a:cubicBezTo>
                      <a:pt x="699" y="1206"/>
                      <a:pt x="732" y="1189"/>
                      <a:pt x="735" y="1188"/>
                    </a:cubicBezTo>
                    <a:cubicBezTo>
                      <a:pt x="761" y="1150"/>
                      <a:pt x="774" y="1157"/>
                      <a:pt x="825" y="1152"/>
                    </a:cubicBezTo>
                    <a:cubicBezTo>
                      <a:pt x="845" y="1139"/>
                      <a:pt x="853" y="1123"/>
                      <a:pt x="873" y="1110"/>
                    </a:cubicBezTo>
                    <a:cubicBezTo>
                      <a:pt x="889" y="1062"/>
                      <a:pt x="865" y="1118"/>
                      <a:pt x="897" y="1086"/>
                    </a:cubicBezTo>
                    <a:cubicBezTo>
                      <a:pt x="926" y="1057"/>
                      <a:pt x="908" y="1052"/>
                      <a:pt x="939" y="1038"/>
                    </a:cubicBezTo>
                    <a:cubicBezTo>
                      <a:pt x="951" y="1033"/>
                      <a:pt x="975" y="1026"/>
                      <a:pt x="975" y="1026"/>
                    </a:cubicBezTo>
                    <a:cubicBezTo>
                      <a:pt x="1003" y="985"/>
                      <a:pt x="985" y="995"/>
                      <a:pt x="1017" y="984"/>
                    </a:cubicBezTo>
                    <a:cubicBezTo>
                      <a:pt x="1006" y="952"/>
                      <a:pt x="1014" y="923"/>
                      <a:pt x="1047" y="912"/>
                    </a:cubicBezTo>
                    <a:cubicBezTo>
                      <a:pt x="1061" y="869"/>
                      <a:pt x="1048" y="883"/>
                      <a:pt x="1077" y="864"/>
                    </a:cubicBezTo>
                    <a:cubicBezTo>
                      <a:pt x="1121" y="873"/>
                      <a:pt x="1157" y="893"/>
                      <a:pt x="1203" y="900"/>
                    </a:cubicBezTo>
                    <a:cubicBezTo>
                      <a:pt x="1260" y="919"/>
                      <a:pt x="1249" y="924"/>
                      <a:pt x="1269" y="984"/>
                    </a:cubicBezTo>
                    <a:cubicBezTo>
                      <a:pt x="1271" y="990"/>
                      <a:pt x="1281" y="987"/>
                      <a:pt x="1287" y="990"/>
                    </a:cubicBezTo>
                    <a:cubicBezTo>
                      <a:pt x="1293" y="993"/>
                      <a:pt x="1299" y="998"/>
                      <a:pt x="1305" y="1002"/>
                    </a:cubicBezTo>
                    <a:cubicBezTo>
                      <a:pt x="1313" y="1026"/>
                      <a:pt x="1320" y="1036"/>
                      <a:pt x="1341" y="1050"/>
                    </a:cubicBezTo>
                    <a:cubicBezTo>
                      <a:pt x="1349" y="1074"/>
                      <a:pt x="1353" y="1084"/>
                      <a:pt x="1377" y="1092"/>
                    </a:cubicBezTo>
                    <a:cubicBezTo>
                      <a:pt x="1386" y="1118"/>
                      <a:pt x="1394" y="1118"/>
                      <a:pt x="1419" y="1110"/>
                    </a:cubicBezTo>
                    <a:cubicBezTo>
                      <a:pt x="1421" y="1104"/>
                      <a:pt x="1421" y="1097"/>
                      <a:pt x="1425" y="1092"/>
                    </a:cubicBezTo>
                    <a:cubicBezTo>
                      <a:pt x="1430" y="1086"/>
                      <a:pt x="1439" y="1086"/>
                      <a:pt x="1443" y="1080"/>
                    </a:cubicBezTo>
                    <a:cubicBezTo>
                      <a:pt x="1472" y="1033"/>
                      <a:pt x="1435" y="1051"/>
                      <a:pt x="1473" y="1038"/>
                    </a:cubicBezTo>
                    <a:cubicBezTo>
                      <a:pt x="1475" y="1032"/>
                      <a:pt x="1475" y="1025"/>
                      <a:pt x="1479" y="1020"/>
                    </a:cubicBezTo>
                    <a:cubicBezTo>
                      <a:pt x="1484" y="1014"/>
                      <a:pt x="1493" y="1014"/>
                      <a:pt x="1497" y="1008"/>
                    </a:cubicBezTo>
                    <a:cubicBezTo>
                      <a:pt x="1504" y="997"/>
                      <a:pt x="1505" y="984"/>
                      <a:pt x="1509" y="972"/>
                    </a:cubicBezTo>
                    <a:cubicBezTo>
                      <a:pt x="1511" y="966"/>
                      <a:pt x="1515" y="954"/>
                      <a:pt x="1515" y="954"/>
                    </a:cubicBezTo>
                    <a:cubicBezTo>
                      <a:pt x="1507" y="920"/>
                      <a:pt x="1498" y="887"/>
                      <a:pt x="1479" y="858"/>
                    </a:cubicBezTo>
                    <a:cubicBezTo>
                      <a:pt x="1481" y="850"/>
                      <a:pt x="1477" y="836"/>
                      <a:pt x="1485" y="834"/>
                    </a:cubicBezTo>
                    <a:cubicBezTo>
                      <a:pt x="1497" y="831"/>
                      <a:pt x="1521" y="846"/>
                      <a:pt x="1521" y="846"/>
                    </a:cubicBezTo>
                    <a:cubicBezTo>
                      <a:pt x="1536" y="869"/>
                      <a:pt x="1543" y="873"/>
                      <a:pt x="1569" y="864"/>
                    </a:cubicBezTo>
                    <a:cubicBezTo>
                      <a:pt x="1540" y="845"/>
                      <a:pt x="1553" y="859"/>
                      <a:pt x="1539" y="816"/>
                    </a:cubicBezTo>
                    <a:cubicBezTo>
                      <a:pt x="1537" y="810"/>
                      <a:pt x="1533" y="798"/>
                      <a:pt x="1533" y="798"/>
                    </a:cubicBezTo>
                    <a:cubicBezTo>
                      <a:pt x="1537" y="753"/>
                      <a:pt x="1526" y="722"/>
                      <a:pt x="1569" y="708"/>
                    </a:cubicBezTo>
                    <a:cubicBezTo>
                      <a:pt x="1625" y="719"/>
                      <a:pt x="1607" y="705"/>
                      <a:pt x="1647" y="678"/>
                    </a:cubicBezTo>
                    <a:cubicBezTo>
                      <a:pt x="1654" y="656"/>
                      <a:pt x="1670" y="646"/>
                      <a:pt x="1677" y="624"/>
                    </a:cubicBezTo>
                    <a:cubicBezTo>
                      <a:pt x="1679" y="608"/>
                      <a:pt x="1677" y="591"/>
                      <a:pt x="1683" y="576"/>
                    </a:cubicBezTo>
                    <a:cubicBezTo>
                      <a:pt x="1687" y="565"/>
                      <a:pt x="1727" y="552"/>
                      <a:pt x="1737" y="546"/>
                    </a:cubicBezTo>
                    <a:cubicBezTo>
                      <a:pt x="1743" y="537"/>
                      <a:pt x="1755" y="522"/>
                      <a:pt x="1755" y="510"/>
                    </a:cubicBezTo>
                    <a:cubicBezTo>
                      <a:pt x="1755" y="491"/>
                      <a:pt x="1742" y="487"/>
                      <a:pt x="1731" y="474"/>
                    </a:cubicBezTo>
                    <a:cubicBezTo>
                      <a:pt x="1705" y="443"/>
                      <a:pt x="1684" y="366"/>
                      <a:pt x="1647" y="354"/>
                    </a:cubicBezTo>
                    <a:cubicBezTo>
                      <a:pt x="1615" y="365"/>
                      <a:pt x="1622" y="375"/>
                      <a:pt x="1587" y="366"/>
                    </a:cubicBezTo>
                    <a:cubicBezTo>
                      <a:pt x="1568" y="337"/>
                      <a:pt x="1581" y="308"/>
                      <a:pt x="1551" y="288"/>
                    </a:cubicBezTo>
                    <a:cubicBezTo>
                      <a:pt x="1523" y="246"/>
                      <a:pt x="1561" y="294"/>
                      <a:pt x="1509" y="264"/>
                    </a:cubicBezTo>
                    <a:cubicBezTo>
                      <a:pt x="1483" y="249"/>
                      <a:pt x="1508" y="245"/>
                      <a:pt x="1491" y="228"/>
                    </a:cubicBezTo>
                    <a:cubicBezTo>
                      <a:pt x="1478" y="215"/>
                      <a:pt x="1455" y="219"/>
                      <a:pt x="1437" y="216"/>
                    </a:cubicBezTo>
                    <a:cubicBezTo>
                      <a:pt x="1405" y="227"/>
                      <a:pt x="1427" y="235"/>
                      <a:pt x="1395" y="246"/>
                    </a:cubicBezTo>
                    <a:cubicBezTo>
                      <a:pt x="1359" y="234"/>
                      <a:pt x="1389" y="222"/>
                      <a:pt x="1353" y="210"/>
                    </a:cubicBezTo>
                    <a:cubicBezTo>
                      <a:pt x="1322" y="220"/>
                      <a:pt x="1326" y="207"/>
                      <a:pt x="1317" y="180"/>
                    </a:cubicBezTo>
                    <a:cubicBezTo>
                      <a:pt x="1303" y="182"/>
                      <a:pt x="1288" y="180"/>
                      <a:pt x="1275" y="186"/>
                    </a:cubicBezTo>
                    <a:cubicBezTo>
                      <a:pt x="1268" y="189"/>
                      <a:pt x="1269" y="199"/>
                      <a:pt x="1263" y="204"/>
                    </a:cubicBezTo>
                    <a:cubicBezTo>
                      <a:pt x="1258" y="208"/>
                      <a:pt x="1251" y="208"/>
                      <a:pt x="1245" y="210"/>
                    </a:cubicBezTo>
                    <a:cubicBezTo>
                      <a:pt x="1211" y="188"/>
                      <a:pt x="1237" y="175"/>
                      <a:pt x="1203" y="186"/>
                    </a:cubicBezTo>
                    <a:cubicBezTo>
                      <a:pt x="1178" y="223"/>
                      <a:pt x="1174" y="195"/>
                      <a:pt x="1167" y="168"/>
                    </a:cubicBezTo>
                    <a:cubicBezTo>
                      <a:pt x="1157" y="170"/>
                      <a:pt x="1146" y="169"/>
                      <a:pt x="1137" y="174"/>
                    </a:cubicBezTo>
                    <a:cubicBezTo>
                      <a:pt x="1108" y="191"/>
                      <a:pt x="1136" y="244"/>
                      <a:pt x="1143" y="264"/>
                    </a:cubicBezTo>
                    <a:cubicBezTo>
                      <a:pt x="1147" y="276"/>
                      <a:pt x="1151" y="288"/>
                      <a:pt x="1155" y="300"/>
                    </a:cubicBezTo>
                    <a:cubicBezTo>
                      <a:pt x="1157" y="306"/>
                      <a:pt x="1161" y="318"/>
                      <a:pt x="1161" y="318"/>
                    </a:cubicBezTo>
                    <a:cubicBezTo>
                      <a:pt x="1136" y="326"/>
                      <a:pt x="1128" y="320"/>
                      <a:pt x="1107" y="306"/>
                    </a:cubicBezTo>
                    <a:cubicBezTo>
                      <a:pt x="1103" y="294"/>
                      <a:pt x="1099" y="282"/>
                      <a:pt x="1095" y="270"/>
                    </a:cubicBezTo>
                    <a:cubicBezTo>
                      <a:pt x="1093" y="264"/>
                      <a:pt x="1089" y="252"/>
                      <a:pt x="1089" y="252"/>
                    </a:cubicBezTo>
                    <a:cubicBezTo>
                      <a:pt x="1095" y="226"/>
                      <a:pt x="1109" y="217"/>
                      <a:pt x="1101" y="192"/>
                    </a:cubicBezTo>
                    <a:cubicBezTo>
                      <a:pt x="1103" y="186"/>
                      <a:pt x="1103" y="178"/>
                      <a:pt x="1107" y="174"/>
                    </a:cubicBezTo>
                    <a:cubicBezTo>
                      <a:pt x="1117" y="164"/>
                      <a:pt x="1143" y="150"/>
                      <a:pt x="1143" y="150"/>
                    </a:cubicBezTo>
                    <a:cubicBezTo>
                      <a:pt x="1147" y="144"/>
                      <a:pt x="1150" y="137"/>
                      <a:pt x="1155" y="132"/>
                    </a:cubicBezTo>
                    <a:cubicBezTo>
                      <a:pt x="1160" y="127"/>
                      <a:pt x="1169" y="126"/>
                      <a:pt x="1173" y="120"/>
                    </a:cubicBezTo>
                    <a:cubicBezTo>
                      <a:pt x="1180" y="109"/>
                      <a:pt x="1185" y="84"/>
                      <a:pt x="1185" y="84"/>
                    </a:cubicBezTo>
                    <a:cubicBezTo>
                      <a:pt x="1179" y="66"/>
                      <a:pt x="1173" y="48"/>
                      <a:pt x="1167" y="30"/>
                    </a:cubicBezTo>
                    <a:cubicBezTo>
                      <a:pt x="1165" y="24"/>
                      <a:pt x="1155" y="27"/>
                      <a:pt x="1149" y="24"/>
                    </a:cubicBezTo>
                    <a:cubicBezTo>
                      <a:pt x="1136" y="17"/>
                      <a:pt x="1113" y="0"/>
                      <a:pt x="1113" y="0"/>
                    </a:cubicBezTo>
                    <a:cubicBezTo>
                      <a:pt x="1061" y="17"/>
                      <a:pt x="1016" y="53"/>
                      <a:pt x="963" y="66"/>
                    </a:cubicBezTo>
                    <a:cubicBezTo>
                      <a:pt x="943" y="79"/>
                      <a:pt x="938" y="94"/>
                      <a:pt x="915" y="102"/>
                    </a:cubicBezTo>
                    <a:cubicBezTo>
                      <a:pt x="908" y="122"/>
                      <a:pt x="898" y="136"/>
                      <a:pt x="891" y="156"/>
                    </a:cubicBezTo>
                    <a:cubicBezTo>
                      <a:pt x="911" y="163"/>
                      <a:pt x="925" y="173"/>
                      <a:pt x="945" y="180"/>
                    </a:cubicBezTo>
                    <a:cubicBezTo>
                      <a:pt x="957" y="176"/>
                      <a:pt x="969" y="172"/>
                      <a:pt x="981" y="168"/>
                    </a:cubicBezTo>
                    <a:cubicBezTo>
                      <a:pt x="995" y="163"/>
                      <a:pt x="1005" y="204"/>
                      <a:pt x="1005" y="204"/>
                    </a:cubicBezTo>
                    <a:cubicBezTo>
                      <a:pt x="981" y="220"/>
                      <a:pt x="962" y="215"/>
                      <a:pt x="945" y="240"/>
                    </a:cubicBezTo>
                    <a:cubicBezTo>
                      <a:pt x="960" y="263"/>
                      <a:pt x="978" y="271"/>
                      <a:pt x="945" y="282"/>
                    </a:cubicBezTo>
                    <a:cubicBezTo>
                      <a:pt x="939" y="278"/>
                      <a:pt x="933" y="265"/>
                      <a:pt x="927" y="270"/>
                    </a:cubicBezTo>
                    <a:cubicBezTo>
                      <a:pt x="917" y="278"/>
                      <a:pt x="915" y="306"/>
                      <a:pt x="915" y="306"/>
                    </a:cubicBezTo>
                    <a:cubicBezTo>
                      <a:pt x="919" y="312"/>
                      <a:pt x="934" y="322"/>
                      <a:pt x="927" y="324"/>
                    </a:cubicBezTo>
                    <a:cubicBezTo>
                      <a:pt x="915" y="327"/>
                      <a:pt x="903" y="316"/>
                      <a:pt x="891" y="312"/>
                    </a:cubicBezTo>
                    <a:cubicBezTo>
                      <a:pt x="885" y="310"/>
                      <a:pt x="873" y="306"/>
                      <a:pt x="873" y="306"/>
                    </a:cubicBezTo>
                    <a:cubicBezTo>
                      <a:pt x="850" y="314"/>
                      <a:pt x="848" y="328"/>
                      <a:pt x="825" y="336"/>
                    </a:cubicBezTo>
                    <a:cubicBezTo>
                      <a:pt x="816" y="362"/>
                      <a:pt x="808" y="362"/>
                      <a:pt x="783" y="354"/>
                    </a:cubicBezTo>
                    <a:cubicBezTo>
                      <a:pt x="795" y="304"/>
                      <a:pt x="777" y="348"/>
                      <a:pt x="807" y="324"/>
                    </a:cubicBezTo>
                    <a:cubicBezTo>
                      <a:pt x="832" y="304"/>
                      <a:pt x="807" y="294"/>
                      <a:pt x="843" y="282"/>
                    </a:cubicBezTo>
                    <a:cubicBezTo>
                      <a:pt x="852" y="255"/>
                      <a:pt x="841" y="249"/>
                      <a:pt x="819" y="234"/>
                    </a:cubicBezTo>
                    <a:cubicBezTo>
                      <a:pt x="783" y="243"/>
                      <a:pt x="782" y="267"/>
                      <a:pt x="771" y="234"/>
                    </a:cubicBezTo>
                    <a:cubicBezTo>
                      <a:pt x="773" y="224"/>
                      <a:pt x="782" y="213"/>
                      <a:pt x="777" y="204"/>
                    </a:cubicBezTo>
                    <a:cubicBezTo>
                      <a:pt x="776" y="202"/>
                      <a:pt x="729" y="226"/>
                      <a:pt x="723" y="228"/>
                    </a:cubicBezTo>
                    <a:cubicBezTo>
                      <a:pt x="708" y="272"/>
                      <a:pt x="708" y="252"/>
                      <a:pt x="717" y="288"/>
                    </a:cubicBezTo>
                    <a:cubicBezTo>
                      <a:pt x="713" y="329"/>
                      <a:pt x="721" y="381"/>
                      <a:pt x="675" y="396"/>
                    </a:cubicBezTo>
                    <a:cubicBezTo>
                      <a:pt x="675" y="397"/>
                      <a:pt x="689" y="434"/>
                      <a:pt x="675" y="438"/>
                    </a:cubicBezTo>
                    <a:cubicBezTo>
                      <a:pt x="668" y="440"/>
                      <a:pt x="664" y="429"/>
                      <a:pt x="657" y="426"/>
                    </a:cubicBezTo>
                    <a:cubicBezTo>
                      <a:pt x="645" y="421"/>
                      <a:pt x="633" y="418"/>
                      <a:pt x="621" y="414"/>
                    </a:cubicBezTo>
                    <a:cubicBezTo>
                      <a:pt x="607" y="409"/>
                      <a:pt x="585" y="390"/>
                      <a:pt x="585" y="390"/>
                    </a:cubicBezTo>
                    <a:cubicBezTo>
                      <a:pt x="574" y="357"/>
                      <a:pt x="572" y="343"/>
                      <a:pt x="543" y="324"/>
                    </a:cubicBezTo>
                    <a:cubicBezTo>
                      <a:pt x="537" y="307"/>
                      <a:pt x="540" y="286"/>
                      <a:pt x="531" y="270"/>
                    </a:cubicBezTo>
                    <a:cubicBezTo>
                      <a:pt x="528" y="265"/>
                      <a:pt x="484" y="259"/>
                      <a:pt x="477" y="258"/>
                    </a:cubicBezTo>
                    <a:cubicBezTo>
                      <a:pt x="438" y="232"/>
                      <a:pt x="390" y="230"/>
                      <a:pt x="351" y="204"/>
                    </a:cubicBezTo>
                    <a:cubicBezTo>
                      <a:pt x="339" y="208"/>
                      <a:pt x="323" y="211"/>
                      <a:pt x="315" y="222"/>
                    </a:cubicBezTo>
                    <a:cubicBezTo>
                      <a:pt x="294" y="248"/>
                      <a:pt x="328" y="235"/>
                      <a:pt x="291" y="252"/>
                    </a:cubicBezTo>
                    <a:cubicBezTo>
                      <a:pt x="279" y="257"/>
                      <a:pt x="255" y="264"/>
                      <a:pt x="255" y="264"/>
                    </a:cubicBezTo>
                    <a:cubicBezTo>
                      <a:pt x="251" y="258"/>
                      <a:pt x="250" y="248"/>
                      <a:pt x="243" y="246"/>
                    </a:cubicBezTo>
                    <a:cubicBezTo>
                      <a:pt x="233" y="243"/>
                      <a:pt x="223" y="250"/>
                      <a:pt x="213" y="252"/>
                    </a:cubicBezTo>
                    <a:cubicBezTo>
                      <a:pt x="197" y="254"/>
                      <a:pt x="181" y="256"/>
                      <a:pt x="165" y="258"/>
                    </a:cubicBezTo>
                    <a:cubicBezTo>
                      <a:pt x="132" y="247"/>
                      <a:pt x="103" y="245"/>
                      <a:pt x="69" y="252"/>
                    </a:cubicBezTo>
                    <a:cubicBezTo>
                      <a:pt x="50" y="281"/>
                      <a:pt x="59" y="263"/>
                      <a:pt x="45" y="306"/>
                    </a:cubicBezTo>
                    <a:cubicBezTo>
                      <a:pt x="43" y="312"/>
                      <a:pt x="31" y="316"/>
                      <a:pt x="27" y="312"/>
                    </a:cubicBezTo>
                    <a:cubicBezTo>
                      <a:pt x="23" y="308"/>
                      <a:pt x="35" y="304"/>
                      <a:pt x="39" y="300"/>
                    </a:cubicBezTo>
                    <a:close/>
                  </a:path>
                </a:pathLst>
              </a:custGeom>
              <a:solidFill>
                <a:srgbClr val="FF9900">
                  <a:alpha val="30196"/>
                </a:srgbClr>
              </a:solidFill>
              <a:ln w="25400">
                <a:solidFill>
                  <a:srgbClr val="FF00FF"/>
                </a:solidFill>
                <a:round/>
                <a:headEnd/>
                <a:tailEnd/>
              </a:ln>
            </p:spPr>
            <p:txBody>
              <a:bodyPr/>
              <a:lstStyle/>
              <a:p>
                <a:endParaRPr lang="en-US"/>
              </a:p>
            </p:txBody>
          </p:sp>
          <p:sp>
            <p:nvSpPr>
              <p:cNvPr id="34836" name="Text Box 24"/>
              <p:cNvSpPr txBox="1">
                <a:spLocks noChangeArrowheads="1"/>
              </p:cNvSpPr>
              <p:nvPr/>
            </p:nvSpPr>
            <p:spPr bwMode="auto">
              <a:xfrm>
                <a:off x="1008" y="2064"/>
                <a:ext cx="67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50000"/>
                  </a:spcBef>
                  <a:buClrTx/>
                  <a:buSzTx/>
                  <a:buFontTx/>
                  <a:buNone/>
                </a:pPr>
                <a:r>
                  <a:rPr lang="en-US" altLang="en-US" sz="1200">
                    <a:latin typeface="Arial Black" pitchFamily="34" charset="0"/>
                  </a:rPr>
                  <a:t>WESTERNREGION</a:t>
                </a:r>
              </a:p>
            </p:txBody>
          </p:sp>
        </p:grpSp>
        <p:grpSp>
          <p:nvGrpSpPr>
            <p:cNvPr id="34829" name="Group 25"/>
            <p:cNvGrpSpPr>
              <a:grpSpLocks/>
            </p:cNvGrpSpPr>
            <p:nvPr/>
          </p:nvGrpSpPr>
          <p:grpSpPr bwMode="auto">
            <a:xfrm>
              <a:off x="1392" y="0"/>
              <a:ext cx="1636" cy="1758"/>
              <a:chOff x="1392" y="0"/>
              <a:chExt cx="1636" cy="1758"/>
            </a:xfrm>
          </p:grpSpPr>
          <p:sp>
            <p:nvSpPr>
              <p:cNvPr id="34833" name="Freeform 26"/>
              <p:cNvSpPr>
                <a:spLocks/>
              </p:cNvSpPr>
              <p:nvPr/>
            </p:nvSpPr>
            <p:spPr bwMode="auto">
              <a:xfrm>
                <a:off x="1392" y="0"/>
                <a:ext cx="1636" cy="1758"/>
              </a:xfrm>
              <a:custGeom>
                <a:avLst/>
                <a:gdLst>
                  <a:gd name="T0" fmla="*/ 1504 w 1636"/>
                  <a:gd name="T1" fmla="*/ 1536 h 1758"/>
                  <a:gd name="T2" fmla="*/ 1522 w 1636"/>
                  <a:gd name="T3" fmla="*/ 1488 h 1758"/>
                  <a:gd name="T4" fmla="*/ 1600 w 1636"/>
                  <a:gd name="T5" fmla="*/ 1422 h 1758"/>
                  <a:gd name="T6" fmla="*/ 1582 w 1636"/>
                  <a:gd name="T7" fmla="*/ 1326 h 1758"/>
                  <a:gd name="T8" fmla="*/ 1534 w 1636"/>
                  <a:gd name="T9" fmla="*/ 1254 h 1758"/>
                  <a:gd name="T10" fmla="*/ 1396 w 1636"/>
                  <a:gd name="T11" fmla="*/ 1200 h 1758"/>
                  <a:gd name="T12" fmla="*/ 1162 w 1636"/>
                  <a:gd name="T13" fmla="*/ 1062 h 1758"/>
                  <a:gd name="T14" fmla="*/ 1252 w 1636"/>
                  <a:gd name="T15" fmla="*/ 882 h 1758"/>
                  <a:gd name="T16" fmla="*/ 1174 w 1636"/>
                  <a:gd name="T17" fmla="*/ 834 h 1758"/>
                  <a:gd name="T18" fmla="*/ 1006 w 1636"/>
                  <a:gd name="T19" fmla="*/ 642 h 1758"/>
                  <a:gd name="T20" fmla="*/ 1108 w 1636"/>
                  <a:gd name="T21" fmla="*/ 588 h 1758"/>
                  <a:gd name="T22" fmla="*/ 1060 w 1636"/>
                  <a:gd name="T23" fmla="*/ 432 h 1758"/>
                  <a:gd name="T24" fmla="*/ 1120 w 1636"/>
                  <a:gd name="T25" fmla="*/ 396 h 1758"/>
                  <a:gd name="T26" fmla="*/ 1174 w 1636"/>
                  <a:gd name="T27" fmla="*/ 318 h 1758"/>
                  <a:gd name="T28" fmla="*/ 1186 w 1636"/>
                  <a:gd name="T29" fmla="*/ 192 h 1758"/>
                  <a:gd name="T30" fmla="*/ 1042 w 1636"/>
                  <a:gd name="T31" fmla="*/ 180 h 1758"/>
                  <a:gd name="T32" fmla="*/ 910 w 1636"/>
                  <a:gd name="T33" fmla="*/ 186 h 1758"/>
                  <a:gd name="T34" fmla="*/ 802 w 1636"/>
                  <a:gd name="T35" fmla="*/ 102 h 1758"/>
                  <a:gd name="T36" fmla="*/ 718 w 1636"/>
                  <a:gd name="T37" fmla="*/ 12 h 1758"/>
                  <a:gd name="T38" fmla="*/ 484 w 1636"/>
                  <a:gd name="T39" fmla="*/ 60 h 1758"/>
                  <a:gd name="T40" fmla="*/ 424 w 1636"/>
                  <a:gd name="T41" fmla="*/ 120 h 1758"/>
                  <a:gd name="T42" fmla="*/ 550 w 1636"/>
                  <a:gd name="T43" fmla="*/ 204 h 1758"/>
                  <a:gd name="T44" fmla="*/ 580 w 1636"/>
                  <a:gd name="T45" fmla="*/ 282 h 1758"/>
                  <a:gd name="T46" fmla="*/ 502 w 1636"/>
                  <a:gd name="T47" fmla="*/ 444 h 1758"/>
                  <a:gd name="T48" fmla="*/ 628 w 1636"/>
                  <a:gd name="T49" fmla="*/ 582 h 1758"/>
                  <a:gd name="T50" fmla="*/ 604 w 1636"/>
                  <a:gd name="T51" fmla="*/ 708 h 1758"/>
                  <a:gd name="T52" fmla="*/ 472 w 1636"/>
                  <a:gd name="T53" fmla="*/ 876 h 1758"/>
                  <a:gd name="T54" fmla="*/ 424 w 1636"/>
                  <a:gd name="T55" fmla="*/ 984 h 1758"/>
                  <a:gd name="T56" fmla="*/ 292 w 1636"/>
                  <a:gd name="T57" fmla="*/ 1104 h 1758"/>
                  <a:gd name="T58" fmla="*/ 94 w 1636"/>
                  <a:gd name="T59" fmla="*/ 1110 h 1758"/>
                  <a:gd name="T60" fmla="*/ 34 w 1636"/>
                  <a:gd name="T61" fmla="*/ 1200 h 1758"/>
                  <a:gd name="T62" fmla="*/ 130 w 1636"/>
                  <a:gd name="T63" fmla="*/ 1410 h 1758"/>
                  <a:gd name="T64" fmla="*/ 286 w 1636"/>
                  <a:gd name="T65" fmla="*/ 1536 h 1758"/>
                  <a:gd name="T66" fmla="*/ 424 w 1636"/>
                  <a:gd name="T67" fmla="*/ 1668 h 1758"/>
                  <a:gd name="T68" fmla="*/ 502 w 1636"/>
                  <a:gd name="T69" fmla="*/ 1722 h 1758"/>
                  <a:gd name="T70" fmla="*/ 574 w 1636"/>
                  <a:gd name="T71" fmla="*/ 1656 h 1758"/>
                  <a:gd name="T72" fmla="*/ 568 w 1636"/>
                  <a:gd name="T73" fmla="*/ 1554 h 1758"/>
                  <a:gd name="T74" fmla="*/ 622 w 1636"/>
                  <a:gd name="T75" fmla="*/ 1530 h 1758"/>
                  <a:gd name="T76" fmla="*/ 658 w 1636"/>
                  <a:gd name="T77" fmla="*/ 1602 h 1758"/>
                  <a:gd name="T78" fmla="*/ 778 w 1636"/>
                  <a:gd name="T79" fmla="*/ 1608 h 1758"/>
                  <a:gd name="T80" fmla="*/ 802 w 1636"/>
                  <a:gd name="T81" fmla="*/ 1530 h 1758"/>
                  <a:gd name="T82" fmla="*/ 808 w 1636"/>
                  <a:gd name="T83" fmla="*/ 1482 h 1758"/>
                  <a:gd name="T84" fmla="*/ 742 w 1636"/>
                  <a:gd name="T85" fmla="*/ 1428 h 1758"/>
                  <a:gd name="T86" fmla="*/ 940 w 1636"/>
                  <a:gd name="T87" fmla="*/ 1320 h 1758"/>
                  <a:gd name="T88" fmla="*/ 994 w 1636"/>
                  <a:gd name="T89" fmla="*/ 1446 h 1758"/>
                  <a:gd name="T90" fmla="*/ 982 w 1636"/>
                  <a:gd name="T91" fmla="*/ 1602 h 1758"/>
                  <a:gd name="T92" fmla="*/ 1030 w 1636"/>
                  <a:gd name="T93" fmla="*/ 1476 h 1758"/>
                  <a:gd name="T94" fmla="*/ 1108 w 1636"/>
                  <a:gd name="T95" fmla="*/ 1506 h 1758"/>
                  <a:gd name="T96" fmla="*/ 1192 w 1636"/>
                  <a:gd name="T97" fmla="*/ 1506 h 1758"/>
                  <a:gd name="T98" fmla="*/ 1294 w 1636"/>
                  <a:gd name="T99" fmla="*/ 1518 h 1758"/>
                  <a:gd name="T100" fmla="*/ 1492 w 1636"/>
                  <a:gd name="T101" fmla="*/ 1656 h 175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636"/>
                  <a:gd name="T154" fmla="*/ 0 h 1758"/>
                  <a:gd name="T155" fmla="*/ 1636 w 1636"/>
                  <a:gd name="T156" fmla="*/ 1758 h 175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636" h="1758">
                    <a:moveTo>
                      <a:pt x="1504" y="1656"/>
                    </a:moveTo>
                    <a:cubicBezTo>
                      <a:pt x="1509" y="1620"/>
                      <a:pt x="1525" y="1602"/>
                      <a:pt x="1516" y="1572"/>
                    </a:cubicBezTo>
                    <a:cubicBezTo>
                      <a:pt x="1512" y="1560"/>
                      <a:pt x="1508" y="1548"/>
                      <a:pt x="1504" y="1536"/>
                    </a:cubicBezTo>
                    <a:cubicBezTo>
                      <a:pt x="1502" y="1530"/>
                      <a:pt x="1498" y="1518"/>
                      <a:pt x="1498" y="1518"/>
                    </a:cubicBezTo>
                    <a:cubicBezTo>
                      <a:pt x="1504" y="1514"/>
                      <a:pt x="1511" y="1512"/>
                      <a:pt x="1516" y="1506"/>
                    </a:cubicBezTo>
                    <a:cubicBezTo>
                      <a:pt x="1520" y="1501"/>
                      <a:pt x="1517" y="1492"/>
                      <a:pt x="1522" y="1488"/>
                    </a:cubicBezTo>
                    <a:cubicBezTo>
                      <a:pt x="1532" y="1481"/>
                      <a:pt x="1547" y="1483"/>
                      <a:pt x="1558" y="1476"/>
                    </a:cubicBezTo>
                    <a:cubicBezTo>
                      <a:pt x="1582" y="1460"/>
                      <a:pt x="1608" y="1453"/>
                      <a:pt x="1636" y="1446"/>
                    </a:cubicBezTo>
                    <a:cubicBezTo>
                      <a:pt x="1624" y="1438"/>
                      <a:pt x="1612" y="1430"/>
                      <a:pt x="1600" y="1422"/>
                    </a:cubicBezTo>
                    <a:cubicBezTo>
                      <a:pt x="1594" y="1418"/>
                      <a:pt x="1582" y="1410"/>
                      <a:pt x="1582" y="1410"/>
                    </a:cubicBezTo>
                    <a:cubicBezTo>
                      <a:pt x="1590" y="1371"/>
                      <a:pt x="1604" y="1372"/>
                      <a:pt x="1576" y="1344"/>
                    </a:cubicBezTo>
                    <a:cubicBezTo>
                      <a:pt x="1578" y="1338"/>
                      <a:pt x="1578" y="1330"/>
                      <a:pt x="1582" y="1326"/>
                    </a:cubicBezTo>
                    <a:cubicBezTo>
                      <a:pt x="1586" y="1322"/>
                      <a:pt x="1597" y="1326"/>
                      <a:pt x="1600" y="1320"/>
                    </a:cubicBezTo>
                    <a:cubicBezTo>
                      <a:pt x="1609" y="1302"/>
                      <a:pt x="1583" y="1298"/>
                      <a:pt x="1576" y="1296"/>
                    </a:cubicBezTo>
                    <a:cubicBezTo>
                      <a:pt x="1565" y="1264"/>
                      <a:pt x="1575" y="1282"/>
                      <a:pt x="1534" y="1254"/>
                    </a:cubicBezTo>
                    <a:cubicBezTo>
                      <a:pt x="1522" y="1246"/>
                      <a:pt x="1498" y="1230"/>
                      <a:pt x="1498" y="1230"/>
                    </a:cubicBezTo>
                    <a:cubicBezTo>
                      <a:pt x="1488" y="1271"/>
                      <a:pt x="1484" y="1253"/>
                      <a:pt x="1450" y="1242"/>
                    </a:cubicBezTo>
                    <a:cubicBezTo>
                      <a:pt x="1424" y="1203"/>
                      <a:pt x="1450" y="1209"/>
                      <a:pt x="1396" y="1200"/>
                    </a:cubicBezTo>
                    <a:cubicBezTo>
                      <a:pt x="1353" y="1172"/>
                      <a:pt x="1353" y="1180"/>
                      <a:pt x="1306" y="1164"/>
                    </a:cubicBezTo>
                    <a:cubicBezTo>
                      <a:pt x="1276" y="1119"/>
                      <a:pt x="1270" y="1106"/>
                      <a:pt x="1216" y="1092"/>
                    </a:cubicBezTo>
                    <a:cubicBezTo>
                      <a:pt x="1196" y="1087"/>
                      <a:pt x="1162" y="1062"/>
                      <a:pt x="1162" y="1062"/>
                    </a:cubicBezTo>
                    <a:cubicBezTo>
                      <a:pt x="1168" y="1011"/>
                      <a:pt x="1171" y="972"/>
                      <a:pt x="1216" y="942"/>
                    </a:cubicBezTo>
                    <a:cubicBezTo>
                      <a:pt x="1230" y="920"/>
                      <a:pt x="1244" y="922"/>
                      <a:pt x="1258" y="900"/>
                    </a:cubicBezTo>
                    <a:cubicBezTo>
                      <a:pt x="1256" y="894"/>
                      <a:pt x="1252" y="888"/>
                      <a:pt x="1252" y="882"/>
                    </a:cubicBezTo>
                    <a:cubicBezTo>
                      <a:pt x="1252" y="876"/>
                      <a:pt x="1262" y="868"/>
                      <a:pt x="1258" y="864"/>
                    </a:cubicBezTo>
                    <a:cubicBezTo>
                      <a:pt x="1251" y="857"/>
                      <a:pt x="1238" y="861"/>
                      <a:pt x="1228" y="858"/>
                    </a:cubicBezTo>
                    <a:cubicBezTo>
                      <a:pt x="1192" y="848"/>
                      <a:pt x="1199" y="851"/>
                      <a:pt x="1174" y="834"/>
                    </a:cubicBezTo>
                    <a:cubicBezTo>
                      <a:pt x="1143" y="788"/>
                      <a:pt x="1132" y="770"/>
                      <a:pt x="1078" y="756"/>
                    </a:cubicBezTo>
                    <a:cubicBezTo>
                      <a:pt x="1057" y="742"/>
                      <a:pt x="1049" y="736"/>
                      <a:pt x="1024" y="744"/>
                    </a:cubicBezTo>
                    <a:cubicBezTo>
                      <a:pt x="1013" y="711"/>
                      <a:pt x="1014" y="676"/>
                      <a:pt x="1006" y="642"/>
                    </a:cubicBezTo>
                    <a:cubicBezTo>
                      <a:pt x="1001" y="622"/>
                      <a:pt x="989" y="608"/>
                      <a:pt x="982" y="588"/>
                    </a:cubicBezTo>
                    <a:cubicBezTo>
                      <a:pt x="1035" y="553"/>
                      <a:pt x="1026" y="607"/>
                      <a:pt x="1060" y="630"/>
                    </a:cubicBezTo>
                    <a:cubicBezTo>
                      <a:pt x="1085" y="592"/>
                      <a:pt x="1095" y="628"/>
                      <a:pt x="1108" y="588"/>
                    </a:cubicBezTo>
                    <a:cubicBezTo>
                      <a:pt x="1100" y="540"/>
                      <a:pt x="1106" y="564"/>
                      <a:pt x="1090" y="516"/>
                    </a:cubicBezTo>
                    <a:cubicBezTo>
                      <a:pt x="1085" y="502"/>
                      <a:pt x="1054" y="492"/>
                      <a:pt x="1054" y="492"/>
                    </a:cubicBezTo>
                    <a:cubicBezTo>
                      <a:pt x="1072" y="465"/>
                      <a:pt x="1075" y="462"/>
                      <a:pt x="1060" y="432"/>
                    </a:cubicBezTo>
                    <a:cubicBezTo>
                      <a:pt x="1062" y="422"/>
                      <a:pt x="1058" y="408"/>
                      <a:pt x="1066" y="402"/>
                    </a:cubicBezTo>
                    <a:cubicBezTo>
                      <a:pt x="1072" y="398"/>
                      <a:pt x="1077" y="413"/>
                      <a:pt x="1084" y="414"/>
                    </a:cubicBezTo>
                    <a:cubicBezTo>
                      <a:pt x="1094" y="416"/>
                      <a:pt x="1114" y="400"/>
                      <a:pt x="1120" y="396"/>
                    </a:cubicBezTo>
                    <a:cubicBezTo>
                      <a:pt x="1124" y="390"/>
                      <a:pt x="1132" y="385"/>
                      <a:pt x="1132" y="378"/>
                    </a:cubicBezTo>
                    <a:cubicBezTo>
                      <a:pt x="1132" y="365"/>
                      <a:pt x="1120" y="342"/>
                      <a:pt x="1120" y="342"/>
                    </a:cubicBezTo>
                    <a:cubicBezTo>
                      <a:pt x="1136" y="331"/>
                      <a:pt x="1174" y="318"/>
                      <a:pt x="1174" y="318"/>
                    </a:cubicBezTo>
                    <a:cubicBezTo>
                      <a:pt x="1185" y="302"/>
                      <a:pt x="1198" y="264"/>
                      <a:pt x="1198" y="264"/>
                    </a:cubicBezTo>
                    <a:cubicBezTo>
                      <a:pt x="1196" y="246"/>
                      <a:pt x="1195" y="228"/>
                      <a:pt x="1192" y="210"/>
                    </a:cubicBezTo>
                    <a:cubicBezTo>
                      <a:pt x="1191" y="204"/>
                      <a:pt x="1191" y="196"/>
                      <a:pt x="1186" y="192"/>
                    </a:cubicBezTo>
                    <a:cubicBezTo>
                      <a:pt x="1176" y="185"/>
                      <a:pt x="1162" y="184"/>
                      <a:pt x="1150" y="180"/>
                    </a:cubicBezTo>
                    <a:cubicBezTo>
                      <a:pt x="1144" y="178"/>
                      <a:pt x="1132" y="174"/>
                      <a:pt x="1132" y="174"/>
                    </a:cubicBezTo>
                    <a:cubicBezTo>
                      <a:pt x="1109" y="182"/>
                      <a:pt x="1066" y="177"/>
                      <a:pt x="1042" y="180"/>
                    </a:cubicBezTo>
                    <a:cubicBezTo>
                      <a:pt x="1013" y="190"/>
                      <a:pt x="1003" y="213"/>
                      <a:pt x="976" y="222"/>
                    </a:cubicBezTo>
                    <a:cubicBezTo>
                      <a:pt x="956" y="219"/>
                      <a:pt x="930" y="224"/>
                      <a:pt x="916" y="210"/>
                    </a:cubicBezTo>
                    <a:cubicBezTo>
                      <a:pt x="910" y="204"/>
                      <a:pt x="915" y="192"/>
                      <a:pt x="910" y="186"/>
                    </a:cubicBezTo>
                    <a:cubicBezTo>
                      <a:pt x="901" y="175"/>
                      <a:pt x="882" y="178"/>
                      <a:pt x="868" y="174"/>
                    </a:cubicBezTo>
                    <a:cubicBezTo>
                      <a:pt x="840" y="133"/>
                      <a:pt x="858" y="143"/>
                      <a:pt x="826" y="132"/>
                    </a:cubicBezTo>
                    <a:cubicBezTo>
                      <a:pt x="819" y="112"/>
                      <a:pt x="823" y="111"/>
                      <a:pt x="802" y="102"/>
                    </a:cubicBezTo>
                    <a:cubicBezTo>
                      <a:pt x="790" y="97"/>
                      <a:pt x="766" y="90"/>
                      <a:pt x="766" y="90"/>
                    </a:cubicBezTo>
                    <a:cubicBezTo>
                      <a:pt x="757" y="64"/>
                      <a:pt x="745" y="44"/>
                      <a:pt x="736" y="18"/>
                    </a:cubicBezTo>
                    <a:cubicBezTo>
                      <a:pt x="734" y="12"/>
                      <a:pt x="724" y="15"/>
                      <a:pt x="718" y="12"/>
                    </a:cubicBezTo>
                    <a:cubicBezTo>
                      <a:pt x="712" y="9"/>
                      <a:pt x="706" y="4"/>
                      <a:pt x="700" y="0"/>
                    </a:cubicBezTo>
                    <a:cubicBezTo>
                      <a:pt x="646" y="9"/>
                      <a:pt x="592" y="29"/>
                      <a:pt x="538" y="42"/>
                    </a:cubicBezTo>
                    <a:cubicBezTo>
                      <a:pt x="520" y="47"/>
                      <a:pt x="502" y="54"/>
                      <a:pt x="484" y="60"/>
                    </a:cubicBezTo>
                    <a:cubicBezTo>
                      <a:pt x="478" y="62"/>
                      <a:pt x="466" y="66"/>
                      <a:pt x="466" y="66"/>
                    </a:cubicBezTo>
                    <a:cubicBezTo>
                      <a:pt x="460" y="72"/>
                      <a:pt x="453" y="77"/>
                      <a:pt x="448" y="84"/>
                    </a:cubicBezTo>
                    <a:cubicBezTo>
                      <a:pt x="439" y="95"/>
                      <a:pt x="424" y="120"/>
                      <a:pt x="424" y="120"/>
                    </a:cubicBezTo>
                    <a:cubicBezTo>
                      <a:pt x="433" y="156"/>
                      <a:pt x="437" y="142"/>
                      <a:pt x="466" y="162"/>
                    </a:cubicBezTo>
                    <a:cubicBezTo>
                      <a:pt x="503" y="137"/>
                      <a:pt x="491" y="160"/>
                      <a:pt x="514" y="180"/>
                    </a:cubicBezTo>
                    <a:cubicBezTo>
                      <a:pt x="525" y="189"/>
                      <a:pt x="550" y="204"/>
                      <a:pt x="550" y="204"/>
                    </a:cubicBezTo>
                    <a:cubicBezTo>
                      <a:pt x="554" y="217"/>
                      <a:pt x="567" y="227"/>
                      <a:pt x="568" y="240"/>
                    </a:cubicBezTo>
                    <a:cubicBezTo>
                      <a:pt x="570" y="258"/>
                      <a:pt x="557" y="277"/>
                      <a:pt x="562" y="294"/>
                    </a:cubicBezTo>
                    <a:cubicBezTo>
                      <a:pt x="564" y="301"/>
                      <a:pt x="587" y="282"/>
                      <a:pt x="580" y="282"/>
                    </a:cubicBezTo>
                    <a:cubicBezTo>
                      <a:pt x="567" y="282"/>
                      <a:pt x="544" y="294"/>
                      <a:pt x="544" y="294"/>
                    </a:cubicBezTo>
                    <a:cubicBezTo>
                      <a:pt x="531" y="314"/>
                      <a:pt x="516" y="319"/>
                      <a:pt x="508" y="342"/>
                    </a:cubicBezTo>
                    <a:cubicBezTo>
                      <a:pt x="526" y="395"/>
                      <a:pt x="512" y="393"/>
                      <a:pt x="502" y="444"/>
                    </a:cubicBezTo>
                    <a:cubicBezTo>
                      <a:pt x="504" y="454"/>
                      <a:pt x="505" y="464"/>
                      <a:pt x="508" y="474"/>
                    </a:cubicBezTo>
                    <a:cubicBezTo>
                      <a:pt x="528" y="548"/>
                      <a:pt x="512" y="527"/>
                      <a:pt x="598" y="534"/>
                    </a:cubicBezTo>
                    <a:cubicBezTo>
                      <a:pt x="627" y="553"/>
                      <a:pt x="614" y="539"/>
                      <a:pt x="628" y="582"/>
                    </a:cubicBezTo>
                    <a:cubicBezTo>
                      <a:pt x="637" y="608"/>
                      <a:pt x="688" y="609"/>
                      <a:pt x="706" y="612"/>
                    </a:cubicBezTo>
                    <a:cubicBezTo>
                      <a:pt x="673" y="634"/>
                      <a:pt x="635" y="654"/>
                      <a:pt x="598" y="666"/>
                    </a:cubicBezTo>
                    <a:cubicBezTo>
                      <a:pt x="584" y="708"/>
                      <a:pt x="574" y="698"/>
                      <a:pt x="604" y="708"/>
                    </a:cubicBezTo>
                    <a:cubicBezTo>
                      <a:pt x="620" y="756"/>
                      <a:pt x="567" y="769"/>
                      <a:pt x="538" y="798"/>
                    </a:cubicBezTo>
                    <a:cubicBezTo>
                      <a:pt x="535" y="807"/>
                      <a:pt x="524" y="862"/>
                      <a:pt x="508" y="870"/>
                    </a:cubicBezTo>
                    <a:cubicBezTo>
                      <a:pt x="497" y="875"/>
                      <a:pt x="484" y="874"/>
                      <a:pt x="472" y="876"/>
                    </a:cubicBezTo>
                    <a:cubicBezTo>
                      <a:pt x="466" y="894"/>
                      <a:pt x="465" y="914"/>
                      <a:pt x="454" y="930"/>
                    </a:cubicBezTo>
                    <a:cubicBezTo>
                      <a:pt x="446" y="942"/>
                      <a:pt x="435" y="952"/>
                      <a:pt x="430" y="966"/>
                    </a:cubicBezTo>
                    <a:cubicBezTo>
                      <a:pt x="428" y="972"/>
                      <a:pt x="428" y="979"/>
                      <a:pt x="424" y="984"/>
                    </a:cubicBezTo>
                    <a:cubicBezTo>
                      <a:pt x="407" y="1006"/>
                      <a:pt x="366" y="1009"/>
                      <a:pt x="340" y="1014"/>
                    </a:cubicBezTo>
                    <a:cubicBezTo>
                      <a:pt x="320" y="1034"/>
                      <a:pt x="311" y="1061"/>
                      <a:pt x="298" y="1086"/>
                    </a:cubicBezTo>
                    <a:cubicBezTo>
                      <a:pt x="295" y="1092"/>
                      <a:pt x="297" y="1100"/>
                      <a:pt x="292" y="1104"/>
                    </a:cubicBezTo>
                    <a:cubicBezTo>
                      <a:pt x="276" y="1115"/>
                      <a:pt x="254" y="1117"/>
                      <a:pt x="238" y="1128"/>
                    </a:cubicBezTo>
                    <a:cubicBezTo>
                      <a:pt x="193" y="1122"/>
                      <a:pt x="176" y="1111"/>
                      <a:pt x="136" y="1098"/>
                    </a:cubicBezTo>
                    <a:cubicBezTo>
                      <a:pt x="136" y="1098"/>
                      <a:pt x="97" y="1107"/>
                      <a:pt x="94" y="1110"/>
                    </a:cubicBezTo>
                    <a:cubicBezTo>
                      <a:pt x="90" y="1114"/>
                      <a:pt x="92" y="1123"/>
                      <a:pt x="88" y="1128"/>
                    </a:cubicBezTo>
                    <a:cubicBezTo>
                      <a:pt x="83" y="1134"/>
                      <a:pt x="76" y="1136"/>
                      <a:pt x="70" y="1140"/>
                    </a:cubicBezTo>
                    <a:cubicBezTo>
                      <a:pt x="59" y="1172"/>
                      <a:pt x="64" y="1190"/>
                      <a:pt x="34" y="1200"/>
                    </a:cubicBezTo>
                    <a:cubicBezTo>
                      <a:pt x="0" y="1251"/>
                      <a:pt x="18" y="1256"/>
                      <a:pt x="70" y="1266"/>
                    </a:cubicBezTo>
                    <a:cubicBezTo>
                      <a:pt x="71" y="1279"/>
                      <a:pt x="68" y="1341"/>
                      <a:pt x="82" y="1368"/>
                    </a:cubicBezTo>
                    <a:cubicBezTo>
                      <a:pt x="92" y="1387"/>
                      <a:pt x="130" y="1410"/>
                      <a:pt x="130" y="1410"/>
                    </a:cubicBezTo>
                    <a:cubicBezTo>
                      <a:pt x="143" y="1448"/>
                      <a:pt x="147" y="1486"/>
                      <a:pt x="160" y="1524"/>
                    </a:cubicBezTo>
                    <a:cubicBezTo>
                      <a:pt x="172" y="1520"/>
                      <a:pt x="184" y="1508"/>
                      <a:pt x="196" y="1512"/>
                    </a:cubicBezTo>
                    <a:cubicBezTo>
                      <a:pt x="226" y="1522"/>
                      <a:pt x="256" y="1527"/>
                      <a:pt x="286" y="1536"/>
                    </a:cubicBezTo>
                    <a:cubicBezTo>
                      <a:pt x="332" y="1549"/>
                      <a:pt x="275" y="1533"/>
                      <a:pt x="322" y="1554"/>
                    </a:cubicBezTo>
                    <a:cubicBezTo>
                      <a:pt x="347" y="1565"/>
                      <a:pt x="374" y="1569"/>
                      <a:pt x="400" y="1578"/>
                    </a:cubicBezTo>
                    <a:cubicBezTo>
                      <a:pt x="388" y="1613"/>
                      <a:pt x="409" y="1639"/>
                      <a:pt x="424" y="1668"/>
                    </a:cubicBezTo>
                    <a:cubicBezTo>
                      <a:pt x="427" y="1674"/>
                      <a:pt x="425" y="1682"/>
                      <a:pt x="430" y="1686"/>
                    </a:cubicBezTo>
                    <a:cubicBezTo>
                      <a:pt x="440" y="1693"/>
                      <a:pt x="454" y="1694"/>
                      <a:pt x="466" y="1698"/>
                    </a:cubicBezTo>
                    <a:cubicBezTo>
                      <a:pt x="480" y="1703"/>
                      <a:pt x="502" y="1722"/>
                      <a:pt x="502" y="1722"/>
                    </a:cubicBezTo>
                    <a:cubicBezTo>
                      <a:pt x="514" y="1758"/>
                      <a:pt x="529" y="1742"/>
                      <a:pt x="538" y="1716"/>
                    </a:cubicBezTo>
                    <a:cubicBezTo>
                      <a:pt x="526" y="1680"/>
                      <a:pt x="530" y="1712"/>
                      <a:pt x="550" y="1692"/>
                    </a:cubicBezTo>
                    <a:cubicBezTo>
                      <a:pt x="560" y="1682"/>
                      <a:pt x="574" y="1656"/>
                      <a:pt x="574" y="1656"/>
                    </a:cubicBezTo>
                    <a:cubicBezTo>
                      <a:pt x="570" y="1644"/>
                      <a:pt x="566" y="1632"/>
                      <a:pt x="562" y="1620"/>
                    </a:cubicBezTo>
                    <a:cubicBezTo>
                      <a:pt x="560" y="1614"/>
                      <a:pt x="556" y="1602"/>
                      <a:pt x="556" y="1602"/>
                    </a:cubicBezTo>
                    <a:cubicBezTo>
                      <a:pt x="561" y="1586"/>
                      <a:pt x="562" y="1569"/>
                      <a:pt x="568" y="1554"/>
                    </a:cubicBezTo>
                    <a:cubicBezTo>
                      <a:pt x="571" y="1547"/>
                      <a:pt x="577" y="1542"/>
                      <a:pt x="580" y="1536"/>
                    </a:cubicBezTo>
                    <a:cubicBezTo>
                      <a:pt x="583" y="1530"/>
                      <a:pt x="584" y="1524"/>
                      <a:pt x="586" y="1518"/>
                    </a:cubicBezTo>
                    <a:cubicBezTo>
                      <a:pt x="598" y="1522"/>
                      <a:pt x="618" y="1518"/>
                      <a:pt x="622" y="1530"/>
                    </a:cubicBezTo>
                    <a:cubicBezTo>
                      <a:pt x="624" y="1536"/>
                      <a:pt x="624" y="1544"/>
                      <a:pt x="628" y="1548"/>
                    </a:cubicBezTo>
                    <a:cubicBezTo>
                      <a:pt x="639" y="1559"/>
                      <a:pt x="673" y="1561"/>
                      <a:pt x="688" y="1566"/>
                    </a:cubicBezTo>
                    <a:cubicBezTo>
                      <a:pt x="698" y="1597"/>
                      <a:pt x="685" y="1593"/>
                      <a:pt x="658" y="1602"/>
                    </a:cubicBezTo>
                    <a:cubicBezTo>
                      <a:pt x="644" y="1645"/>
                      <a:pt x="635" y="1631"/>
                      <a:pt x="664" y="1650"/>
                    </a:cubicBezTo>
                    <a:cubicBezTo>
                      <a:pt x="696" y="1639"/>
                      <a:pt x="699" y="1636"/>
                      <a:pt x="706" y="1602"/>
                    </a:cubicBezTo>
                    <a:cubicBezTo>
                      <a:pt x="733" y="1607"/>
                      <a:pt x="753" y="1616"/>
                      <a:pt x="778" y="1608"/>
                    </a:cubicBezTo>
                    <a:cubicBezTo>
                      <a:pt x="780" y="1596"/>
                      <a:pt x="790" y="1531"/>
                      <a:pt x="808" y="1584"/>
                    </a:cubicBezTo>
                    <a:cubicBezTo>
                      <a:pt x="810" y="1578"/>
                      <a:pt x="816" y="1572"/>
                      <a:pt x="814" y="1566"/>
                    </a:cubicBezTo>
                    <a:cubicBezTo>
                      <a:pt x="809" y="1554"/>
                      <a:pt x="771" y="1556"/>
                      <a:pt x="802" y="1530"/>
                    </a:cubicBezTo>
                    <a:cubicBezTo>
                      <a:pt x="812" y="1522"/>
                      <a:pt x="826" y="1522"/>
                      <a:pt x="838" y="1518"/>
                    </a:cubicBezTo>
                    <a:cubicBezTo>
                      <a:pt x="844" y="1516"/>
                      <a:pt x="856" y="1512"/>
                      <a:pt x="856" y="1512"/>
                    </a:cubicBezTo>
                    <a:cubicBezTo>
                      <a:pt x="868" y="1476"/>
                      <a:pt x="839" y="1490"/>
                      <a:pt x="808" y="1482"/>
                    </a:cubicBezTo>
                    <a:cubicBezTo>
                      <a:pt x="796" y="1479"/>
                      <a:pt x="784" y="1474"/>
                      <a:pt x="772" y="1470"/>
                    </a:cubicBezTo>
                    <a:cubicBezTo>
                      <a:pt x="766" y="1468"/>
                      <a:pt x="754" y="1464"/>
                      <a:pt x="754" y="1464"/>
                    </a:cubicBezTo>
                    <a:cubicBezTo>
                      <a:pt x="750" y="1452"/>
                      <a:pt x="746" y="1440"/>
                      <a:pt x="742" y="1428"/>
                    </a:cubicBezTo>
                    <a:cubicBezTo>
                      <a:pt x="740" y="1422"/>
                      <a:pt x="771" y="1393"/>
                      <a:pt x="772" y="1392"/>
                    </a:cubicBezTo>
                    <a:cubicBezTo>
                      <a:pt x="808" y="1368"/>
                      <a:pt x="845" y="1358"/>
                      <a:pt x="886" y="1344"/>
                    </a:cubicBezTo>
                    <a:cubicBezTo>
                      <a:pt x="905" y="1338"/>
                      <a:pt x="921" y="1326"/>
                      <a:pt x="940" y="1320"/>
                    </a:cubicBezTo>
                    <a:cubicBezTo>
                      <a:pt x="946" y="1318"/>
                      <a:pt x="958" y="1314"/>
                      <a:pt x="958" y="1314"/>
                    </a:cubicBezTo>
                    <a:cubicBezTo>
                      <a:pt x="1023" y="1323"/>
                      <a:pt x="1005" y="1316"/>
                      <a:pt x="1036" y="1362"/>
                    </a:cubicBezTo>
                    <a:cubicBezTo>
                      <a:pt x="1031" y="1398"/>
                      <a:pt x="1032" y="1433"/>
                      <a:pt x="994" y="1446"/>
                    </a:cubicBezTo>
                    <a:cubicBezTo>
                      <a:pt x="988" y="1452"/>
                      <a:pt x="981" y="1457"/>
                      <a:pt x="976" y="1464"/>
                    </a:cubicBezTo>
                    <a:cubicBezTo>
                      <a:pt x="967" y="1475"/>
                      <a:pt x="952" y="1500"/>
                      <a:pt x="952" y="1500"/>
                    </a:cubicBezTo>
                    <a:cubicBezTo>
                      <a:pt x="955" y="1540"/>
                      <a:pt x="941" y="1588"/>
                      <a:pt x="982" y="1602"/>
                    </a:cubicBezTo>
                    <a:cubicBezTo>
                      <a:pt x="1026" y="1668"/>
                      <a:pt x="1026" y="1591"/>
                      <a:pt x="988" y="1566"/>
                    </a:cubicBezTo>
                    <a:cubicBezTo>
                      <a:pt x="978" y="1528"/>
                      <a:pt x="978" y="1487"/>
                      <a:pt x="1012" y="1464"/>
                    </a:cubicBezTo>
                    <a:cubicBezTo>
                      <a:pt x="1018" y="1468"/>
                      <a:pt x="1025" y="1471"/>
                      <a:pt x="1030" y="1476"/>
                    </a:cubicBezTo>
                    <a:cubicBezTo>
                      <a:pt x="1035" y="1481"/>
                      <a:pt x="1035" y="1493"/>
                      <a:pt x="1042" y="1494"/>
                    </a:cubicBezTo>
                    <a:cubicBezTo>
                      <a:pt x="1055" y="1496"/>
                      <a:pt x="1078" y="1482"/>
                      <a:pt x="1078" y="1482"/>
                    </a:cubicBezTo>
                    <a:cubicBezTo>
                      <a:pt x="1085" y="1493"/>
                      <a:pt x="1091" y="1509"/>
                      <a:pt x="1108" y="1506"/>
                    </a:cubicBezTo>
                    <a:cubicBezTo>
                      <a:pt x="1115" y="1505"/>
                      <a:pt x="1119" y="1497"/>
                      <a:pt x="1126" y="1494"/>
                    </a:cubicBezTo>
                    <a:cubicBezTo>
                      <a:pt x="1138" y="1489"/>
                      <a:pt x="1162" y="1482"/>
                      <a:pt x="1162" y="1482"/>
                    </a:cubicBezTo>
                    <a:cubicBezTo>
                      <a:pt x="1207" y="1497"/>
                      <a:pt x="1153" y="1475"/>
                      <a:pt x="1192" y="1506"/>
                    </a:cubicBezTo>
                    <a:cubicBezTo>
                      <a:pt x="1198" y="1511"/>
                      <a:pt x="1239" y="1518"/>
                      <a:pt x="1240" y="1518"/>
                    </a:cubicBezTo>
                    <a:cubicBezTo>
                      <a:pt x="1246" y="1522"/>
                      <a:pt x="1251" y="1530"/>
                      <a:pt x="1258" y="1530"/>
                    </a:cubicBezTo>
                    <a:cubicBezTo>
                      <a:pt x="1271" y="1530"/>
                      <a:pt x="1294" y="1518"/>
                      <a:pt x="1294" y="1518"/>
                    </a:cubicBezTo>
                    <a:cubicBezTo>
                      <a:pt x="1329" y="1527"/>
                      <a:pt x="1360" y="1540"/>
                      <a:pt x="1390" y="1560"/>
                    </a:cubicBezTo>
                    <a:cubicBezTo>
                      <a:pt x="1407" y="1586"/>
                      <a:pt x="1411" y="1608"/>
                      <a:pt x="1438" y="1626"/>
                    </a:cubicBezTo>
                    <a:cubicBezTo>
                      <a:pt x="1454" y="1675"/>
                      <a:pt x="1437" y="1664"/>
                      <a:pt x="1492" y="1656"/>
                    </a:cubicBezTo>
                    <a:cubicBezTo>
                      <a:pt x="1507" y="1633"/>
                      <a:pt x="1504" y="1631"/>
                      <a:pt x="1504" y="1656"/>
                    </a:cubicBezTo>
                    <a:close/>
                  </a:path>
                </a:pathLst>
              </a:custGeom>
              <a:solidFill>
                <a:srgbClr val="00FF00">
                  <a:alpha val="41176"/>
                </a:srgbClr>
              </a:solidFill>
              <a:ln w="25400">
                <a:solidFill>
                  <a:srgbClr val="2F09EB"/>
                </a:solidFill>
                <a:round/>
                <a:headEnd/>
                <a:tailEnd/>
              </a:ln>
            </p:spPr>
            <p:txBody>
              <a:bodyPr/>
              <a:lstStyle/>
              <a:p>
                <a:endParaRPr lang="en-US"/>
              </a:p>
            </p:txBody>
          </p:sp>
          <p:sp>
            <p:nvSpPr>
              <p:cNvPr id="34834" name="Text Box 27"/>
              <p:cNvSpPr txBox="1">
                <a:spLocks noChangeArrowheads="1"/>
              </p:cNvSpPr>
              <p:nvPr/>
            </p:nvSpPr>
            <p:spPr bwMode="auto">
              <a:xfrm>
                <a:off x="1824" y="1008"/>
                <a:ext cx="86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50000"/>
                  </a:spcBef>
                  <a:buClrTx/>
                  <a:buSzTx/>
                  <a:buFontTx/>
                  <a:buNone/>
                </a:pPr>
                <a:r>
                  <a:rPr lang="en-US" altLang="en-US" sz="1200">
                    <a:latin typeface="Arial Black" pitchFamily="34" charset="0"/>
                  </a:rPr>
                  <a:t>NORTHERN REGION</a:t>
                </a:r>
              </a:p>
            </p:txBody>
          </p:sp>
        </p:grpSp>
        <p:grpSp>
          <p:nvGrpSpPr>
            <p:cNvPr id="34830" name="Group 28"/>
            <p:cNvGrpSpPr>
              <a:grpSpLocks/>
            </p:cNvGrpSpPr>
            <p:nvPr/>
          </p:nvGrpSpPr>
          <p:grpSpPr bwMode="auto">
            <a:xfrm>
              <a:off x="4128" y="1164"/>
              <a:ext cx="810" cy="960"/>
              <a:chOff x="4230" y="1164"/>
              <a:chExt cx="810" cy="960"/>
            </a:xfrm>
          </p:grpSpPr>
          <p:sp>
            <p:nvSpPr>
              <p:cNvPr id="34831" name="Freeform 29"/>
              <p:cNvSpPr>
                <a:spLocks/>
              </p:cNvSpPr>
              <p:nvPr/>
            </p:nvSpPr>
            <p:spPr bwMode="auto">
              <a:xfrm>
                <a:off x="4230" y="1164"/>
                <a:ext cx="810" cy="960"/>
              </a:xfrm>
              <a:custGeom>
                <a:avLst/>
                <a:gdLst>
                  <a:gd name="T0" fmla="*/ 12 w 810"/>
                  <a:gd name="T1" fmla="*/ 414 h 960"/>
                  <a:gd name="T2" fmla="*/ 30 w 810"/>
                  <a:gd name="T3" fmla="*/ 402 h 960"/>
                  <a:gd name="T4" fmla="*/ 54 w 810"/>
                  <a:gd name="T5" fmla="*/ 366 h 960"/>
                  <a:gd name="T6" fmla="*/ 264 w 810"/>
                  <a:gd name="T7" fmla="*/ 342 h 960"/>
                  <a:gd name="T8" fmla="*/ 252 w 810"/>
                  <a:gd name="T9" fmla="*/ 318 h 960"/>
                  <a:gd name="T10" fmla="*/ 228 w 810"/>
                  <a:gd name="T11" fmla="*/ 294 h 960"/>
                  <a:gd name="T12" fmla="*/ 216 w 810"/>
                  <a:gd name="T13" fmla="*/ 276 h 960"/>
                  <a:gd name="T14" fmla="*/ 198 w 810"/>
                  <a:gd name="T15" fmla="*/ 264 h 960"/>
                  <a:gd name="T16" fmla="*/ 222 w 810"/>
                  <a:gd name="T17" fmla="*/ 234 h 960"/>
                  <a:gd name="T18" fmla="*/ 312 w 810"/>
                  <a:gd name="T19" fmla="*/ 222 h 960"/>
                  <a:gd name="T20" fmla="*/ 354 w 810"/>
                  <a:gd name="T21" fmla="*/ 180 h 960"/>
                  <a:gd name="T22" fmla="*/ 390 w 810"/>
                  <a:gd name="T23" fmla="*/ 132 h 960"/>
                  <a:gd name="T24" fmla="*/ 432 w 810"/>
                  <a:gd name="T25" fmla="*/ 114 h 960"/>
                  <a:gd name="T26" fmla="*/ 468 w 810"/>
                  <a:gd name="T27" fmla="*/ 66 h 960"/>
                  <a:gd name="T28" fmla="*/ 474 w 810"/>
                  <a:gd name="T29" fmla="*/ 48 h 960"/>
                  <a:gd name="T30" fmla="*/ 510 w 810"/>
                  <a:gd name="T31" fmla="*/ 48 h 960"/>
                  <a:gd name="T32" fmla="*/ 588 w 810"/>
                  <a:gd name="T33" fmla="*/ 66 h 960"/>
                  <a:gd name="T34" fmla="*/ 624 w 810"/>
                  <a:gd name="T35" fmla="*/ 36 h 960"/>
                  <a:gd name="T36" fmla="*/ 648 w 810"/>
                  <a:gd name="T37" fmla="*/ 0 h 960"/>
                  <a:gd name="T38" fmla="*/ 684 w 810"/>
                  <a:gd name="T39" fmla="*/ 42 h 960"/>
                  <a:gd name="T40" fmla="*/ 696 w 810"/>
                  <a:gd name="T41" fmla="*/ 72 h 960"/>
                  <a:gd name="T42" fmla="*/ 708 w 810"/>
                  <a:gd name="T43" fmla="*/ 108 h 960"/>
                  <a:gd name="T44" fmla="*/ 768 w 810"/>
                  <a:gd name="T45" fmla="*/ 132 h 960"/>
                  <a:gd name="T46" fmla="*/ 810 w 810"/>
                  <a:gd name="T47" fmla="*/ 186 h 960"/>
                  <a:gd name="T48" fmla="*/ 804 w 810"/>
                  <a:gd name="T49" fmla="*/ 204 h 960"/>
                  <a:gd name="T50" fmla="*/ 768 w 810"/>
                  <a:gd name="T51" fmla="*/ 228 h 960"/>
                  <a:gd name="T52" fmla="*/ 774 w 810"/>
                  <a:gd name="T53" fmla="*/ 288 h 960"/>
                  <a:gd name="T54" fmla="*/ 738 w 810"/>
                  <a:gd name="T55" fmla="*/ 276 h 960"/>
                  <a:gd name="T56" fmla="*/ 720 w 810"/>
                  <a:gd name="T57" fmla="*/ 270 h 960"/>
                  <a:gd name="T58" fmla="*/ 684 w 810"/>
                  <a:gd name="T59" fmla="*/ 288 h 960"/>
                  <a:gd name="T60" fmla="*/ 660 w 810"/>
                  <a:gd name="T61" fmla="*/ 324 h 960"/>
                  <a:gd name="T62" fmla="*/ 606 w 810"/>
                  <a:gd name="T63" fmla="*/ 360 h 960"/>
                  <a:gd name="T64" fmla="*/ 588 w 810"/>
                  <a:gd name="T65" fmla="*/ 372 h 960"/>
                  <a:gd name="T66" fmla="*/ 582 w 810"/>
                  <a:gd name="T67" fmla="*/ 414 h 960"/>
                  <a:gd name="T68" fmla="*/ 606 w 810"/>
                  <a:gd name="T69" fmla="*/ 450 h 960"/>
                  <a:gd name="T70" fmla="*/ 600 w 810"/>
                  <a:gd name="T71" fmla="*/ 474 h 960"/>
                  <a:gd name="T72" fmla="*/ 564 w 810"/>
                  <a:gd name="T73" fmla="*/ 498 h 960"/>
                  <a:gd name="T74" fmla="*/ 558 w 810"/>
                  <a:gd name="T75" fmla="*/ 552 h 960"/>
                  <a:gd name="T76" fmla="*/ 522 w 810"/>
                  <a:gd name="T77" fmla="*/ 654 h 960"/>
                  <a:gd name="T78" fmla="*/ 486 w 810"/>
                  <a:gd name="T79" fmla="*/ 720 h 960"/>
                  <a:gd name="T80" fmla="*/ 432 w 810"/>
                  <a:gd name="T81" fmla="*/ 720 h 960"/>
                  <a:gd name="T82" fmla="*/ 420 w 810"/>
                  <a:gd name="T83" fmla="*/ 756 h 960"/>
                  <a:gd name="T84" fmla="*/ 396 w 810"/>
                  <a:gd name="T85" fmla="*/ 942 h 960"/>
                  <a:gd name="T86" fmla="*/ 360 w 810"/>
                  <a:gd name="T87" fmla="*/ 960 h 960"/>
                  <a:gd name="T88" fmla="*/ 306 w 810"/>
                  <a:gd name="T89" fmla="*/ 834 h 960"/>
                  <a:gd name="T90" fmla="*/ 306 w 810"/>
                  <a:gd name="T91" fmla="*/ 756 h 960"/>
                  <a:gd name="T92" fmla="*/ 270 w 810"/>
                  <a:gd name="T93" fmla="*/ 744 h 960"/>
                  <a:gd name="T94" fmla="*/ 252 w 810"/>
                  <a:gd name="T95" fmla="*/ 822 h 960"/>
                  <a:gd name="T96" fmla="*/ 216 w 810"/>
                  <a:gd name="T97" fmla="*/ 834 h 960"/>
                  <a:gd name="T98" fmla="*/ 174 w 810"/>
                  <a:gd name="T99" fmla="*/ 786 h 960"/>
                  <a:gd name="T100" fmla="*/ 252 w 810"/>
                  <a:gd name="T101" fmla="*/ 684 h 960"/>
                  <a:gd name="T102" fmla="*/ 288 w 810"/>
                  <a:gd name="T103" fmla="*/ 618 h 960"/>
                  <a:gd name="T104" fmla="*/ 300 w 810"/>
                  <a:gd name="T105" fmla="*/ 582 h 960"/>
                  <a:gd name="T106" fmla="*/ 246 w 810"/>
                  <a:gd name="T107" fmla="*/ 564 h 960"/>
                  <a:gd name="T108" fmla="*/ 228 w 810"/>
                  <a:gd name="T109" fmla="*/ 558 h 960"/>
                  <a:gd name="T110" fmla="*/ 78 w 810"/>
                  <a:gd name="T111" fmla="*/ 582 h 960"/>
                  <a:gd name="T112" fmla="*/ 24 w 810"/>
                  <a:gd name="T113" fmla="*/ 558 h 960"/>
                  <a:gd name="T114" fmla="*/ 12 w 810"/>
                  <a:gd name="T115" fmla="*/ 498 h 960"/>
                  <a:gd name="T116" fmla="*/ 0 w 810"/>
                  <a:gd name="T117" fmla="*/ 462 h 960"/>
                  <a:gd name="T118" fmla="*/ 6 w 810"/>
                  <a:gd name="T119" fmla="*/ 432 h 960"/>
                  <a:gd name="T120" fmla="*/ 18 w 810"/>
                  <a:gd name="T121" fmla="*/ 396 h 960"/>
                  <a:gd name="T122" fmla="*/ 12 w 810"/>
                  <a:gd name="T123" fmla="*/ 414 h 96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10"/>
                  <a:gd name="T187" fmla="*/ 0 h 960"/>
                  <a:gd name="T188" fmla="*/ 810 w 810"/>
                  <a:gd name="T189" fmla="*/ 960 h 96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10" h="960">
                    <a:moveTo>
                      <a:pt x="12" y="414"/>
                    </a:moveTo>
                    <a:cubicBezTo>
                      <a:pt x="18" y="410"/>
                      <a:pt x="25" y="407"/>
                      <a:pt x="30" y="402"/>
                    </a:cubicBezTo>
                    <a:cubicBezTo>
                      <a:pt x="39" y="391"/>
                      <a:pt x="54" y="366"/>
                      <a:pt x="54" y="366"/>
                    </a:cubicBezTo>
                    <a:cubicBezTo>
                      <a:pt x="129" y="391"/>
                      <a:pt x="194" y="359"/>
                      <a:pt x="264" y="342"/>
                    </a:cubicBezTo>
                    <a:cubicBezTo>
                      <a:pt x="276" y="306"/>
                      <a:pt x="272" y="338"/>
                      <a:pt x="252" y="318"/>
                    </a:cubicBezTo>
                    <a:cubicBezTo>
                      <a:pt x="220" y="286"/>
                      <a:pt x="276" y="310"/>
                      <a:pt x="228" y="294"/>
                    </a:cubicBezTo>
                    <a:cubicBezTo>
                      <a:pt x="224" y="288"/>
                      <a:pt x="221" y="281"/>
                      <a:pt x="216" y="276"/>
                    </a:cubicBezTo>
                    <a:cubicBezTo>
                      <a:pt x="211" y="271"/>
                      <a:pt x="201" y="271"/>
                      <a:pt x="198" y="264"/>
                    </a:cubicBezTo>
                    <a:cubicBezTo>
                      <a:pt x="192" y="250"/>
                      <a:pt x="215" y="238"/>
                      <a:pt x="222" y="234"/>
                    </a:cubicBezTo>
                    <a:cubicBezTo>
                      <a:pt x="247" y="222"/>
                      <a:pt x="296" y="223"/>
                      <a:pt x="312" y="222"/>
                    </a:cubicBezTo>
                    <a:cubicBezTo>
                      <a:pt x="321" y="186"/>
                      <a:pt x="325" y="200"/>
                      <a:pt x="354" y="180"/>
                    </a:cubicBezTo>
                    <a:cubicBezTo>
                      <a:pt x="377" y="146"/>
                      <a:pt x="349" y="118"/>
                      <a:pt x="390" y="132"/>
                    </a:cubicBezTo>
                    <a:cubicBezTo>
                      <a:pt x="404" y="128"/>
                      <a:pt x="422" y="127"/>
                      <a:pt x="432" y="114"/>
                    </a:cubicBezTo>
                    <a:cubicBezTo>
                      <a:pt x="449" y="93"/>
                      <a:pt x="437" y="87"/>
                      <a:pt x="468" y="66"/>
                    </a:cubicBezTo>
                    <a:cubicBezTo>
                      <a:pt x="470" y="60"/>
                      <a:pt x="470" y="52"/>
                      <a:pt x="474" y="48"/>
                    </a:cubicBezTo>
                    <a:cubicBezTo>
                      <a:pt x="487" y="35"/>
                      <a:pt x="497" y="45"/>
                      <a:pt x="510" y="48"/>
                    </a:cubicBezTo>
                    <a:cubicBezTo>
                      <a:pt x="537" y="54"/>
                      <a:pt x="562" y="57"/>
                      <a:pt x="588" y="66"/>
                    </a:cubicBezTo>
                    <a:cubicBezTo>
                      <a:pt x="604" y="55"/>
                      <a:pt x="612" y="52"/>
                      <a:pt x="624" y="36"/>
                    </a:cubicBezTo>
                    <a:cubicBezTo>
                      <a:pt x="633" y="25"/>
                      <a:pt x="648" y="0"/>
                      <a:pt x="648" y="0"/>
                    </a:cubicBezTo>
                    <a:cubicBezTo>
                      <a:pt x="672" y="8"/>
                      <a:pt x="676" y="18"/>
                      <a:pt x="684" y="42"/>
                    </a:cubicBezTo>
                    <a:cubicBezTo>
                      <a:pt x="672" y="79"/>
                      <a:pt x="677" y="42"/>
                      <a:pt x="696" y="72"/>
                    </a:cubicBezTo>
                    <a:cubicBezTo>
                      <a:pt x="703" y="83"/>
                      <a:pt x="708" y="108"/>
                      <a:pt x="708" y="108"/>
                    </a:cubicBezTo>
                    <a:cubicBezTo>
                      <a:pt x="688" y="168"/>
                      <a:pt x="733" y="141"/>
                      <a:pt x="768" y="132"/>
                    </a:cubicBezTo>
                    <a:cubicBezTo>
                      <a:pt x="803" y="144"/>
                      <a:pt x="803" y="147"/>
                      <a:pt x="810" y="186"/>
                    </a:cubicBezTo>
                    <a:cubicBezTo>
                      <a:pt x="808" y="192"/>
                      <a:pt x="808" y="200"/>
                      <a:pt x="804" y="204"/>
                    </a:cubicBezTo>
                    <a:cubicBezTo>
                      <a:pt x="794" y="214"/>
                      <a:pt x="768" y="228"/>
                      <a:pt x="768" y="228"/>
                    </a:cubicBezTo>
                    <a:cubicBezTo>
                      <a:pt x="783" y="272"/>
                      <a:pt x="783" y="252"/>
                      <a:pt x="774" y="288"/>
                    </a:cubicBezTo>
                    <a:cubicBezTo>
                      <a:pt x="762" y="284"/>
                      <a:pt x="750" y="280"/>
                      <a:pt x="738" y="276"/>
                    </a:cubicBezTo>
                    <a:cubicBezTo>
                      <a:pt x="732" y="274"/>
                      <a:pt x="720" y="270"/>
                      <a:pt x="720" y="270"/>
                    </a:cubicBezTo>
                    <a:cubicBezTo>
                      <a:pt x="707" y="274"/>
                      <a:pt x="694" y="277"/>
                      <a:pt x="684" y="288"/>
                    </a:cubicBezTo>
                    <a:cubicBezTo>
                      <a:pt x="675" y="299"/>
                      <a:pt x="672" y="316"/>
                      <a:pt x="660" y="324"/>
                    </a:cubicBezTo>
                    <a:cubicBezTo>
                      <a:pt x="642" y="336"/>
                      <a:pt x="624" y="348"/>
                      <a:pt x="606" y="360"/>
                    </a:cubicBezTo>
                    <a:cubicBezTo>
                      <a:pt x="600" y="364"/>
                      <a:pt x="588" y="372"/>
                      <a:pt x="588" y="372"/>
                    </a:cubicBezTo>
                    <a:cubicBezTo>
                      <a:pt x="586" y="386"/>
                      <a:pt x="579" y="400"/>
                      <a:pt x="582" y="414"/>
                    </a:cubicBezTo>
                    <a:cubicBezTo>
                      <a:pt x="585" y="428"/>
                      <a:pt x="606" y="450"/>
                      <a:pt x="606" y="450"/>
                    </a:cubicBezTo>
                    <a:cubicBezTo>
                      <a:pt x="604" y="458"/>
                      <a:pt x="605" y="468"/>
                      <a:pt x="600" y="474"/>
                    </a:cubicBezTo>
                    <a:cubicBezTo>
                      <a:pt x="591" y="485"/>
                      <a:pt x="564" y="498"/>
                      <a:pt x="564" y="498"/>
                    </a:cubicBezTo>
                    <a:cubicBezTo>
                      <a:pt x="554" y="529"/>
                      <a:pt x="538" y="522"/>
                      <a:pt x="558" y="552"/>
                    </a:cubicBezTo>
                    <a:cubicBezTo>
                      <a:pt x="551" y="606"/>
                      <a:pt x="542" y="610"/>
                      <a:pt x="522" y="654"/>
                    </a:cubicBezTo>
                    <a:cubicBezTo>
                      <a:pt x="507" y="689"/>
                      <a:pt x="515" y="701"/>
                      <a:pt x="486" y="720"/>
                    </a:cubicBezTo>
                    <a:cubicBezTo>
                      <a:pt x="469" y="714"/>
                      <a:pt x="449" y="705"/>
                      <a:pt x="432" y="720"/>
                    </a:cubicBezTo>
                    <a:cubicBezTo>
                      <a:pt x="422" y="728"/>
                      <a:pt x="420" y="756"/>
                      <a:pt x="420" y="756"/>
                    </a:cubicBezTo>
                    <a:cubicBezTo>
                      <a:pt x="416" y="798"/>
                      <a:pt x="413" y="908"/>
                      <a:pt x="396" y="942"/>
                    </a:cubicBezTo>
                    <a:cubicBezTo>
                      <a:pt x="391" y="951"/>
                      <a:pt x="369" y="957"/>
                      <a:pt x="360" y="960"/>
                    </a:cubicBezTo>
                    <a:cubicBezTo>
                      <a:pt x="334" y="921"/>
                      <a:pt x="321" y="878"/>
                      <a:pt x="306" y="834"/>
                    </a:cubicBezTo>
                    <a:cubicBezTo>
                      <a:pt x="308" y="820"/>
                      <a:pt x="319" y="771"/>
                      <a:pt x="306" y="756"/>
                    </a:cubicBezTo>
                    <a:cubicBezTo>
                      <a:pt x="298" y="746"/>
                      <a:pt x="270" y="744"/>
                      <a:pt x="270" y="744"/>
                    </a:cubicBezTo>
                    <a:cubicBezTo>
                      <a:pt x="262" y="769"/>
                      <a:pt x="277" y="814"/>
                      <a:pt x="252" y="822"/>
                    </a:cubicBezTo>
                    <a:cubicBezTo>
                      <a:pt x="240" y="826"/>
                      <a:pt x="216" y="834"/>
                      <a:pt x="216" y="834"/>
                    </a:cubicBezTo>
                    <a:cubicBezTo>
                      <a:pt x="195" y="820"/>
                      <a:pt x="182" y="810"/>
                      <a:pt x="174" y="786"/>
                    </a:cubicBezTo>
                    <a:cubicBezTo>
                      <a:pt x="184" y="727"/>
                      <a:pt x="191" y="699"/>
                      <a:pt x="252" y="684"/>
                    </a:cubicBezTo>
                    <a:cubicBezTo>
                      <a:pt x="277" y="667"/>
                      <a:pt x="279" y="646"/>
                      <a:pt x="288" y="618"/>
                    </a:cubicBezTo>
                    <a:cubicBezTo>
                      <a:pt x="292" y="606"/>
                      <a:pt x="300" y="582"/>
                      <a:pt x="300" y="582"/>
                    </a:cubicBezTo>
                    <a:cubicBezTo>
                      <a:pt x="282" y="576"/>
                      <a:pt x="264" y="570"/>
                      <a:pt x="246" y="564"/>
                    </a:cubicBezTo>
                    <a:cubicBezTo>
                      <a:pt x="240" y="562"/>
                      <a:pt x="228" y="558"/>
                      <a:pt x="228" y="558"/>
                    </a:cubicBezTo>
                    <a:cubicBezTo>
                      <a:pt x="190" y="615"/>
                      <a:pt x="162" y="586"/>
                      <a:pt x="78" y="582"/>
                    </a:cubicBezTo>
                    <a:cubicBezTo>
                      <a:pt x="58" y="575"/>
                      <a:pt x="44" y="565"/>
                      <a:pt x="24" y="558"/>
                    </a:cubicBezTo>
                    <a:cubicBezTo>
                      <a:pt x="7" y="508"/>
                      <a:pt x="33" y="588"/>
                      <a:pt x="12" y="498"/>
                    </a:cubicBezTo>
                    <a:cubicBezTo>
                      <a:pt x="9" y="486"/>
                      <a:pt x="0" y="462"/>
                      <a:pt x="0" y="462"/>
                    </a:cubicBezTo>
                    <a:cubicBezTo>
                      <a:pt x="2" y="452"/>
                      <a:pt x="3" y="442"/>
                      <a:pt x="6" y="432"/>
                    </a:cubicBezTo>
                    <a:cubicBezTo>
                      <a:pt x="9" y="420"/>
                      <a:pt x="14" y="408"/>
                      <a:pt x="18" y="396"/>
                    </a:cubicBezTo>
                    <a:cubicBezTo>
                      <a:pt x="20" y="390"/>
                      <a:pt x="14" y="408"/>
                      <a:pt x="12" y="414"/>
                    </a:cubicBezTo>
                    <a:close/>
                  </a:path>
                </a:pathLst>
              </a:custGeom>
              <a:solidFill>
                <a:srgbClr val="FF6600">
                  <a:alpha val="41176"/>
                </a:srgbClr>
              </a:solidFill>
              <a:ln w="25400">
                <a:solidFill>
                  <a:srgbClr val="800000"/>
                </a:solidFill>
                <a:round/>
                <a:headEnd/>
                <a:tailEnd/>
              </a:ln>
            </p:spPr>
            <p:txBody>
              <a:bodyPr/>
              <a:lstStyle/>
              <a:p>
                <a:endParaRPr lang="en-US"/>
              </a:p>
            </p:txBody>
          </p:sp>
          <p:sp>
            <p:nvSpPr>
              <p:cNvPr id="34832" name="Text Box 30"/>
              <p:cNvSpPr txBox="1">
                <a:spLocks noChangeArrowheads="1"/>
              </p:cNvSpPr>
              <p:nvPr/>
            </p:nvSpPr>
            <p:spPr bwMode="auto">
              <a:xfrm>
                <a:off x="4416" y="1440"/>
                <a:ext cx="528"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50000"/>
                  </a:spcBef>
                  <a:buClrTx/>
                  <a:buSzTx/>
                  <a:buFontTx/>
                  <a:buNone/>
                </a:pPr>
                <a:r>
                  <a:rPr lang="en-US" altLang="en-US" sz="1000">
                    <a:latin typeface="Times New Roman" pitchFamily="18" charset="0"/>
                  </a:rPr>
                  <a:t>NORTH-EASTERN REGION</a:t>
                </a:r>
              </a:p>
            </p:txBody>
          </p:sp>
        </p:grpSp>
      </p:grpSp>
      <p:sp>
        <p:nvSpPr>
          <p:cNvPr id="34825" name="Text Box 31"/>
          <p:cNvSpPr txBox="1">
            <a:spLocks noChangeArrowheads="1"/>
          </p:cNvSpPr>
          <p:nvPr/>
        </p:nvSpPr>
        <p:spPr bwMode="auto">
          <a:xfrm>
            <a:off x="4876800" y="34290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50000"/>
              </a:spcBef>
              <a:buClrTx/>
              <a:buSzTx/>
              <a:buFontTx/>
              <a:buNone/>
            </a:pPr>
            <a:r>
              <a:rPr lang="en-US" altLang="en-US" sz="1200">
                <a:latin typeface="Arial Black" pitchFamily="34" charset="0"/>
              </a:rPr>
              <a:t>EASTERN REGION</a:t>
            </a: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304800" y="228600"/>
            <a:ext cx="8610600" cy="574675"/>
          </a:xfrm>
        </p:spPr>
        <p:txBody>
          <a:bodyPr/>
          <a:lstStyle/>
          <a:p>
            <a:r>
              <a:rPr lang="en-GB" altLang="en-US" sz="2600" smtClean="0">
                <a:solidFill>
                  <a:schemeClr val="accent2"/>
                </a:solidFill>
                <a:latin typeface="Arial" charset="0"/>
              </a:rPr>
              <a:t>Indian Power System : Amongst the Largest in the World</a:t>
            </a:r>
          </a:p>
        </p:txBody>
      </p:sp>
      <p:grpSp>
        <p:nvGrpSpPr>
          <p:cNvPr id="15363" name="Group 32"/>
          <p:cNvGrpSpPr>
            <a:grpSpLocks/>
          </p:cNvGrpSpPr>
          <p:nvPr/>
        </p:nvGrpSpPr>
        <p:grpSpPr bwMode="auto">
          <a:xfrm>
            <a:off x="152400" y="914400"/>
            <a:ext cx="8763000" cy="5224463"/>
            <a:chOff x="177800" y="1695450"/>
            <a:chExt cx="6734175" cy="4298640"/>
          </a:xfrm>
        </p:grpSpPr>
        <p:pic>
          <p:nvPicPr>
            <p:cNvPr id="15365"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0525" y="2641600"/>
              <a:ext cx="3703638" cy="2166938"/>
            </a:xfrm>
            <a:prstGeom prst="rect">
              <a:avLst/>
            </a:prstGeom>
            <a:solidFill>
              <a:schemeClr val="bg1">
                <a:alpha val="79999"/>
              </a:scheme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5366" name="Text Box 5"/>
            <p:cNvSpPr txBox="1">
              <a:spLocks noChangeArrowheads="1"/>
            </p:cNvSpPr>
            <p:nvPr/>
          </p:nvSpPr>
          <p:spPr bwMode="auto">
            <a:xfrm>
              <a:off x="2809875" y="1695450"/>
              <a:ext cx="1685925" cy="67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20000"/>
                </a:spcBef>
              </a:pPr>
              <a:r>
                <a:rPr lang="en-GB" altLang="en-US" sz="1400" b="1" dirty="0">
                  <a:solidFill>
                    <a:srgbClr val="0000FF"/>
                  </a:solidFill>
                </a:rPr>
                <a:t>National Grid (UK)</a:t>
              </a:r>
            </a:p>
            <a:p>
              <a:pPr algn="ctr" eaLnBrk="1" hangingPunct="1">
                <a:spcBef>
                  <a:spcPct val="20000"/>
                </a:spcBef>
              </a:pPr>
              <a:r>
                <a:rPr lang="en-GB" altLang="en-US" sz="1400" b="1" dirty="0" smtClean="0">
                  <a:solidFill>
                    <a:srgbClr val="0000FF"/>
                  </a:solidFill>
                </a:rPr>
                <a:t>61GW, 62 </a:t>
              </a:r>
              <a:r>
                <a:rPr lang="en-GB" altLang="en-US" sz="1400" b="1" dirty="0" err="1" smtClean="0">
                  <a:solidFill>
                    <a:srgbClr val="0000FF"/>
                  </a:solidFill>
                </a:rPr>
                <a:t>mln</a:t>
              </a:r>
              <a:endParaRPr lang="en-GB" altLang="en-US" sz="1400" b="1" dirty="0">
                <a:solidFill>
                  <a:srgbClr val="0000FF"/>
                </a:solidFill>
              </a:endParaRPr>
            </a:p>
            <a:p>
              <a:pPr algn="ctr" eaLnBrk="1" hangingPunct="1">
                <a:spcBef>
                  <a:spcPct val="20000"/>
                </a:spcBef>
              </a:pPr>
              <a:endParaRPr lang="en-GB" altLang="en-US" sz="1400" b="1" dirty="0">
                <a:solidFill>
                  <a:srgbClr val="0000FF"/>
                </a:solidFill>
              </a:endParaRPr>
            </a:p>
          </p:txBody>
        </p:sp>
        <p:sp>
          <p:nvSpPr>
            <p:cNvPr id="15367" name="Rectangle 6"/>
            <p:cNvSpPr>
              <a:spLocks noChangeArrowheads="1"/>
            </p:cNvSpPr>
            <p:nvPr/>
          </p:nvSpPr>
          <p:spPr bwMode="auto">
            <a:xfrm>
              <a:off x="269875" y="2457450"/>
              <a:ext cx="1787525" cy="607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GB" altLang="en-US" sz="1400" b="1" dirty="0" err="1">
                  <a:solidFill>
                    <a:srgbClr val="0000FF"/>
                  </a:solidFill>
                </a:rPr>
                <a:t>MidWest</a:t>
              </a:r>
              <a:r>
                <a:rPr lang="en-GB" altLang="en-US" sz="1400" b="1" dirty="0">
                  <a:solidFill>
                    <a:srgbClr val="0000FF"/>
                  </a:solidFill>
                </a:rPr>
                <a:t> ISO (USA)</a:t>
              </a:r>
            </a:p>
            <a:p>
              <a:pPr algn="ctr" eaLnBrk="1" hangingPunct="1"/>
              <a:r>
                <a:rPr lang="en-GB" altLang="en-US" sz="1400" b="1" dirty="0" smtClean="0">
                  <a:solidFill>
                    <a:srgbClr val="0000FF"/>
                  </a:solidFill>
                </a:rPr>
                <a:t>98GW, 39 </a:t>
              </a:r>
              <a:r>
                <a:rPr lang="en-GB" altLang="en-US" sz="1400" b="1" dirty="0" err="1" smtClean="0">
                  <a:solidFill>
                    <a:srgbClr val="0000FF"/>
                  </a:solidFill>
                </a:rPr>
                <a:t>mln</a:t>
              </a:r>
              <a:endParaRPr lang="en-GB" altLang="en-US" sz="1400" b="1" dirty="0">
                <a:solidFill>
                  <a:srgbClr val="0000FF"/>
                </a:solidFill>
              </a:endParaRPr>
            </a:p>
            <a:p>
              <a:pPr algn="ctr" eaLnBrk="1" hangingPunct="1"/>
              <a:endParaRPr lang="en-GB" altLang="en-US" sz="1400" b="1" dirty="0">
                <a:solidFill>
                  <a:srgbClr val="0000FF"/>
                </a:solidFill>
              </a:endParaRPr>
            </a:p>
          </p:txBody>
        </p:sp>
        <p:sp>
          <p:nvSpPr>
            <p:cNvPr id="15368" name="Rectangle 7"/>
            <p:cNvSpPr>
              <a:spLocks noChangeArrowheads="1"/>
            </p:cNvSpPr>
            <p:nvPr/>
          </p:nvSpPr>
          <p:spPr bwMode="auto">
            <a:xfrm>
              <a:off x="177800" y="3333750"/>
              <a:ext cx="1533525" cy="607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GB" altLang="en-US" sz="1400" b="1" dirty="0">
                  <a:solidFill>
                    <a:srgbClr val="0000FF"/>
                  </a:solidFill>
                </a:rPr>
                <a:t>RTE (France)</a:t>
              </a:r>
            </a:p>
            <a:p>
              <a:pPr algn="ctr" eaLnBrk="1" hangingPunct="1"/>
              <a:r>
                <a:rPr lang="en-GB" altLang="en-US" sz="1400" b="1" dirty="0" smtClean="0">
                  <a:solidFill>
                    <a:srgbClr val="0000FF"/>
                  </a:solidFill>
                </a:rPr>
                <a:t>100GW, 65 </a:t>
              </a:r>
              <a:r>
                <a:rPr lang="en-GB" altLang="en-US" sz="1400" b="1" dirty="0" err="1" smtClean="0">
                  <a:solidFill>
                    <a:srgbClr val="0000FF"/>
                  </a:solidFill>
                </a:rPr>
                <a:t>mln</a:t>
              </a:r>
              <a:endParaRPr lang="en-GB" altLang="en-US" sz="1400" b="1" dirty="0">
                <a:solidFill>
                  <a:srgbClr val="0000FF"/>
                </a:solidFill>
              </a:endParaRPr>
            </a:p>
            <a:p>
              <a:pPr algn="ctr" eaLnBrk="1" hangingPunct="1"/>
              <a:endParaRPr lang="en-GB" altLang="en-US" sz="1400" b="1" dirty="0">
                <a:solidFill>
                  <a:srgbClr val="0000FF"/>
                </a:solidFill>
              </a:endParaRPr>
            </a:p>
          </p:txBody>
        </p:sp>
        <p:sp>
          <p:nvSpPr>
            <p:cNvPr id="15369" name="Rectangle 8"/>
            <p:cNvSpPr>
              <a:spLocks noChangeArrowheads="1"/>
            </p:cNvSpPr>
            <p:nvPr/>
          </p:nvSpPr>
          <p:spPr bwMode="auto">
            <a:xfrm>
              <a:off x="1590675" y="1933575"/>
              <a:ext cx="1533525" cy="607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GB" altLang="en-US" sz="1400" b="1" dirty="0">
                  <a:solidFill>
                    <a:srgbClr val="0000FF"/>
                  </a:solidFill>
                </a:rPr>
                <a:t>PJM (USA)</a:t>
              </a:r>
            </a:p>
            <a:p>
              <a:pPr algn="ctr" eaLnBrk="1" hangingPunct="1"/>
              <a:r>
                <a:rPr lang="en-GB" altLang="en-US" sz="1400" b="1" dirty="0" smtClean="0">
                  <a:solidFill>
                    <a:srgbClr val="0000FF"/>
                  </a:solidFill>
                </a:rPr>
                <a:t>164GW, 60 </a:t>
              </a:r>
              <a:r>
                <a:rPr lang="en-GB" altLang="en-US" sz="1400" b="1" dirty="0" err="1" smtClean="0">
                  <a:solidFill>
                    <a:srgbClr val="0000FF"/>
                  </a:solidFill>
                </a:rPr>
                <a:t>mln</a:t>
              </a:r>
              <a:endParaRPr lang="en-GB" altLang="en-US" sz="1400" b="1" dirty="0">
                <a:solidFill>
                  <a:srgbClr val="0000FF"/>
                </a:solidFill>
              </a:endParaRPr>
            </a:p>
            <a:p>
              <a:pPr algn="ctr" eaLnBrk="1" hangingPunct="1"/>
              <a:endParaRPr lang="en-GB" altLang="en-US" sz="1400" b="1" dirty="0">
                <a:solidFill>
                  <a:srgbClr val="0000FF"/>
                </a:solidFill>
              </a:endParaRPr>
            </a:p>
          </p:txBody>
        </p:sp>
        <p:sp>
          <p:nvSpPr>
            <p:cNvPr id="15370" name="Rectangle 9"/>
            <p:cNvSpPr>
              <a:spLocks noChangeArrowheads="1"/>
            </p:cNvSpPr>
            <p:nvPr/>
          </p:nvSpPr>
          <p:spPr bwMode="auto">
            <a:xfrm>
              <a:off x="215900" y="4146550"/>
              <a:ext cx="1736725" cy="607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GB" altLang="en-US" sz="1400" b="1" dirty="0">
                  <a:solidFill>
                    <a:srgbClr val="0000FF"/>
                  </a:solidFill>
                </a:rPr>
                <a:t>Red </a:t>
              </a:r>
              <a:r>
                <a:rPr lang="en-GB" altLang="en-US" sz="1400" b="1" dirty="0" err="1">
                  <a:solidFill>
                    <a:srgbClr val="0000FF"/>
                  </a:solidFill>
                </a:rPr>
                <a:t>Electrica</a:t>
              </a:r>
              <a:r>
                <a:rPr lang="en-GB" altLang="en-US" sz="1400" b="1" dirty="0">
                  <a:solidFill>
                    <a:srgbClr val="0000FF"/>
                  </a:solidFill>
                </a:rPr>
                <a:t> (Spain)</a:t>
              </a:r>
            </a:p>
            <a:p>
              <a:pPr algn="ctr" eaLnBrk="1" hangingPunct="1"/>
              <a:r>
                <a:rPr lang="en-GB" altLang="en-US" sz="1400" b="1" dirty="0" smtClean="0">
                  <a:solidFill>
                    <a:srgbClr val="0000FF"/>
                  </a:solidFill>
                </a:rPr>
                <a:t>44GW, 46 </a:t>
              </a:r>
              <a:r>
                <a:rPr lang="en-GB" altLang="en-US" sz="1400" b="1" dirty="0" err="1" smtClean="0">
                  <a:solidFill>
                    <a:srgbClr val="0000FF"/>
                  </a:solidFill>
                </a:rPr>
                <a:t>mln</a:t>
              </a:r>
              <a:endParaRPr lang="en-GB" altLang="en-US" sz="1400" b="1" dirty="0">
                <a:solidFill>
                  <a:srgbClr val="0000FF"/>
                </a:solidFill>
              </a:endParaRPr>
            </a:p>
            <a:p>
              <a:pPr algn="ctr" eaLnBrk="1" hangingPunct="1"/>
              <a:endParaRPr lang="en-GB" altLang="en-US" sz="1400" b="1" dirty="0">
                <a:solidFill>
                  <a:srgbClr val="0000FF"/>
                </a:solidFill>
              </a:endParaRPr>
            </a:p>
          </p:txBody>
        </p:sp>
        <p:sp>
          <p:nvSpPr>
            <p:cNvPr id="15371" name="Rectangle 10"/>
            <p:cNvSpPr>
              <a:spLocks noChangeArrowheads="1"/>
            </p:cNvSpPr>
            <p:nvPr/>
          </p:nvSpPr>
          <p:spPr bwMode="auto">
            <a:xfrm>
              <a:off x="955675" y="4795838"/>
              <a:ext cx="1533525" cy="430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GB" altLang="en-US" sz="1400" b="1" dirty="0">
                  <a:solidFill>
                    <a:srgbClr val="0000FF"/>
                  </a:solidFill>
                </a:rPr>
                <a:t>ONS (Brazil)</a:t>
              </a:r>
            </a:p>
            <a:p>
              <a:pPr algn="ctr" eaLnBrk="1" hangingPunct="1"/>
              <a:r>
                <a:rPr lang="en-GB" altLang="en-US" sz="1400" b="1" dirty="0" smtClean="0">
                  <a:solidFill>
                    <a:srgbClr val="0000FF"/>
                  </a:solidFill>
                </a:rPr>
                <a:t>77GW, 189 </a:t>
              </a:r>
              <a:r>
                <a:rPr lang="en-GB" altLang="en-US" sz="1400" b="1" dirty="0" err="1" smtClean="0">
                  <a:solidFill>
                    <a:srgbClr val="0000FF"/>
                  </a:solidFill>
                </a:rPr>
                <a:t>mln</a:t>
              </a:r>
              <a:endParaRPr lang="en-GB" altLang="en-US" sz="1400" b="1" dirty="0">
                <a:solidFill>
                  <a:srgbClr val="0000FF"/>
                </a:solidFill>
              </a:endParaRPr>
            </a:p>
          </p:txBody>
        </p:sp>
        <p:sp>
          <p:nvSpPr>
            <p:cNvPr id="15372" name="Rectangle 11"/>
            <p:cNvSpPr>
              <a:spLocks noChangeArrowheads="1"/>
            </p:cNvSpPr>
            <p:nvPr/>
          </p:nvSpPr>
          <p:spPr bwMode="auto">
            <a:xfrm>
              <a:off x="4257675" y="1914525"/>
              <a:ext cx="1533525" cy="607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GB" altLang="en-US" sz="1400" b="1" dirty="0">
                  <a:solidFill>
                    <a:srgbClr val="0000FF"/>
                  </a:solidFill>
                </a:rPr>
                <a:t>SO - UPS (Russia)</a:t>
              </a:r>
            </a:p>
            <a:p>
              <a:pPr algn="ctr" eaLnBrk="1" hangingPunct="1"/>
              <a:r>
                <a:rPr lang="ru-RU" altLang="en-US" sz="1400" b="1" dirty="0" smtClean="0">
                  <a:solidFill>
                    <a:srgbClr val="0000FF"/>
                  </a:solidFill>
                </a:rPr>
                <a:t>1</a:t>
              </a:r>
              <a:r>
                <a:rPr lang="en-US" altLang="en-US" sz="1400" b="1" dirty="0" smtClean="0">
                  <a:solidFill>
                    <a:srgbClr val="0000FF"/>
                  </a:solidFill>
                </a:rPr>
                <a:t>57</a:t>
              </a:r>
              <a:r>
                <a:rPr lang="ru-RU" altLang="en-US" sz="1400" b="1" dirty="0" smtClean="0">
                  <a:solidFill>
                    <a:srgbClr val="0000FF"/>
                  </a:solidFill>
                </a:rPr>
                <a:t> </a:t>
              </a:r>
              <a:r>
                <a:rPr lang="en-GB" altLang="en-US" sz="1400" b="1" dirty="0" smtClean="0">
                  <a:solidFill>
                    <a:srgbClr val="0000FF"/>
                  </a:solidFill>
                </a:rPr>
                <a:t>GW, 144 </a:t>
              </a:r>
              <a:r>
                <a:rPr lang="en-GB" altLang="en-US" sz="1400" b="1" dirty="0" err="1" smtClean="0">
                  <a:solidFill>
                    <a:srgbClr val="0000FF"/>
                  </a:solidFill>
                </a:rPr>
                <a:t>mln</a:t>
              </a:r>
              <a:endParaRPr lang="en-GB" altLang="en-US" sz="1400" b="1" dirty="0">
                <a:solidFill>
                  <a:srgbClr val="0000FF"/>
                </a:solidFill>
              </a:endParaRPr>
            </a:p>
            <a:p>
              <a:pPr algn="ctr" eaLnBrk="1" hangingPunct="1"/>
              <a:endParaRPr lang="en-GB" altLang="en-US" sz="1400" b="1" dirty="0">
                <a:solidFill>
                  <a:srgbClr val="0000FF"/>
                </a:solidFill>
              </a:endParaRPr>
            </a:p>
          </p:txBody>
        </p:sp>
        <p:sp>
          <p:nvSpPr>
            <p:cNvPr id="15373" name="Rectangle 12"/>
            <p:cNvSpPr>
              <a:spLocks noChangeArrowheads="1"/>
            </p:cNvSpPr>
            <p:nvPr/>
          </p:nvSpPr>
          <p:spPr bwMode="auto">
            <a:xfrm>
              <a:off x="5378450" y="3629025"/>
              <a:ext cx="1533525" cy="607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GB" altLang="en-US" sz="1400" b="1" dirty="0" err="1">
                  <a:solidFill>
                    <a:srgbClr val="0000FF"/>
                  </a:solidFill>
                </a:rPr>
                <a:t>Tepco</a:t>
              </a:r>
              <a:r>
                <a:rPr lang="en-GB" altLang="en-US" sz="1400" b="1" dirty="0">
                  <a:solidFill>
                    <a:srgbClr val="0000FF"/>
                  </a:solidFill>
                </a:rPr>
                <a:t> (Japan)</a:t>
              </a:r>
            </a:p>
            <a:p>
              <a:pPr algn="ctr" eaLnBrk="1" hangingPunct="1"/>
              <a:r>
                <a:rPr lang="en-GB" altLang="en-US" sz="1400" b="1" dirty="0" smtClean="0">
                  <a:solidFill>
                    <a:srgbClr val="0000FF"/>
                  </a:solidFill>
                </a:rPr>
                <a:t>64GW, 45 </a:t>
              </a:r>
              <a:r>
                <a:rPr lang="en-GB" altLang="en-US" sz="1400" b="1" dirty="0" err="1" smtClean="0">
                  <a:solidFill>
                    <a:srgbClr val="0000FF"/>
                  </a:solidFill>
                </a:rPr>
                <a:t>mln</a:t>
              </a:r>
              <a:endParaRPr lang="en-GB" altLang="en-US" sz="1400" b="1" dirty="0">
                <a:solidFill>
                  <a:srgbClr val="0000FF"/>
                </a:solidFill>
              </a:endParaRPr>
            </a:p>
            <a:p>
              <a:pPr algn="ctr" eaLnBrk="1" hangingPunct="1"/>
              <a:endParaRPr lang="en-GB" altLang="en-US" sz="1400" b="1" dirty="0">
                <a:solidFill>
                  <a:srgbClr val="0000FF"/>
                </a:solidFill>
              </a:endParaRPr>
            </a:p>
          </p:txBody>
        </p:sp>
        <p:sp>
          <p:nvSpPr>
            <p:cNvPr id="15374" name="Rectangle 13"/>
            <p:cNvSpPr>
              <a:spLocks noChangeArrowheads="1"/>
            </p:cNvSpPr>
            <p:nvPr/>
          </p:nvSpPr>
          <p:spPr bwMode="auto">
            <a:xfrm>
              <a:off x="4870450" y="4492625"/>
              <a:ext cx="1647825" cy="607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GB" altLang="en-US" sz="1400" b="1" dirty="0">
                  <a:solidFill>
                    <a:srgbClr val="0000FF"/>
                  </a:solidFill>
                </a:rPr>
                <a:t>KPX (South Korea)</a:t>
              </a:r>
            </a:p>
            <a:p>
              <a:pPr algn="ctr" eaLnBrk="1" hangingPunct="1"/>
              <a:r>
                <a:rPr lang="en-GB" altLang="en-US" sz="1400" b="1" dirty="0" smtClean="0">
                  <a:solidFill>
                    <a:srgbClr val="0000FF"/>
                  </a:solidFill>
                </a:rPr>
                <a:t>76GW, 50 </a:t>
              </a:r>
              <a:r>
                <a:rPr lang="en-GB" altLang="en-US" sz="1400" b="1" dirty="0" err="1" smtClean="0">
                  <a:solidFill>
                    <a:srgbClr val="0000FF"/>
                  </a:solidFill>
                </a:rPr>
                <a:t>mln</a:t>
              </a:r>
              <a:endParaRPr lang="en-GB" altLang="en-US" sz="1400" b="1" dirty="0">
                <a:solidFill>
                  <a:srgbClr val="0000FF"/>
                </a:solidFill>
              </a:endParaRPr>
            </a:p>
            <a:p>
              <a:pPr algn="ctr" eaLnBrk="1" hangingPunct="1"/>
              <a:endParaRPr lang="en-GB" altLang="en-US" sz="1400" b="1" dirty="0">
                <a:solidFill>
                  <a:srgbClr val="0000FF"/>
                </a:solidFill>
              </a:endParaRPr>
            </a:p>
          </p:txBody>
        </p:sp>
        <p:sp>
          <p:nvSpPr>
            <p:cNvPr id="15375" name="Rectangle 14"/>
            <p:cNvSpPr>
              <a:spLocks noChangeArrowheads="1"/>
            </p:cNvSpPr>
            <p:nvPr/>
          </p:nvSpPr>
          <p:spPr bwMode="auto">
            <a:xfrm>
              <a:off x="2011363" y="5194300"/>
              <a:ext cx="1533525" cy="607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GB" altLang="en-US" sz="1400" b="1" dirty="0" err="1">
                  <a:solidFill>
                    <a:srgbClr val="0000FF"/>
                  </a:solidFill>
                </a:rPr>
                <a:t>Terna</a:t>
              </a:r>
              <a:r>
                <a:rPr lang="en-GB" altLang="en-US" sz="1400" b="1" dirty="0">
                  <a:solidFill>
                    <a:srgbClr val="0000FF"/>
                  </a:solidFill>
                </a:rPr>
                <a:t> (Italy)</a:t>
              </a:r>
            </a:p>
            <a:p>
              <a:pPr algn="ctr" eaLnBrk="1" hangingPunct="1"/>
              <a:r>
                <a:rPr lang="en-GB" altLang="en-US" sz="1400" b="1" dirty="0" smtClean="0">
                  <a:solidFill>
                    <a:srgbClr val="0000FF"/>
                  </a:solidFill>
                </a:rPr>
                <a:t>57GW, 60 </a:t>
              </a:r>
              <a:r>
                <a:rPr lang="en-GB" altLang="en-US" sz="1400" b="1" dirty="0" err="1" smtClean="0">
                  <a:solidFill>
                    <a:srgbClr val="0000FF"/>
                  </a:solidFill>
                </a:rPr>
                <a:t>mln</a:t>
              </a:r>
              <a:endParaRPr lang="en-GB" altLang="en-US" sz="1400" b="1" dirty="0">
                <a:solidFill>
                  <a:srgbClr val="0000FF"/>
                </a:solidFill>
              </a:endParaRPr>
            </a:p>
            <a:p>
              <a:pPr algn="ctr" eaLnBrk="1" hangingPunct="1"/>
              <a:endParaRPr lang="en-GB" altLang="en-US" sz="1400" b="1" dirty="0">
                <a:solidFill>
                  <a:srgbClr val="0000FF"/>
                </a:solidFill>
              </a:endParaRPr>
            </a:p>
          </p:txBody>
        </p:sp>
        <p:sp>
          <p:nvSpPr>
            <p:cNvPr id="15376" name="Rectangle 15"/>
            <p:cNvSpPr>
              <a:spLocks noChangeArrowheads="1"/>
            </p:cNvSpPr>
            <p:nvPr/>
          </p:nvSpPr>
          <p:spPr bwMode="auto">
            <a:xfrm>
              <a:off x="5294312" y="2367030"/>
              <a:ext cx="1533525" cy="430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GB" altLang="zh-CN" sz="1400" b="1" dirty="0">
                  <a:solidFill>
                    <a:srgbClr val="0000FF"/>
                  </a:solidFill>
                  <a:ea typeface="SimSun" pitchFamily="2" charset="-122"/>
                </a:rPr>
                <a:t>SGCC (China)</a:t>
              </a:r>
            </a:p>
            <a:p>
              <a:pPr algn="ctr" eaLnBrk="1" hangingPunct="1"/>
              <a:r>
                <a:rPr lang="en-GB" altLang="zh-CN" sz="1400" b="1" dirty="0" smtClean="0">
                  <a:solidFill>
                    <a:srgbClr val="0000FF"/>
                  </a:solidFill>
                  <a:ea typeface="SimSun" pitchFamily="2" charset="-122"/>
                </a:rPr>
                <a:t>554GW, 1100 </a:t>
              </a:r>
              <a:r>
                <a:rPr lang="en-GB" altLang="zh-CN" sz="1400" b="1" dirty="0" err="1">
                  <a:solidFill>
                    <a:srgbClr val="0000FF"/>
                  </a:solidFill>
                  <a:ea typeface="SimSun" pitchFamily="2" charset="-122"/>
                </a:rPr>
                <a:t>m</a:t>
              </a:r>
              <a:r>
                <a:rPr lang="en-GB" altLang="zh-CN" sz="1400" b="1" dirty="0" err="1" smtClean="0">
                  <a:solidFill>
                    <a:srgbClr val="0000FF"/>
                  </a:solidFill>
                  <a:ea typeface="SimSun" pitchFamily="2" charset="-122"/>
                </a:rPr>
                <a:t>ln</a:t>
              </a:r>
              <a:endParaRPr lang="en-GB" altLang="zh-CN" sz="1400" b="1" dirty="0">
                <a:solidFill>
                  <a:srgbClr val="0000FF"/>
                </a:solidFill>
                <a:ea typeface="SimSun" pitchFamily="2" charset="-122"/>
              </a:endParaRPr>
            </a:p>
          </p:txBody>
        </p:sp>
        <p:sp>
          <p:nvSpPr>
            <p:cNvPr id="15377" name="Line 16"/>
            <p:cNvSpPr>
              <a:spLocks noChangeShapeType="1"/>
            </p:cNvSpPr>
            <p:nvPr/>
          </p:nvSpPr>
          <p:spPr bwMode="auto">
            <a:xfrm flipH="1">
              <a:off x="3248025" y="2371725"/>
              <a:ext cx="225425" cy="638175"/>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378" name="Line 18"/>
            <p:cNvSpPr>
              <a:spLocks noChangeShapeType="1"/>
            </p:cNvSpPr>
            <p:nvPr/>
          </p:nvSpPr>
          <p:spPr bwMode="auto">
            <a:xfrm>
              <a:off x="2346325" y="2533650"/>
              <a:ext cx="358775" cy="47625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379" name="Rectangle 19"/>
            <p:cNvSpPr>
              <a:spLocks noChangeArrowheads="1"/>
            </p:cNvSpPr>
            <p:nvPr/>
          </p:nvSpPr>
          <p:spPr bwMode="auto">
            <a:xfrm>
              <a:off x="4241484" y="5147324"/>
              <a:ext cx="1533489" cy="607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GB" altLang="en-US" sz="1400" b="1" dirty="0">
                  <a:solidFill>
                    <a:srgbClr val="0000FF"/>
                  </a:solidFill>
                </a:rPr>
                <a:t>PGCIL (India)</a:t>
              </a:r>
            </a:p>
            <a:p>
              <a:pPr algn="ctr" eaLnBrk="1" hangingPunct="1"/>
              <a:r>
                <a:rPr lang="en-GB" altLang="en-US" sz="1400" b="1" dirty="0" smtClean="0">
                  <a:solidFill>
                    <a:srgbClr val="0000FF"/>
                  </a:solidFill>
                </a:rPr>
                <a:t>135 GW, 1200 </a:t>
              </a:r>
              <a:r>
                <a:rPr lang="en-GB" altLang="en-US" sz="1400" b="1" dirty="0" err="1" smtClean="0">
                  <a:solidFill>
                    <a:srgbClr val="0000FF"/>
                  </a:solidFill>
                </a:rPr>
                <a:t>mln</a:t>
              </a:r>
              <a:endParaRPr lang="en-GB" altLang="en-US" sz="1400" b="1" dirty="0">
                <a:solidFill>
                  <a:srgbClr val="0000FF"/>
                </a:solidFill>
              </a:endParaRPr>
            </a:p>
            <a:p>
              <a:pPr algn="ctr" eaLnBrk="1" hangingPunct="1"/>
              <a:endParaRPr lang="en-GB" altLang="en-US" sz="1400" b="1" dirty="0">
                <a:solidFill>
                  <a:srgbClr val="0000FF"/>
                </a:solidFill>
              </a:endParaRPr>
            </a:p>
          </p:txBody>
        </p:sp>
        <p:sp>
          <p:nvSpPr>
            <p:cNvPr id="15380" name="Line 23"/>
            <p:cNvSpPr>
              <a:spLocks noChangeShapeType="1"/>
            </p:cNvSpPr>
            <p:nvPr/>
          </p:nvSpPr>
          <p:spPr bwMode="auto">
            <a:xfrm>
              <a:off x="1724025" y="2965450"/>
              <a:ext cx="727075" cy="20955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381" name="Line 24"/>
            <p:cNvSpPr>
              <a:spLocks noChangeShapeType="1"/>
            </p:cNvSpPr>
            <p:nvPr/>
          </p:nvSpPr>
          <p:spPr bwMode="auto">
            <a:xfrm flipV="1">
              <a:off x="1317625" y="3225800"/>
              <a:ext cx="1958975" cy="41275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382" name="Line 25"/>
            <p:cNvSpPr>
              <a:spLocks noChangeShapeType="1"/>
            </p:cNvSpPr>
            <p:nvPr/>
          </p:nvSpPr>
          <p:spPr bwMode="auto">
            <a:xfrm flipV="1">
              <a:off x="1292225" y="3276600"/>
              <a:ext cx="1908175" cy="88265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383" name="Line 26"/>
            <p:cNvSpPr>
              <a:spLocks noChangeShapeType="1"/>
            </p:cNvSpPr>
            <p:nvPr/>
          </p:nvSpPr>
          <p:spPr bwMode="auto">
            <a:xfrm flipV="1">
              <a:off x="1939925" y="4089400"/>
              <a:ext cx="714375" cy="74295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384" name="Line 27"/>
            <p:cNvSpPr>
              <a:spLocks noChangeShapeType="1"/>
            </p:cNvSpPr>
            <p:nvPr/>
          </p:nvSpPr>
          <p:spPr bwMode="auto">
            <a:xfrm flipH="1">
              <a:off x="3721100" y="2266950"/>
              <a:ext cx="835025" cy="80645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385" name="Line 28"/>
            <p:cNvSpPr>
              <a:spLocks noChangeShapeType="1"/>
            </p:cNvSpPr>
            <p:nvPr/>
          </p:nvSpPr>
          <p:spPr bwMode="auto">
            <a:xfrm flipH="1">
              <a:off x="4330700" y="2690813"/>
              <a:ext cx="1047749" cy="458788"/>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386" name="Line 29"/>
            <p:cNvSpPr>
              <a:spLocks noChangeShapeType="1"/>
            </p:cNvSpPr>
            <p:nvPr/>
          </p:nvSpPr>
          <p:spPr bwMode="auto">
            <a:xfrm flipH="1" flipV="1">
              <a:off x="4597400" y="3175000"/>
              <a:ext cx="1393825" cy="45085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387" name="Line 30"/>
            <p:cNvSpPr>
              <a:spLocks noChangeShapeType="1"/>
            </p:cNvSpPr>
            <p:nvPr/>
          </p:nvSpPr>
          <p:spPr bwMode="auto">
            <a:xfrm flipH="1" flipV="1">
              <a:off x="4559300" y="3213100"/>
              <a:ext cx="949325" cy="120015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388" name="Line 31"/>
            <p:cNvSpPr>
              <a:spLocks noChangeShapeType="1"/>
            </p:cNvSpPr>
            <p:nvPr/>
          </p:nvSpPr>
          <p:spPr bwMode="auto">
            <a:xfrm flipH="1" flipV="1">
              <a:off x="4165600" y="3543300"/>
              <a:ext cx="688975" cy="1570038"/>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389" name="Line 32"/>
            <p:cNvSpPr>
              <a:spLocks noChangeShapeType="1"/>
            </p:cNvSpPr>
            <p:nvPr/>
          </p:nvSpPr>
          <p:spPr bwMode="auto">
            <a:xfrm flipV="1">
              <a:off x="2830513" y="3238500"/>
              <a:ext cx="547687" cy="1976438"/>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390" name="Rectangle 38"/>
            <p:cNvSpPr>
              <a:spLocks noChangeArrowheads="1"/>
            </p:cNvSpPr>
            <p:nvPr/>
          </p:nvSpPr>
          <p:spPr bwMode="auto">
            <a:xfrm>
              <a:off x="2911475" y="5386388"/>
              <a:ext cx="1892300" cy="607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GB" altLang="en-US" sz="1400" b="1" dirty="0">
                  <a:solidFill>
                    <a:srgbClr val="0000FF"/>
                  </a:solidFill>
                </a:rPr>
                <a:t>Eskom </a:t>
              </a:r>
            </a:p>
            <a:p>
              <a:pPr algn="ctr" eaLnBrk="1" hangingPunct="1"/>
              <a:r>
                <a:rPr lang="en-GB" altLang="en-US" sz="1400" b="1" dirty="0">
                  <a:solidFill>
                    <a:srgbClr val="0000FF"/>
                  </a:solidFill>
                </a:rPr>
                <a:t>(South Africa)</a:t>
              </a:r>
            </a:p>
            <a:p>
              <a:pPr algn="ctr" eaLnBrk="1" hangingPunct="1"/>
              <a:r>
                <a:rPr lang="en-GB" altLang="en-US" sz="1400" b="1" dirty="0" smtClean="0">
                  <a:solidFill>
                    <a:srgbClr val="0000FF"/>
                  </a:solidFill>
                </a:rPr>
                <a:t>37 GW, 50 </a:t>
              </a:r>
              <a:r>
                <a:rPr lang="en-GB" altLang="en-US" sz="1400" b="1" dirty="0" err="1" smtClean="0">
                  <a:solidFill>
                    <a:srgbClr val="0000FF"/>
                  </a:solidFill>
                </a:rPr>
                <a:t>mln</a:t>
              </a:r>
              <a:endParaRPr lang="en-GB" altLang="en-US" sz="1400" b="1" dirty="0">
                <a:solidFill>
                  <a:srgbClr val="0000FF"/>
                </a:solidFill>
              </a:endParaRPr>
            </a:p>
          </p:txBody>
        </p:sp>
        <p:sp>
          <p:nvSpPr>
            <p:cNvPr id="15391" name="Line 39"/>
            <p:cNvSpPr>
              <a:spLocks noChangeShapeType="1"/>
            </p:cNvSpPr>
            <p:nvPr/>
          </p:nvSpPr>
          <p:spPr bwMode="auto">
            <a:xfrm flipH="1" flipV="1">
              <a:off x="3511550" y="4035425"/>
              <a:ext cx="203200" cy="12827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15364" name="TextBox 33"/>
          <p:cNvSpPr txBox="1">
            <a:spLocks noChangeArrowheads="1"/>
          </p:cNvSpPr>
          <p:nvPr/>
        </p:nvSpPr>
        <p:spPr bwMode="auto">
          <a:xfrm>
            <a:off x="6400800" y="6477000"/>
            <a:ext cx="2514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200" b="1" i="1" dirty="0"/>
              <a:t>Source: VLPGO, </a:t>
            </a:r>
            <a:r>
              <a:rPr lang="en-US" altLang="en-US" sz="1200" b="1" i="1" dirty="0" smtClean="0"/>
              <a:t>2014</a:t>
            </a:r>
            <a:endParaRPr lang="en-IN" altLang="en-US" sz="1200" b="1" i="1" dirty="0"/>
          </a:p>
        </p:txBody>
      </p:sp>
      <p:sp>
        <p:nvSpPr>
          <p:cNvPr id="2" name="TextBox 1"/>
          <p:cNvSpPr txBox="1"/>
          <p:nvPr/>
        </p:nvSpPr>
        <p:spPr>
          <a:xfrm>
            <a:off x="469042" y="6076320"/>
            <a:ext cx="7914282" cy="369332"/>
          </a:xfrm>
          <a:prstGeom prst="rect">
            <a:avLst/>
          </a:prstGeom>
          <a:noFill/>
        </p:spPr>
        <p:txBody>
          <a:bodyPr wrap="none" rtlCol="0">
            <a:spAutoFit/>
          </a:bodyPr>
          <a:lstStyle/>
          <a:p>
            <a:r>
              <a:rPr lang="en-US" dirty="0"/>
              <a:t>The information for each member refers to peak load and customers served</a:t>
            </a:r>
          </a:p>
        </p:txBody>
      </p:sp>
      <p:sp>
        <p:nvSpPr>
          <p:cNvPr id="33" name="Rectangle 15"/>
          <p:cNvSpPr>
            <a:spLocks noChangeArrowheads="1"/>
          </p:cNvSpPr>
          <p:nvPr/>
        </p:nvSpPr>
        <p:spPr bwMode="auto">
          <a:xfrm>
            <a:off x="7095804" y="2413292"/>
            <a:ext cx="1995535" cy="523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GB" altLang="zh-CN" sz="1400" b="1" dirty="0" smtClean="0">
                <a:solidFill>
                  <a:srgbClr val="0000FF"/>
                </a:solidFill>
                <a:ea typeface="SimSun" pitchFamily="2" charset="-122"/>
              </a:rPr>
              <a:t>CSG </a:t>
            </a:r>
            <a:r>
              <a:rPr lang="en-GB" altLang="zh-CN" sz="1400" b="1" dirty="0">
                <a:solidFill>
                  <a:srgbClr val="0000FF"/>
                </a:solidFill>
                <a:ea typeface="SimSun" pitchFamily="2" charset="-122"/>
              </a:rPr>
              <a:t>(China)</a:t>
            </a:r>
          </a:p>
          <a:p>
            <a:pPr algn="ctr" eaLnBrk="1" hangingPunct="1"/>
            <a:r>
              <a:rPr lang="en-GB" altLang="zh-CN" sz="1400" b="1" dirty="0" smtClean="0">
                <a:solidFill>
                  <a:srgbClr val="0000FF"/>
                </a:solidFill>
                <a:ea typeface="SimSun" pitchFamily="2" charset="-122"/>
              </a:rPr>
              <a:t>129 GW, 240 </a:t>
            </a:r>
            <a:r>
              <a:rPr lang="en-GB" altLang="zh-CN" sz="1400" b="1" dirty="0" err="1">
                <a:solidFill>
                  <a:srgbClr val="0000FF"/>
                </a:solidFill>
                <a:ea typeface="SimSun" pitchFamily="2" charset="-122"/>
              </a:rPr>
              <a:t>m</a:t>
            </a:r>
            <a:r>
              <a:rPr lang="en-GB" altLang="zh-CN" sz="1400" b="1" dirty="0" err="1" smtClean="0">
                <a:solidFill>
                  <a:srgbClr val="0000FF"/>
                </a:solidFill>
                <a:ea typeface="SimSun" pitchFamily="2" charset="-122"/>
              </a:rPr>
              <a:t>ln</a:t>
            </a:r>
            <a:endParaRPr lang="en-GB" altLang="zh-CN" sz="1400" b="1" dirty="0">
              <a:solidFill>
                <a:srgbClr val="0000FF"/>
              </a:solidFill>
              <a:ea typeface="SimSun" pitchFamily="2" charset="-122"/>
            </a:endParaRPr>
          </a:p>
        </p:txBody>
      </p:sp>
      <p:sp>
        <p:nvSpPr>
          <p:cNvPr id="34" name="Line 28"/>
          <p:cNvSpPr>
            <a:spLocks noChangeShapeType="1"/>
          </p:cNvSpPr>
          <p:nvPr/>
        </p:nvSpPr>
        <p:spPr bwMode="auto">
          <a:xfrm flipH="1">
            <a:off x="5708855" y="2681740"/>
            <a:ext cx="1622098" cy="343432"/>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2900194894"/>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Date Placeholder 1"/>
          <p:cNvSpPr>
            <a:spLocks noGrp="1"/>
          </p:cNvSpPr>
          <p:nvPr>
            <p:ph type="dt" sz="quarter" idx="10"/>
          </p:nvPr>
        </p:nvSpPr>
        <p:spPr>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E9D2C2A0-9AD0-4A2E-A5B9-9E2F2CA5E897}" type="datetime1">
              <a:rPr lang="en-US" smtClean="0"/>
              <a:pPr eaLnBrk="1" hangingPunct="1">
                <a:defRPr/>
              </a:pPr>
              <a:t>6/27/2014</a:t>
            </a:fld>
            <a:endParaRPr lang="en-US" smtClean="0"/>
          </a:p>
        </p:txBody>
      </p:sp>
      <p:sp>
        <p:nvSpPr>
          <p:cNvPr id="55299" name="Footer Placeholder 2"/>
          <p:cNvSpPr>
            <a:spLocks noGrp="1"/>
          </p:cNvSpPr>
          <p:nvPr>
            <p:ph type="ftr" sz="quarter" idx="11"/>
          </p:nvPr>
        </p:nvSpPr>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ERLDC: POSOCO</a:t>
            </a:r>
          </a:p>
        </p:txBody>
      </p:sp>
      <p:sp>
        <p:nvSpPr>
          <p:cNvPr id="55300" name="Slide Number Placeholder 3"/>
          <p:cNvSpPr>
            <a:spLocks noGrp="1"/>
          </p:cNvSpPr>
          <p:nvPr>
            <p:ph type="sldNum" sz="quarter" idx="12"/>
          </p:nvPr>
        </p:nvSpPr>
        <p:spPr>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1C0EF835-5DEF-4651-B25A-EB85DB644CD7}" type="slidenum">
              <a:rPr lang="en-US" smtClean="0"/>
              <a:pPr eaLnBrk="1" hangingPunct="1">
                <a:defRPr/>
              </a:pPr>
              <a:t>30</a:t>
            </a:fld>
            <a:endParaRPr lang="en-US" smtClean="0"/>
          </a:p>
        </p:txBody>
      </p:sp>
      <p:sp>
        <p:nvSpPr>
          <p:cNvPr id="35845" name="Rectangle 2">
            <a:hlinkClick r:id="rId4" action="ppaction://hlinkfile"/>
          </p:cNvPr>
          <p:cNvSpPr>
            <a:spLocks noChangeArrowheads="1"/>
          </p:cNvSpPr>
          <p:nvPr/>
        </p:nvSpPr>
        <p:spPr bwMode="auto">
          <a:xfrm>
            <a:off x="7924800" y="6172200"/>
            <a:ext cx="1219200" cy="685800"/>
          </a:xfrm>
          <a:prstGeom prst="rect">
            <a:avLst/>
          </a:prstGeom>
          <a:solidFill>
            <a:schemeClr val="bg1">
              <a:alpha val="8980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endParaRPr lang="en-IN" altLang="en-US" sz="2400" b="0">
              <a:latin typeface="Times New Roman" pitchFamily="18" charset="0"/>
            </a:endParaRPr>
          </a:p>
        </p:txBody>
      </p:sp>
      <p:graphicFrame>
        <p:nvGraphicFramePr>
          <p:cNvPr id="35846" name="Object 18"/>
          <p:cNvGraphicFramePr>
            <a:graphicFrameLocks noChangeAspect="1"/>
          </p:cNvGraphicFramePr>
          <p:nvPr/>
        </p:nvGraphicFramePr>
        <p:xfrm>
          <a:off x="827088" y="-26988"/>
          <a:ext cx="7239000" cy="6781801"/>
        </p:xfrm>
        <a:graphic>
          <a:graphicData uri="http://schemas.openxmlformats.org/presentationml/2006/ole">
            <mc:AlternateContent xmlns:mc="http://schemas.openxmlformats.org/markup-compatibility/2006">
              <mc:Choice xmlns:v="urn:schemas-microsoft-com:vml" Requires="v">
                <p:oleObj spid="_x0000_s35863" name="Drawing" r:id="rId5" imgW="7429500" imgH="3905250" progId="">
                  <p:embed/>
                </p:oleObj>
              </mc:Choice>
              <mc:Fallback>
                <p:oleObj name="Drawing" r:id="rId5" imgW="7429500" imgH="3905250" progId="">
                  <p:embed/>
                  <p:pic>
                    <p:nvPicPr>
                      <p:cNvPr id="0" name="Object 18"/>
                      <p:cNvPicPr>
                        <a:picLocks noChangeAspect="1" noChangeArrowheads="1"/>
                      </p:cNvPicPr>
                      <p:nvPr/>
                    </p:nvPicPr>
                    <p:blipFill>
                      <a:blip r:embed="rId6">
                        <a:extLst>
                          <a:ext uri="{28A0092B-C50C-407E-A947-70E740481C1C}">
                            <a14:useLocalDpi xmlns:a14="http://schemas.microsoft.com/office/drawing/2010/main" val="0"/>
                          </a:ext>
                        </a:extLst>
                      </a:blip>
                      <a:srcRect l="33247" t="17130" r="34700" b="12064"/>
                      <a:stretch>
                        <a:fillRect/>
                      </a:stretch>
                    </p:blipFill>
                    <p:spPr bwMode="auto">
                      <a:xfrm>
                        <a:off x="827088" y="-26988"/>
                        <a:ext cx="7239000" cy="678180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88772" name="AutoShape 4"/>
          <p:cNvSpPr>
            <a:spLocks noChangeArrowheads="1"/>
          </p:cNvSpPr>
          <p:nvPr/>
        </p:nvSpPr>
        <p:spPr bwMode="auto">
          <a:xfrm>
            <a:off x="3048000" y="2057400"/>
            <a:ext cx="2286000" cy="16002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237" y="10800"/>
                </a:moveTo>
                <a:cubicBezTo>
                  <a:pt x="2237" y="15529"/>
                  <a:pt x="6071" y="19363"/>
                  <a:pt x="10800" y="19363"/>
                </a:cubicBezTo>
                <a:cubicBezTo>
                  <a:pt x="15529" y="19363"/>
                  <a:pt x="19363" y="15529"/>
                  <a:pt x="19363" y="10800"/>
                </a:cubicBezTo>
                <a:cubicBezTo>
                  <a:pt x="19363" y="6071"/>
                  <a:pt x="15529" y="2237"/>
                  <a:pt x="10800" y="2237"/>
                </a:cubicBezTo>
                <a:cubicBezTo>
                  <a:pt x="6071" y="2237"/>
                  <a:pt x="2237" y="6071"/>
                  <a:pt x="2237" y="10800"/>
                </a:cubicBezTo>
                <a:close/>
              </a:path>
            </a:pathLst>
          </a:custGeom>
          <a:solidFill>
            <a:srgbClr val="FF6600">
              <a:alpha val="72940"/>
            </a:srgbClr>
          </a:solidFill>
          <a:ln w="9525" algn="ctr">
            <a:solidFill>
              <a:srgbClr val="FF0000"/>
            </a:solidFill>
            <a:round/>
            <a:headEnd/>
            <a:tailEnd/>
          </a:ln>
        </p:spPr>
        <p:txBody>
          <a:bodyPr anchor="ctr">
            <a:spAutoFit/>
          </a:bodyPr>
          <a:lstStyle/>
          <a:p>
            <a:endParaRPr lang="en-US"/>
          </a:p>
        </p:txBody>
      </p:sp>
      <p:sp>
        <p:nvSpPr>
          <p:cNvPr id="288774" name="AutoShape 6"/>
          <p:cNvSpPr>
            <a:spLocks noChangeArrowheads="1"/>
          </p:cNvSpPr>
          <p:nvPr/>
        </p:nvSpPr>
        <p:spPr bwMode="auto">
          <a:xfrm>
            <a:off x="3886200" y="3581400"/>
            <a:ext cx="304800" cy="609600"/>
          </a:xfrm>
          <a:prstGeom prst="downArrow">
            <a:avLst>
              <a:gd name="adj1" fmla="val 77083"/>
              <a:gd name="adj2" fmla="val 45833"/>
            </a:avLst>
          </a:prstGeom>
          <a:solidFill>
            <a:srgbClr val="000099">
              <a:alpha val="8196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endParaRPr lang="en-IN" altLang="en-US" sz="2400" b="0">
              <a:latin typeface="Times New Roman" pitchFamily="18" charset="0"/>
            </a:endParaRPr>
          </a:p>
        </p:txBody>
      </p:sp>
      <p:sp>
        <p:nvSpPr>
          <p:cNvPr id="288775" name="AutoShape 7"/>
          <p:cNvSpPr>
            <a:spLocks noChangeArrowheads="1"/>
          </p:cNvSpPr>
          <p:nvPr/>
        </p:nvSpPr>
        <p:spPr bwMode="auto">
          <a:xfrm rot="1321383">
            <a:off x="3352800" y="3505200"/>
            <a:ext cx="304800" cy="609600"/>
          </a:xfrm>
          <a:prstGeom prst="downArrow">
            <a:avLst>
              <a:gd name="adj1" fmla="val 77083"/>
              <a:gd name="adj2" fmla="val 45833"/>
            </a:avLst>
          </a:prstGeom>
          <a:solidFill>
            <a:srgbClr val="000099">
              <a:alpha val="8196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endParaRPr lang="en-IN" altLang="en-US" sz="2400" b="0">
              <a:latin typeface="Times New Roman" pitchFamily="18" charset="0"/>
            </a:endParaRPr>
          </a:p>
        </p:txBody>
      </p:sp>
      <p:sp>
        <p:nvSpPr>
          <p:cNvPr id="288776" name="AutoShape 8"/>
          <p:cNvSpPr>
            <a:spLocks noChangeArrowheads="1"/>
          </p:cNvSpPr>
          <p:nvPr/>
        </p:nvSpPr>
        <p:spPr bwMode="auto">
          <a:xfrm rot="1862729">
            <a:off x="2438400" y="2362200"/>
            <a:ext cx="685800" cy="381000"/>
          </a:xfrm>
          <a:prstGeom prst="leftArrow">
            <a:avLst>
              <a:gd name="adj1" fmla="val 50000"/>
              <a:gd name="adj2" fmla="val 45000"/>
            </a:avLst>
          </a:prstGeom>
          <a:solidFill>
            <a:srgbClr val="000099">
              <a:alpha val="8196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endParaRPr lang="en-IN" altLang="en-US" sz="2400" b="0">
              <a:latin typeface="Times New Roman" pitchFamily="18" charset="0"/>
            </a:endParaRPr>
          </a:p>
        </p:txBody>
      </p:sp>
      <p:sp>
        <p:nvSpPr>
          <p:cNvPr id="288777" name="AutoShape 9"/>
          <p:cNvSpPr>
            <a:spLocks noChangeArrowheads="1"/>
          </p:cNvSpPr>
          <p:nvPr/>
        </p:nvSpPr>
        <p:spPr bwMode="auto">
          <a:xfrm rot="-554799">
            <a:off x="2438400" y="2984500"/>
            <a:ext cx="685800" cy="381000"/>
          </a:xfrm>
          <a:prstGeom prst="leftArrow">
            <a:avLst>
              <a:gd name="adj1" fmla="val 50000"/>
              <a:gd name="adj2" fmla="val 45000"/>
            </a:avLst>
          </a:prstGeom>
          <a:solidFill>
            <a:srgbClr val="000099">
              <a:alpha val="8196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endParaRPr lang="en-IN" altLang="en-US" sz="2400" b="0">
              <a:latin typeface="Times New Roman" pitchFamily="18" charset="0"/>
            </a:endParaRPr>
          </a:p>
        </p:txBody>
      </p:sp>
      <p:sp>
        <p:nvSpPr>
          <p:cNvPr id="288778" name="AutoShape 10"/>
          <p:cNvSpPr>
            <a:spLocks noChangeArrowheads="1"/>
          </p:cNvSpPr>
          <p:nvPr/>
        </p:nvSpPr>
        <p:spPr bwMode="auto">
          <a:xfrm rot="1089438">
            <a:off x="2819400" y="1981200"/>
            <a:ext cx="685800" cy="381000"/>
          </a:xfrm>
          <a:prstGeom prst="leftArrow">
            <a:avLst>
              <a:gd name="adj1" fmla="val 50000"/>
              <a:gd name="adj2" fmla="val 45000"/>
            </a:avLst>
          </a:prstGeom>
          <a:solidFill>
            <a:srgbClr val="000099">
              <a:alpha val="8196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endParaRPr lang="en-IN" altLang="en-US" sz="2400" b="0">
              <a:latin typeface="Times New Roman" pitchFamily="18" charset="0"/>
            </a:endParaRPr>
          </a:p>
        </p:txBody>
      </p:sp>
      <p:sp>
        <p:nvSpPr>
          <p:cNvPr id="288779" name="AutoShape 11"/>
          <p:cNvSpPr>
            <a:spLocks noChangeArrowheads="1"/>
          </p:cNvSpPr>
          <p:nvPr/>
        </p:nvSpPr>
        <p:spPr bwMode="auto">
          <a:xfrm rot="-900355">
            <a:off x="5334000" y="2362200"/>
            <a:ext cx="685800" cy="381000"/>
          </a:xfrm>
          <a:prstGeom prst="leftArrow">
            <a:avLst>
              <a:gd name="adj1" fmla="val 50000"/>
              <a:gd name="adj2" fmla="val 45000"/>
            </a:avLst>
          </a:prstGeom>
          <a:solidFill>
            <a:srgbClr val="FF00FF">
              <a:alpha val="8196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endParaRPr lang="en-IN" altLang="en-US" sz="2400" b="0">
              <a:latin typeface="Times New Roman" pitchFamily="18" charset="0"/>
            </a:endParaRPr>
          </a:p>
        </p:txBody>
      </p:sp>
      <p:sp>
        <p:nvSpPr>
          <p:cNvPr id="288780" name="AutoShape 12"/>
          <p:cNvSpPr>
            <a:spLocks noChangeArrowheads="1"/>
          </p:cNvSpPr>
          <p:nvPr/>
        </p:nvSpPr>
        <p:spPr bwMode="auto">
          <a:xfrm rot="1657334">
            <a:off x="4876800" y="3429000"/>
            <a:ext cx="685800" cy="381000"/>
          </a:xfrm>
          <a:prstGeom prst="leftArrow">
            <a:avLst>
              <a:gd name="adj1" fmla="val 50000"/>
              <a:gd name="adj2" fmla="val 45000"/>
            </a:avLst>
          </a:prstGeom>
          <a:solidFill>
            <a:srgbClr val="FF00FF">
              <a:alpha val="8196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endParaRPr lang="en-IN" altLang="en-US" sz="2400" b="0">
              <a:latin typeface="Times New Roman" pitchFamily="18" charset="0"/>
            </a:endParaRPr>
          </a:p>
        </p:txBody>
      </p:sp>
      <p:sp>
        <p:nvSpPr>
          <p:cNvPr id="35855" name="Text Box 13"/>
          <p:cNvSpPr txBox="1">
            <a:spLocks noChangeArrowheads="1"/>
          </p:cNvSpPr>
          <p:nvPr/>
        </p:nvSpPr>
        <p:spPr bwMode="auto">
          <a:xfrm>
            <a:off x="4500563" y="115888"/>
            <a:ext cx="4392612" cy="822325"/>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algn="ctr" eaLnBrk="1" hangingPunct="1">
              <a:spcBef>
                <a:spcPct val="50000"/>
              </a:spcBef>
              <a:buClrTx/>
              <a:buSzTx/>
              <a:buFontTx/>
              <a:buNone/>
            </a:pPr>
            <a:r>
              <a:rPr lang="en-US" altLang="en-US" sz="2400">
                <a:latin typeface="Times New Roman" pitchFamily="18" charset="0"/>
              </a:rPr>
              <a:t>765 KV RING MAIN SYSTEM</a:t>
            </a:r>
            <a:r>
              <a:rPr lang="en-US" altLang="en-US" sz="2400" b="0">
                <a:latin typeface="Times New Roman" pitchFamily="18" charset="0"/>
              </a:rPr>
              <a:t> </a:t>
            </a:r>
            <a:r>
              <a:rPr lang="en-US" altLang="en-US" sz="2400">
                <a:latin typeface="Times New Roman" pitchFamily="18" charset="0"/>
              </a:rPr>
              <a:t>THE POWER ‘HIGHWAY’</a:t>
            </a:r>
          </a:p>
        </p:txBody>
      </p:sp>
      <p:sp>
        <p:nvSpPr>
          <p:cNvPr id="35856" name="Text Box 14"/>
          <p:cNvSpPr txBox="1">
            <a:spLocks noChangeArrowheads="1"/>
          </p:cNvSpPr>
          <p:nvPr/>
        </p:nvSpPr>
        <p:spPr bwMode="auto">
          <a:xfrm>
            <a:off x="6056313" y="3644900"/>
            <a:ext cx="312420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50000"/>
              </a:spcBef>
              <a:buClrTx/>
              <a:buSzTx/>
              <a:buFontTx/>
              <a:buNone/>
            </a:pPr>
            <a:r>
              <a:rPr lang="en-US" altLang="en-US" sz="1400">
                <a:latin typeface="Arial Black" pitchFamily="34" charset="0"/>
              </a:rPr>
              <a:t>HYDRO POWER FROM THE NORTH-EAST &amp; CHEAP PIT  HEAD THERMAL POWER FROM THE EAST ENTERS THE RING AND EXITS TO POWER STARVED REGIONS</a:t>
            </a:r>
          </a:p>
        </p:txBody>
      </p:sp>
      <p:sp>
        <p:nvSpPr>
          <p:cNvPr id="35857" name="Line 17"/>
          <p:cNvSpPr>
            <a:spLocks noChangeShapeType="1"/>
          </p:cNvSpPr>
          <p:nvPr/>
        </p:nvSpPr>
        <p:spPr bwMode="auto">
          <a:xfrm flipH="1" flipV="1">
            <a:off x="5029200" y="3276600"/>
            <a:ext cx="982663" cy="657225"/>
          </a:xfrm>
          <a:prstGeom prst="line">
            <a:avLst/>
          </a:prstGeom>
          <a:noFill/>
          <a:ln w="38100">
            <a:solidFill>
              <a:srgbClr val="00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5858" name="Text Box 15"/>
          <p:cNvSpPr txBox="1">
            <a:spLocks noChangeArrowheads="1"/>
          </p:cNvSpPr>
          <p:nvPr/>
        </p:nvSpPr>
        <p:spPr bwMode="auto">
          <a:xfrm>
            <a:off x="4787900" y="1628775"/>
            <a:ext cx="1223963" cy="3968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algn="ctr" eaLnBrk="1" hangingPunct="1">
              <a:spcBef>
                <a:spcPct val="50000"/>
              </a:spcBef>
              <a:buClrTx/>
              <a:buSzTx/>
              <a:buFontTx/>
              <a:buNone/>
            </a:pPr>
            <a:r>
              <a:rPr lang="en-US" altLang="en-US" sz="2000">
                <a:latin typeface="Times New Roman" pitchFamily="18" charset="0"/>
              </a:rPr>
              <a:t>HYDRO</a:t>
            </a:r>
            <a:endParaRPr lang="en-IN" altLang="en-US" sz="2000">
              <a:latin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88772"/>
                                        </p:tgtEl>
                                        <p:attrNameLst>
                                          <p:attrName>style.visibility</p:attrName>
                                        </p:attrNameLst>
                                      </p:cBhvr>
                                      <p:to>
                                        <p:strVal val="visible"/>
                                      </p:to>
                                    </p:set>
                                    <p:animEffect transition="in" filter="dissolve">
                                      <p:cBhvr>
                                        <p:cTn id="7" dur="500"/>
                                        <p:tgtEl>
                                          <p:spTgt spid="288772"/>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88779"/>
                                        </p:tgtEl>
                                        <p:attrNameLst>
                                          <p:attrName>style.visibility</p:attrName>
                                        </p:attrNameLst>
                                      </p:cBhvr>
                                      <p:to>
                                        <p:strVal val="visible"/>
                                      </p:to>
                                    </p:set>
                                    <p:animEffect transition="in" filter="dissolve">
                                      <p:cBhvr>
                                        <p:cTn id="11" dur="500"/>
                                        <p:tgtEl>
                                          <p:spTgt spid="288779"/>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288780"/>
                                        </p:tgtEl>
                                        <p:attrNameLst>
                                          <p:attrName>style.visibility</p:attrName>
                                        </p:attrNameLst>
                                      </p:cBhvr>
                                      <p:to>
                                        <p:strVal val="visible"/>
                                      </p:to>
                                    </p:set>
                                    <p:animEffect transition="in" filter="dissolve">
                                      <p:cBhvr>
                                        <p:cTn id="15" dur="500"/>
                                        <p:tgtEl>
                                          <p:spTgt spid="288780"/>
                                        </p:tgtEl>
                                      </p:cBhvr>
                                    </p:animEffect>
                                  </p:childTnLst>
                                </p:cTn>
                              </p:par>
                            </p:childTnLst>
                          </p:cTn>
                        </p:par>
                        <p:par>
                          <p:cTn id="16" fill="hold" nodeType="afterGroup">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288774"/>
                                        </p:tgtEl>
                                        <p:attrNameLst>
                                          <p:attrName>style.visibility</p:attrName>
                                        </p:attrNameLst>
                                      </p:cBhvr>
                                      <p:to>
                                        <p:strVal val="visible"/>
                                      </p:to>
                                    </p:set>
                                    <p:animEffect transition="in" filter="dissolve">
                                      <p:cBhvr>
                                        <p:cTn id="19" dur="500"/>
                                        <p:tgtEl>
                                          <p:spTgt spid="288774"/>
                                        </p:tgtEl>
                                      </p:cBhvr>
                                    </p:animEffect>
                                  </p:childTnLst>
                                </p:cTn>
                              </p:par>
                            </p:childTnLst>
                          </p:cTn>
                        </p:par>
                        <p:par>
                          <p:cTn id="20" fill="hold" nodeType="afterGroup">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288775"/>
                                        </p:tgtEl>
                                        <p:attrNameLst>
                                          <p:attrName>style.visibility</p:attrName>
                                        </p:attrNameLst>
                                      </p:cBhvr>
                                      <p:to>
                                        <p:strVal val="visible"/>
                                      </p:to>
                                    </p:set>
                                    <p:animEffect transition="in" filter="dissolve">
                                      <p:cBhvr>
                                        <p:cTn id="23" dur="500"/>
                                        <p:tgtEl>
                                          <p:spTgt spid="288775"/>
                                        </p:tgtEl>
                                      </p:cBhvr>
                                    </p:animEffect>
                                  </p:childTnLst>
                                </p:cTn>
                              </p:par>
                            </p:childTnLst>
                          </p:cTn>
                        </p:par>
                        <p:par>
                          <p:cTn id="24" fill="hold" nodeType="afterGroup">
                            <p:stCondLst>
                              <p:cond delay="2500"/>
                            </p:stCondLst>
                            <p:childTnLst>
                              <p:par>
                                <p:cTn id="25" presetID="9" presetClass="entr" presetSubtype="0" fill="hold" grpId="0" nodeType="afterEffect">
                                  <p:stCondLst>
                                    <p:cond delay="0"/>
                                  </p:stCondLst>
                                  <p:childTnLst>
                                    <p:set>
                                      <p:cBhvr>
                                        <p:cTn id="26" dur="1" fill="hold">
                                          <p:stCondLst>
                                            <p:cond delay="0"/>
                                          </p:stCondLst>
                                        </p:cTn>
                                        <p:tgtEl>
                                          <p:spTgt spid="288776"/>
                                        </p:tgtEl>
                                        <p:attrNameLst>
                                          <p:attrName>style.visibility</p:attrName>
                                        </p:attrNameLst>
                                      </p:cBhvr>
                                      <p:to>
                                        <p:strVal val="visible"/>
                                      </p:to>
                                    </p:set>
                                    <p:animEffect transition="in" filter="dissolve">
                                      <p:cBhvr>
                                        <p:cTn id="27" dur="500"/>
                                        <p:tgtEl>
                                          <p:spTgt spid="288776"/>
                                        </p:tgtEl>
                                      </p:cBhvr>
                                    </p:animEffect>
                                  </p:childTnLst>
                                </p:cTn>
                              </p:par>
                            </p:childTnLst>
                          </p:cTn>
                        </p:par>
                        <p:par>
                          <p:cTn id="28" fill="hold" nodeType="afterGroup">
                            <p:stCondLst>
                              <p:cond delay="3000"/>
                            </p:stCondLst>
                            <p:childTnLst>
                              <p:par>
                                <p:cTn id="29" presetID="9" presetClass="entr" presetSubtype="0" fill="hold" grpId="0" nodeType="afterEffect">
                                  <p:stCondLst>
                                    <p:cond delay="0"/>
                                  </p:stCondLst>
                                  <p:childTnLst>
                                    <p:set>
                                      <p:cBhvr>
                                        <p:cTn id="30" dur="1" fill="hold">
                                          <p:stCondLst>
                                            <p:cond delay="0"/>
                                          </p:stCondLst>
                                        </p:cTn>
                                        <p:tgtEl>
                                          <p:spTgt spid="288777"/>
                                        </p:tgtEl>
                                        <p:attrNameLst>
                                          <p:attrName>style.visibility</p:attrName>
                                        </p:attrNameLst>
                                      </p:cBhvr>
                                      <p:to>
                                        <p:strVal val="visible"/>
                                      </p:to>
                                    </p:set>
                                    <p:animEffect transition="in" filter="dissolve">
                                      <p:cBhvr>
                                        <p:cTn id="31" dur="500"/>
                                        <p:tgtEl>
                                          <p:spTgt spid="288777"/>
                                        </p:tgtEl>
                                      </p:cBhvr>
                                    </p:animEffect>
                                  </p:childTnLst>
                                </p:cTn>
                              </p:par>
                            </p:childTnLst>
                          </p:cTn>
                        </p:par>
                        <p:par>
                          <p:cTn id="32" fill="hold" nodeType="afterGroup">
                            <p:stCondLst>
                              <p:cond delay="3500"/>
                            </p:stCondLst>
                            <p:childTnLst>
                              <p:par>
                                <p:cTn id="33" presetID="9" presetClass="entr" presetSubtype="0" fill="hold" grpId="0" nodeType="afterEffect">
                                  <p:stCondLst>
                                    <p:cond delay="0"/>
                                  </p:stCondLst>
                                  <p:childTnLst>
                                    <p:set>
                                      <p:cBhvr>
                                        <p:cTn id="34" dur="1" fill="hold">
                                          <p:stCondLst>
                                            <p:cond delay="0"/>
                                          </p:stCondLst>
                                        </p:cTn>
                                        <p:tgtEl>
                                          <p:spTgt spid="288778"/>
                                        </p:tgtEl>
                                        <p:attrNameLst>
                                          <p:attrName>style.visibility</p:attrName>
                                        </p:attrNameLst>
                                      </p:cBhvr>
                                      <p:to>
                                        <p:strVal val="visible"/>
                                      </p:to>
                                    </p:set>
                                    <p:animEffect transition="in" filter="dissolve">
                                      <p:cBhvr>
                                        <p:cTn id="35" dur="500"/>
                                        <p:tgtEl>
                                          <p:spTgt spid="2887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772" grpId="0" animBg="1"/>
      <p:bldP spid="288774" grpId="0" animBg="1"/>
      <p:bldP spid="288775" grpId="0" animBg="1"/>
      <p:bldP spid="288776" grpId="0" animBg="1"/>
      <p:bldP spid="288777" grpId="0" animBg="1"/>
      <p:bldP spid="288778" grpId="0" animBg="1"/>
      <p:bldP spid="288779" grpId="0" animBg="1"/>
      <p:bldP spid="288780"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6322" name="Date Placeholder 1"/>
          <p:cNvSpPr>
            <a:spLocks noGrp="1"/>
          </p:cNvSpPr>
          <p:nvPr>
            <p:ph type="dt" sz="quarter" idx="10"/>
          </p:nvPr>
        </p:nvSpPr>
        <p:spPr>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C465AC65-0F37-44A3-9893-DE77D9C9C908}" type="datetime1">
              <a:rPr lang="en-US" smtClean="0"/>
              <a:pPr eaLnBrk="1" hangingPunct="1">
                <a:defRPr/>
              </a:pPr>
              <a:t>6/27/2014</a:t>
            </a:fld>
            <a:endParaRPr lang="en-US" smtClean="0"/>
          </a:p>
        </p:txBody>
      </p:sp>
      <p:sp>
        <p:nvSpPr>
          <p:cNvPr id="56323" name="Footer Placeholder 2"/>
          <p:cNvSpPr>
            <a:spLocks noGrp="1"/>
          </p:cNvSpPr>
          <p:nvPr>
            <p:ph type="ftr" sz="quarter" idx="11"/>
          </p:nvPr>
        </p:nvSpPr>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ERLDC: POSOCO</a:t>
            </a:r>
          </a:p>
        </p:txBody>
      </p:sp>
      <p:sp>
        <p:nvSpPr>
          <p:cNvPr id="56324" name="Slide Number Placeholder 3"/>
          <p:cNvSpPr>
            <a:spLocks noGrp="1"/>
          </p:cNvSpPr>
          <p:nvPr>
            <p:ph type="sldNum" sz="quarter" idx="12"/>
          </p:nvPr>
        </p:nvSpPr>
        <p:spPr>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FC05D508-C1B4-4640-95FD-4812BA2A8AAE}" type="slidenum">
              <a:rPr lang="en-US" smtClean="0"/>
              <a:pPr eaLnBrk="1" hangingPunct="1">
                <a:defRPr/>
              </a:pPr>
              <a:t>31</a:t>
            </a:fld>
            <a:endParaRPr lang="en-US" smtClean="0"/>
          </a:p>
        </p:txBody>
      </p:sp>
      <p:sp>
        <p:nvSpPr>
          <p:cNvPr id="36869" name="Rectangle 32"/>
          <p:cNvSpPr>
            <a:spLocks noGrp="1" noChangeArrowheads="1"/>
          </p:cNvSpPr>
          <p:nvPr>
            <p:ph type="title" idx="4294967295"/>
          </p:nvPr>
        </p:nvSpPr>
        <p:spPr>
          <a:xfrm>
            <a:off x="0" y="274638"/>
            <a:ext cx="8229600" cy="533400"/>
          </a:xfrm>
        </p:spPr>
        <p:txBody>
          <a:bodyPr/>
          <a:lstStyle/>
          <a:p>
            <a:pPr eaLnBrk="1" hangingPunct="1"/>
            <a:r>
              <a:rPr lang="en-US" altLang="en-US" sz="4000" smtClean="0"/>
              <a:t>765 KV ring under construction</a:t>
            </a:r>
          </a:p>
        </p:txBody>
      </p:sp>
      <p:grpSp>
        <p:nvGrpSpPr>
          <p:cNvPr id="36870" name="Group 2"/>
          <p:cNvGrpSpPr>
            <a:grpSpLocks/>
          </p:cNvGrpSpPr>
          <p:nvPr/>
        </p:nvGrpSpPr>
        <p:grpSpPr bwMode="auto">
          <a:xfrm>
            <a:off x="2254250" y="838200"/>
            <a:ext cx="5899150" cy="5791200"/>
            <a:chOff x="1920" y="1152"/>
            <a:chExt cx="1796" cy="1882"/>
          </a:xfrm>
        </p:grpSpPr>
        <p:sp>
          <p:nvSpPr>
            <p:cNvPr id="36895" name="Freeform 3"/>
            <p:cNvSpPr>
              <a:spLocks/>
            </p:cNvSpPr>
            <p:nvPr/>
          </p:nvSpPr>
          <p:spPr bwMode="auto">
            <a:xfrm>
              <a:off x="2691" y="1742"/>
              <a:ext cx="617" cy="658"/>
            </a:xfrm>
            <a:custGeom>
              <a:avLst/>
              <a:gdLst>
                <a:gd name="T0" fmla="*/ 1 w 943"/>
                <a:gd name="T1" fmla="*/ 1 h 1266"/>
                <a:gd name="T2" fmla="*/ 1 w 943"/>
                <a:gd name="T3" fmla="*/ 1 h 1266"/>
                <a:gd name="T4" fmla="*/ 1 w 943"/>
                <a:gd name="T5" fmla="*/ 1 h 1266"/>
                <a:gd name="T6" fmla="*/ 1 w 943"/>
                <a:gd name="T7" fmla="*/ 1 h 1266"/>
                <a:gd name="T8" fmla="*/ 1 w 943"/>
                <a:gd name="T9" fmla="*/ 1 h 1266"/>
                <a:gd name="T10" fmla="*/ 1 w 943"/>
                <a:gd name="T11" fmla="*/ 1 h 1266"/>
                <a:gd name="T12" fmla="*/ 1 w 943"/>
                <a:gd name="T13" fmla="*/ 1 h 1266"/>
                <a:gd name="T14" fmla="*/ 1 w 943"/>
                <a:gd name="T15" fmla="*/ 1 h 1266"/>
                <a:gd name="T16" fmla="*/ 1 w 943"/>
                <a:gd name="T17" fmla="*/ 1 h 1266"/>
                <a:gd name="T18" fmla="*/ 1 w 943"/>
                <a:gd name="T19" fmla="*/ 1 h 1266"/>
                <a:gd name="T20" fmla="*/ 1 w 943"/>
                <a:gd name="T21" fmla="*/ 1 h 1266"/>
                <a:gd name="T22" fmla="*/ 1 w 943"/>
                <a:gd name="T23" fmla="*/ 1 h 1266"/>
                <a:gd name="T24" fmla="*/ 1 w 943"/>
                <a:gd name="T25" fmla="*/ 1 h 1266"/>
                <a:gd name="T26" fmla="*/ 1 w 943"/>
                <a:gd name="T27" fmla="*/ 1 h 1266"/>
                <a:gd name="T28" fmla="*/ 1 w 943"/>
                <a:gd name="T29" fmla="*/ 1 h 1266"/>
                <a:gd name="T30" fmla="*/ 1 w 943"/>
                <a:gd name="T31" fmla="*/ 1 h 1266"/>
                <a:gd name="T32" fmla="*/ 1 w 943"/>
                <a:gd name="T33" fmla="*/ 1 h 1266"/>
                <a:gd name="T34" fmla="*/ 1 w 943"/>
                <a:gd name="T35" fmla="*/ 1 h 1266"/>
                <a:gd name="T36" fmla="*/ 1 w 943"/>
                <a:gd name="T37" fmla="*/ 1 h 1266"/>
                <a:gd name="T38" fmla="*/ 1 w 943"/>
                <a:gd name="T39" fmla="*/ 1 h 1266"/>
                <a:gd name="T40" fmla="*/ 1 w 943"/>
                <a:gd name="T41" fmla="*/ 1 h 1266"/>
                <a:gd name="T42" fmla="*/ 1 w 943"/>
                <a:gd name="T43" fmla="*/ 1 h 1266"/>
                <a:gd name="T44" fmla="*/ 1 w 943"/>
                <a:gd name="T45" fmla="*/ 1 h 1266"/>
                <a:gd name="T46" fmla="*/ 1 w 943"/>
                <a:gd name="T47" fmla="*/ 1 h 1266"/>
                <a:gd name="T48" fmla="*/ 1 w 943"/>
                <a:gd name="T49" fmla="*/ 1 h 1266"/>
                <a:gd name="T50" fmla="*/ 1 w 943"/>
                <a:gd name="T51" fmla="*/ 1 h 1266"/>
                <a:gd name="T52" fmla="*/ 1 w 943"/>
                <a:gd name="T53" fmla="*/ 1 h 1266"/>
                <a:gd name="T54" fmla="*/ 1 w 943"/>
                <a:gd name="T55" fmla="*/ 1 h 1266"/>
                <a:gd name="T56" fmla="*/ 1 w 943"/>
                <a:gd name="T57" fmla="*/ 1 h 1266"/>
                <a:gd name="T58" fmla="*/ 1 w 943"/>
                <a:gd name="T59" fmla="*/ 1 h 1266"/>
                <a:gd name="T60" fmla="*/ 1 w 943"/>
                <a:gd name="T61" fmla="*/ 1 h 1266"/>
                <a:gd name="T62" fmla="*/ 1 w 943"/>
                <a:gd name="T63" fmla="*/ 1 h 1266"/>
                <a:gd name="T64" fmla="*/ 1 w 943"/>
                <a:gd name="T65" fmla="*/ 1 h 1266"/>
                <a:gd name="T66" fmla="*/ 1 w 943"/>
                <a:gd name="T67" fmla="*/ 1 h 1266"/>
                <a:gd name="T68" fmla="*/ 1 w 943"/>
                <a:gd name="T69" fmla="*/ 1 h 1266"/>
                <a:gd name="T70" fmla="*/ 1 w 943"/>
                <a:gd name="T71" fmla="*/ 1 h 1266"/>
                <a:gd name="T72" fmla="*/ 1 w 943"/>
                <a:gd name="T73" fmla="*/ 1 h 1266"/>
                <a:gd name="T74" fmla="*/ 1 w 943"/>
                <a:gd name="T75" fmla="*/ 1 h 1266"/>
                <a:gd name="T76" fmla="*/ 1 w 943"/>
                <a:gd name="T77" fmla="*/ 1 h 1266"/>
                <a:gd name="T78" fmla="*/ 1 w 943"/>
                <a:gd name="T79" fmla="*/ 1 h 1266"/>
                <a:gd name="T80" fmla="*/ 1 w 943"/>
                <a:gd name="T81" fmla="*/ 1 h 1266"/>
                <a:gd name="T82" fmla="*/ 1 w 943"/>
                <a:gd name="T83" fmla="*/ 1 h 1266"/>
                <a:gd name="T84" fmla="*/ 1 w 943"/>
                <a:gd name="T85" fmla="*/ 1 h 1266"/>
                <a:gd name="T86" fmla="*/ 1 w 943"/>
                <a:gd name="T87" fmla="*/ 1 h 126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43"/>
                <a:gd name="T133" fmla="*/ 0 h 1266"/>
                <a:gd name="T134" fmla="*/ 943 w 943"/>
                <a:gd name="T135" fmla="*/ 1266 h 126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43" h="1266">
                  <a:moveTo>
                    <a:pt x="289" y="102"/>
                  </a:moveTo>
                  <a:cubicBezTo>
                    <a:pt x="327" y="77"/>
                    <a:pt x="343" y="84"/>
                    <a:pt x="379" y="108"/>
                  </a:cubicBezTo>
                  <a:cubicBezTo>
                    <a:pt x="391" y="143"/>
                    <a:pt x="405" y="152"/>
                    <a:pt x="439" y="162"/>
                  </a:cubicBezTo>
                  <a:cubicBezTo>
                    <a:pt x="451" y="166"/>
                    <a:pt x="475" y="174"/>
                    <a:pt x="475" y="174"/>
                  </a:cubicBezTo>
                  <a:cubicBezTo>
                    <a:pt x="481" y="172"/>
                    <a:pt x="487" y="166"/>
                    <a:pt x="493" y="168"/>
                  </a:cubicBezTo>
                  <a:cubicBezTo>
                    <a:pt x="531" y="181"/>
                    <a:pt x="517" y="194"/>
                    <a:pt x="547" y="198"/>
                  </a:cubicBezTo>
                  <a:cubicBezTo>
                    <a:pt x="571" y="201"/>
                    <a:pt x="595" y="202"/>
                    <a:pt x="619" y="204"/>
                  </a:cubicBezTo>
                  <a:cubicBezTo>
                    <a:pt x="625" y="202"/>
                    <a:pt x="631" y="197"/>
                    <a:pt x="637" y="198"/>
                  </a:cubicBezTo>
                  <a:cubicBezTo>
                    <a:pt x="650" y="199"/>
                    <a:pt x="673" y="210"/>
                    <a:pt x="673" y="210"/>
                  </a:cubicBezTo>
                  <a:cubicBezTo>
                    <a:pt x="701" y="201"/>
                    <a:pt x="723" y="213"/>
                    <a:pt x="751" y="204"/>
                  </a:cubicBezTo>
                  <a:cubicBezTo>
                    <a:pt x="774" y="181"/>
                    <a:pt x="773" y="192"/>
                    <a:pt x="763" y="156"/>
                  </a:cubicBezTo>
                  <a:cubicBezTo>
                    <a:pt x="760" y="144"/>
                    <a:pt x="751" y="120"/>
                    <a:pt x="751" y="120"/>
                  </a:cubicBezTo>
                  <a:cubicBezTo>
                    <a:pt x="768" y="69"/>
                    <a:pt x="759" y="19"/>
                    <a:pt x="817" y="0"/>
                  </a:cubicBezTo>
                  <a:cubicBezTo>
                    <a:pt x="848" y="10"/>
                    <a:pt x="843" y="28"/>
                    <a:pt x="835" y="60"/>
                  </a:cubicBezTo>
                  <a:cubicBezTo>
                    <a:pt x="832" y="72"/>
                    <a:pt x="823" y="96"/>
                    <a:pt x="823" y="96"/>
                  </a:cubicBezTo>
                  <a:cubicBezTo>
                    <a:pt x="831" y="119"/>
                    <a:pt x="835" y="131"/>
                    <a:pt x="859" y="138"/>
                  </a:cubicBezTo>
                  <a:cubicBezTo>
                    <a:pt x="875" y="142"/>
                    <a:pt x="907" y="150"/>
                    <a:pt x="907" y="150"/>
                  </a:cubicBezTo>
                  <a:cubicBezTo>
                    <a:pt x="928" y="164"/>
                    <a:pt x="935" y="174"/>
                    <a:pt x="943" y="198"/>
                  </a:cubicBezTo>
                  <a:cubicBezTo>
                    <a:pt x="937" y="229"/>
                    <a:pt x="939" y="241"/>
                    <a:pt x="913" y="258"/>
                  </a:cubicBezTo>
                  <a:cubicBezTo>
                    <a:pt x="889" y="250"/>
                    <a:pt x="885" y="240"/>
                    <a:pt x="877" y="216"/>
                  </a:cubicBezTo>
                  <a:cubicBezTo>
                    <a:pt x="845" y="227"/>
                    <a:pt x="867" y="235"/>
                    <a:pt x="835" y="246"/>
                  </a:cubicBezTo>
                  <a:cubicBezTo>
                    <a:pt x="831" y="240"/>
                    <a:pt x="826" y="234"/>
                    <a:pt x="823" y="228"/>
                  </a:cubicBezTo>
                  <a:cubicBezTo>
                    <a:pt x="820" y="222"/>
                    <a:pt x="823" y="210"/>
                    <a:pt x="817" y="210"/>
                  </a:cubicBezTo>
                  <a:cubicBezTo>
                    <a:pt x="810" y="210"/>
                    <a:pt x="811" y="223"/>
                    <a:pt x="805" y="228"/>
                  </a:cubicBezTo>
                  <a:cubicBezTo>
                    <a:pt x="800" y="232"/>
                    <a:pt x="793" y="232"/>
                    <a:pt x="787" y="234"/>
                  </a:cubicBezTo>
                  <a:cubicBezTo>
                    <a:pt x="778" y="260"/>
                    <a:pt x="776" y="278"/>
                    <a:pt x="805" y="288"/>
                  </a:cubicBezTo>
                  <a:cubicBezTo>
                    <a:pt x="822" y="314"/>
                    <a:pt x="843" y="323"/>
                    <a:pt x="853" y="354"/>
                  </a:cubicBezTo>
                  <a:cubicBezTo>
                    <a:pt x="822" y="364"/>
                    <a:pt x="826" y="372"/>
                    <a:pt x="805" y="390"/>
                  </a:cubicBezTo>
                  <a:cubicBezTo>
                    <a:pt x="794" y="399"/>
                    <a:pt x="769" y="414"/>
                    <a:pt x="769" y="414"/>
                  </a:cubicBezTo>
                  <a:cubicBezTo>
                    <a:pt x="779" y="453"/>
                    <a:pt x="766" y="429"/>
                    <a:pt x="793" y="444"/>
                  </a:cubicBezTo>
                  <a:cubicBezTo>
                    <a:pt x="806" y="451"/>
                    <a:pt x="829" y="468"/>
                    <a:pt x="829" y="468"/>
                  </a:cubicBezTo>
                  <a:cubicBezTo>
                    <a:pt x="833" y="480"/>
                    <a:pt x="845" y="492"/>
                    <a:pt x="841" y="504"/>
                  </a:cubicBezTo>
                  <a:cubicBezTo>
                    <a:pt x="837" y="516"/>
                    <a:pt x="829" y="540"/>
                    <a:pt x="829" y="540"/>
                  </a:cubicBezTo>
                  <a:cubicBezTo>
                    <a:pt x="843" y="583"/>
                    <a:pt x="834" y="565"/>
                    <a:pt x="853" y="594"/>
                  </a:cubicBezTo>
                  <a:cubicBezTo>
                    <a:pt x="855" y="604"/>
                    <a:pt x="856" y="614"/>
                    <a:pt x="859" y="624"/>
                  </a:cubicBezTo>
                  <a:cubicBezTo>
                    <a:pt x="862" y="636"/>
                    <a:pt x="871" y="660"/>
                    <a:pt x="871" y="660"/>
                  </a:cubicBezTo>
                  <a:cubicBezTo>
                    <a:pt x="876" y="714"/>
                    <a:pt x="887" y="744"/>
                    <a:pt x="877" y="798"/>
                  </a:cubicBezTo>
                  <a:cubicBezTo>
                    <a:pt x="875" y="810"/>
                    <a:pt x="865" y="834"/>
                    <a:pt x="865" y="834"/>
                  </a:cubicBezTo>
                  <a:cubicBezTo>
                    <a:pt x="858" y="829"/>
                    <a:pt x="840" y="815"/>
                    <a:pt x="829" y="816"/>
                  </a:cubicBezTo>
                  <a:cubicBezTo>
                    <a:pt x="816" y="817"/>
                    <a:pt x="793" y="828"/>
                    <a:pt x="793" y="828"/>
                  </a:cubicBezTo>
                  <a:cubicBezTo>
                    <a:pt x="768" y="791"/>
                    <a:pt x="807" y="782"/>
                    <a:pt x="769" y="756"/>
                  </a:cubicBezTo>
                  <a:cubicBezTo>
                    <a:pt x="756" y="796"/>
                    <a:pt x="739" y="812"/>
                    <a:pt x="703" y="828"/>
                  </a:cubicBezTo>
                  <a:cubicBezTo>
                    <a:pt x="691" y="833"/>
                    <a:pt x="667" y="840"/>
                    <a:pt x="667" y="840"/>
                  </a:cubicBezTo>
                  <a:cubicBezTo>
                    <a:pt x="648" y="869"/>
                    <a:pt x="657" y="851"/>
                    <a:pt x="643" y="894"/>
                  </a:cubicBezTo>
                  <a:cubicBezTo>
                    <a:pt x="641" y="900"/>
                    <a:pt x="637" y="912"/>
                    <a:pt x="637" y="912"/>
                  </a:cubicBezTo>
                  <a:cubicBezTo>
                    <a:pt x="648" y="944"/>
                    <a:pt x="638" y="961"/>
                    <a:pt x="613" y="978"/>
                  </a:cubicBezTo>
                  <a:cubicBezTo>
                    <a:pt x="599" y="1000"/>
                    <a:pt x="586" y="1000"/>
                    <a:pt x="565" y="1014"/>
                  </a:cubicBezTo>
                  <a:cubicBezTo>
                    <a:pt x="563" y="1020"/>
                    <a:pt x="564" y="1028"/>
                    <a:pt x="559" y="1032"/>
                  </a:cubicBezTo>
                  <a:cubicBezTo>
                    <a:pt x="541" y="1045"/>
                    <a:pt x="502" y="1049"/>
                    <a:pt x="481" y="1056"/>
                  </a:cubicBezTo>
                  <a:cubicBezTo>
                    <a:pt x="481" y="1056"/>
                    <a:pt x="515" y="1018"/>
                    <a:pt x="475" y="1026"/>
                  </a:cubicBezTo>
                  <a:cubicBezTo>
                    <a:pt x="465" y="1028"/>
                    <a:pt x="460" y="1056"/>
                    <a:pt x="457" y="1062"/>
                  </a:cubicBezTo>
                  <a:cubicBezTo>
                    <a:pt x="447" y="1082"/>
                    <a:pt x="445" y="1080"/>
                    <a:pt x="427" y="1092"/>
                  </a:cubicBezTo>
                  <a:cubicBezTo>
                    <a:pt x="413" y="1113"/>
                    <a:pt x="403" y="1120"/>
                    <a:pt x="379" y="1128"/>
                  </a:cubicBezTo>
                  <a:cubicBezTo>
                    <a:pt x="352" y="1169"/>
                    <a:pt x="341" y="1150"/>
                    <a:pt x="313" y="1122"/>
                  </a:cubicBezTo>
                  <a:cubicBezTo>
                    <a:pt x="297" y="1124"/>
                    <a:pt x="281" y="1124"/>
                    <a:pt x="265" y="1128"/>
                  </a:cubicBezTo>
                  <a:cubicBezTo>
                    <a:pt x="245" y="1133"/>
                    <a:pt x="234" y="1159"/>
                    <a:pt x="217" y="1170"/>
                  </a:cubicBezTo>
                  <a:cubicBezTo>
                    <a:pt x="215" y="1182"/>
                    <a:pt x="216" y="1212"/>
                    <a:pt x="193" y="1212"/>
                  </a:cubicBezTo>
                  <a:cubicBezTo>
                    <a:pt x="180" y="1212"/>
                    <a:pt x="157" y="1200"/>
                    <a:pt x="157" y="1200"/>
                  </a:cubicBezTo>
                  <a:cubicBezTo>
                    <a:pt x="153" y="1206"/>
                    <a:pt x="148" y="1211"/>
                    <a:pt x="145" y="1218"/>
                  </a:cubicBezTo>
                  <a:cubicBezTo>
                    <a:pt x="142" y="1226"/>
                    <a:pt x="145" y="1237"/>
                    <a:pt x="139" y="1242"/>
                  </a:cubicBezTo>
                  <a:cubicBezTo>
                    <a:pt x="124" y="1255"/>
                    <a:pt x="101" y="1255"/>
                    <a:pt x="85" y="1266"/>
                  </a:cubicBezTo>
                  <a:cubicBezTo>
                    <a:pt x="15" y="1259"/>
                    <a:pt x="0" y="1260"/>
                    <a:pt x="61" y="1230"/>
                  </a:cubicBezTo>
                  <a:cubicBezTo>
                    <a:pt x="79" y="1203"/>
                    <a:pt x="96" y="1170"/>
                    <a:pt x="109" y="1140"/>
                  </a:cubicBezTo>
                  <a:cubicBezTo>
                    <a:pt x="114" y="1128"/>
                    <a:pt x="121" y="1104"/>
                    <a:pt x="121" y="1104"/>
                  </a:cubicBezTo>
                  <a:cubicBezTo>
                    <a:pt x="107" y="1063"/>
                    <a:pt x="123" y="1113"/>
                    <a:pt x="109" y="1044"/>
                  </a:cubicBezTo>
                  <a:cubicBezTo>
                    <a:pt x="108" y="1038"/>
                    <a:pt x="106" y="1032"/>
                    <a:pt x="103" y="1026"/>
                  </a:cubicBezTo>
                  <a:cubicBezTo>
                    <a:pt x="100" y="1020"/>
                    <a:pt x="84" y="1010"/>
                    <a:pt x="91" y="1008"/>
                  </a:cubicBezTo>
                  <a:cubicBezTo>
                    <a:pt x="107" y="1004"/>
                    <a:pt x="132" y="1023"/>
                    <a:pt x="145" y="1032"/>
                  </a:cubicBezTo>
                  <a:cubicBezTo>
                    <a:pt x="155" y="1030"/>
                    <a:pt x="169" y="1034"/>
                    <a:pt x="175" y="1026"/>
                  </a:cubicBezTo>
                  <a:cubicBezTo>
                    <a:pt x="189" y="1009"/>
                    <a:pt x="145" y="966"/>
                    <a:pt x="145" y="966"/>
                  </a:cubicBezTo>
                  <a:cubicBezTo>
                    <a:pt x="143" y="958"/>
                    <a:pt x="139" y="950"/>
                    <a:pt x="139" y="942"/>
                  </a:cubicBezTo>
                  <a:cubicBezTo>
                    <a:pt x="139" y="867"/>
                    <a:pt x="156" y="883"/>
                    <a:pt x="223" y="876"/>
                  </a:cubicBezTo>
                  <a:cubicBezTo>
                    <a:pt x="235" y="858"/>
                    <a:pt x="247" y="840"/>
                    <a:pt x="259" y="822"/>
                  </a:cubicBezTo>
                  <a:cubicBezTo>
                    <a:pt x="263" y="816"/>
                    <a:pt x="271" y="804"/>
                    <a:pt x="271" y="804"/>
                  </a:cubicBezTo>
                  <a:cubicBezTo>
                    <a:pt x="280" y="769"/>
                    <a:pt x="295" y="732"/>
                    <a:pt x="331" y="720"/>
                  </a:cubicBezTo>
                  <a:cubicBezTo>
                    <a:pt x="345" y="677"/>
                    <a:pt x="336" y="695"/>
                    <a:pt x="355" y="666"/>
                  </a:cubicBezTo>
                  <a:cubicBezTo>
                    <a:pt x="345" y="637"/>
                    <a:pt x="350" y="610"/>
                    <a:pt x="319" y="600"/>
                  </a:cubicBezTo>
                  <a:cubicBezTo>
                    <a:pt x="321" y="594"/>
                    <a:pt x="329" y="587"/>
                    <a:pt x="325" y="582"/>
                  </a:cubicBezTo>
                  <a:cubicBezTo>
                    <a:pt x="317" y="570"/>
                    <a:pt x="289" y="558"/>
                    <a:pt x="289" y="558"/>
                  </a:cubicBezTo>
                  <a:cubicBezTo>
                    <a:pt x="276" y="538"/>
                    <a:pt x="260" y="530"/>
                    <a:pt x="247" y="510"/>
                  </a:cubicBezTo>
                  <a:cubicBezTo>
                    <a:pt x="254" y="490"/>
                    <a:pt x="264" y="476"/>
                    <a:pt x="271" y="456"/>
                  </a:cubicBezTo>
                  <a:cubicBezTo>
                    <a:pt x="265" y="452"/>
                    <a:pt x="253" y="451"/>
                    <a:pt x="253" y="444"/>
                  </a:cubicBezTo>
                  <a:cubicBezTo>
                    <a:pt x="253" y="412"/>
                    <a:pt x="301" y="452"/>
                    <a:pt x="253" y="420"/>
                  </a:cubicBezTo>
                  <a:cubicBezTo>
                    <a:pt x="237" y="372"/>
                    <a:pt x="229" y="370"/>
                    <a:pt x="289" y="360"/>
                  </a:cubicBezTo>
                  <a:cubicBezTo>
                    <a:pt x="305" y="313"/>
                    <a:pt x="330" y="315"/>
                    <a:pt x="373" y="306"/>
                  </a:cubicBezTo>
                  <a:cubicBezTo>
                    <a:pt x="348" y="289"/>
                    <a:pt x="334" y="268"/>
                    <a:pt x="325" y="240"/>
                  </a:cubicBezTo>
                  <a:cubicBezTo>
                    <a:pt x="339" y="186"/>
                    <a:pt x="332" y="208"/>
                    <a:pt x="343" y="174"/>
                  </a:cubicBezTo>
                  <a:cubicBezTo>
                    <a:pt x="330" y="154"/>
                    <a:pt x="314" y="146"/>
                    <a:pt x="301" y="126"/>
                  </a:cubicBezTo>
                  <a:cubicBezTo>
                    <a:pt x="309" y="102"/>
                    <a:pt x="313" y="110"/>
                    <a:pt x="289" y="102"/>
                  </a:cubicBezTo>
                  <a:close/>
                </a:path>
              </a:pathLst>
            </a:custGeom>
            <a:solidFill>
              <a:schemeClr val="bg1"/>
            </a:solidFill>
            <a:ln w="25400">
              <a:solidFill>
                <a:srgbClr val="000000"/>
              </a:solidFill>
              <a:round/>
              <a:headEnd/>
              <a:tailEnd/>
            </a:ln>
          </p:spPr>
          <p:txBody>
            <a:bodyPr/>
            <a:lstStyle/>
            <a:p>
              <a:endParaRPr lang="en-US"/>
            </a:p>
          </p:txBody>
        </p:sp>
        <p:sp>
          <p:nvSpPr>
            <p:cNvPr id="34848" name="Freeform 4"/>
            <p:cNvSpPr>
              <a:spLocks/>
            </p:cNvSpPr>
            <p:nvPr/>
          </p:nvSpPr>
          <p:spPr bwMode="auto">
            <a:xfrm>
              <a:off x="2228" y="2275"/>
              <a:ext cx="695" cy="759"/>
            </a:xfrm>
            <a:custGeom>
              <a:avLst/>
              <a:gdLst>
                <a:gd name="T0" fmla="*/ 1 w 1236"/>
                <a:gd name="T1" fmla="*/ 1 h 1460"/>
                <a:gd name="T2" fmla="*/ 1 w 1236"/>
                <a:gd name="T3" fmla="*/ 1 h 1460"/>
                <a:gd name="T4" fmla="*/ 1 w 1236"/>
                <a:gd name="T5" fmla="*/ 1 h 1460"/>
                <a:gd name="T6" fmla="*/ 1 w 1236"/>
                <a:gd name="T7" fmla="*/ 1 h 1460"/>
                <a:gd name="T8" fmla="*/ 1 w 1236"/>
                <a:gd name="T9" fmla="*/ 1 h 1460"/>
                <a:gd name="T10" fmla="*/ 1 w 1236"/>
                <a:gd name="T11" fmla="*/ 1 h 1460"/>
                <a:gd name="T12" fmla="*/ 1 w 1236"/>
                <a:gd name="T13" fmla="*/ 1 h 1460"/>
                <a:gd name="T14" fmla="*/ 1 w 1236"/>
                <a:gd name="T15" fmla="*/ 1 h 1460"/>
                <a:gd name="T16" fmla="*/ 1 w 1236"/>
                <a:gd name="T17" fmla="*/ 1 h 1460"/>
                <a:gd name="T18" fmla="*/ 1 w 1236"/>
                <a:gd name="T19" fmla="*/ 1 h 1460"/>
                <a:gd name="T20" fmla="*/ 1 w 1236"/>
                <a:gd name="T21" fmla="*/ 1 h 1460"/>
                <a:gd name="T22" fmla="*/ 1 w 1236"/>
                <a:gd name="T23" fmla="*/ 1 h 1460"/>
                <a:gd name="T24" fmla="*/ 1 w 1236"/>
                <a:gd name="T25" fmla="*/ 1 h 1460"/>
                <a:gd name="T26" fmla="*/ 1 w 1236"/>
                <a:gd name="T27" fmla="*/ 1 h 1460"/>
                <a:gd name="T28" fmla="*/ 1 w 1236"/>
                <a:gd name="T29" fmla="*/ 1 h 1460"/>
                <a:gd name="T30" fmla="*/ 1 w 1236"/>
                <a:gd name="T31" fmla="*/ 1 h 1460"/>
                <a:gd name="T32" fmla="*/ 1 w 1236"/>
                <a:gd name="T33" fmla="*/ 1 h 1460"/>
                <a:gd name="T34" fmla="*/ 1 w 1236"/>
                <a:gd name="T35" fmla="*/ 1 h 1460"/>
                <a:gd name="T36" fmla="*/ 1 w 1236"/>
                <a:gd name="T37" fmla="*/ 1 h 1460"/>
                <a:gd name="T38" fmla="*/ 1 w 1236"/>
                <a:gd name="T39" fmla="*/ 1 h 1460"/>
                <a:gd name="T40" fmla="*/ 1 w 1236"/>
                <a:gd name="T41" fmla="*/ 1 h 1460"/>
                <a:gd name="T42" fmla="*/ 1 w 1236"/>
                <a:gd name="T43" fmla="*/ 1 h 1460"/>
                <a:gd name="T44" fmla="*/ 1 w 1236"/>
                <a:gd name="T45" fmla="*/ 1 h 1460"/>
                <a:gd name="T46" fmla="*/ 1 w 1236"/>
                <a:gd name="T47" fmla="*/ 1 h 1460"/>
                <a:gd name="T48" fmla="*/ 1 w 1236"/>
                <a:gd name="T49" fmla="*/ 1 h 1460"/>
                <a:gd name="T50" fmla="*/ 1 w 1236"/>
                <a:gd name="T51" fmla="*/ 1 h 1460"/>
                <a:gd name="T52" fmla="*/ 1 w 1236"/>
                <a:gd name="T53" fmla="*/ 1 h 1460"/>
                <a:gd name="T54" fmla="*/ 1 w 1236"/>
                <a:gd name="T55" fmla="*/ 1 h 1460"/>
                <a:gd name="T56" fmla="*/ 1 w 1236"/>
                <a:gd name="T57" fmla="*/ 1 h 1460"/>
                <a:gd name="T58" fmla="*/ 1 w 1236"/>
                <a:gd name="T59" fmla="*/ 1 h 1460"/>
                <a:gd name="T60" fmla="*/ 1 w 1236"/>
                <a:gd name="T61" fmla="*/ 1 h 1460"/>
                <a:gd name="T62" fmla="*/ 1 w 1236"/>
                <a:gd name="T63" fmla="*/ 1 h 1460"/>
                <a:gd name="T64" fmla="*/ 1 w 1236"/>
                <a:gd name="T65" fmla="*/ 1 h 1460"/>
                <a:gd name="T66" fmla="*/ 1 w 1236"/>
                <a:gd name="T67" fmla="*/ 1 h 1460"/>
                <a:gd name="T68" fmla="*/ 1 w 1236"/>
                <a:gd name="T69" fmla="*/ 1 h 1460"/>
                <a:gd name="T70" fmla="*/ 1 w 1236"/>
                <a:gd name="T71" fmla="*/ 1 h 1460"/>
                <a:gd name="T72" fmla="*/ 1 w 1236"/>
                <a:gd name="T73" fmla="*/ 1 h 1460"/>
                <a:gd name="T74" fmla="*/ 1 w 1236"/>
                <a:gd name="T75" fmla="*/ 1 h 1460"/>
                <a:gd name="T76" fmla="*/ 1 w 1236"/>
                <a:gd name="T77" fmla="*/ 1 h 1460"/>
                <a:gd name="T78" fmla="*/ 1 w 1236"/>
                <a:gd name="T79" fmla="*/ 1 h 1460"/>
                <a:gd name="T80" fmla="*/ 1 w 1236"/>
                <a:gd name="T81" fmla="*/ 1 h 1460"/>
                <a:gd name="T82" fmla="*/ 1 w 1236"/>
                <a:gd name="T83" fmla="*/ 1 h 1460"/>
                <a:gd name="T84" fmla="*/ 1 w 1236"/>
                <a:gd name="T85" fmla="*/ 1 h 1460"/>
                <a:gd name="T86" fmla="*/ 1 w 1236"/>
                <a:gd name="T87" fmla="*/ 1 h 1460"/>
                <a:gd name="T88" fmla="*/ 1 w 1236"/>
                <a:gd name="T89" fmla="*/ 1 h 1460"/>
                <a:gd name="T90" fmla="*/ 1 w 1236"/>
                <a:gd name="T91" fmla="*/ 1 h 1460"/>
                <a:gd name="T92" fmla="*/ 1 w 1236"/>
                <a:gd name="T93" fmla="*/ 1 h 1460"/>
                <a:gd name="T94" fmla="*/ 1 w 1236"/>
                <a:gd name="T95" fmla="*/ 1 h 146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236"/>
                <a:gd name="T145" fmla="*/ 0 h 1460"/>
                <a:gd name="T146" fmla="*/ 1236 w 1236"/>
                <a:gd name="T147" fmla="*/ 1460 h 146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236" h="1460">
                  <a:moveTo>
                    <a:pt x="9" y="569"/>
                  </a:moveTo>
                  <a:cubicBezTo>
                    <a:pt x="13" y="553"/>
                    <a:pt x="17" y="537"/>
                    <a:pt x="21" y="521"/>
                  </a:cubicBezTo>
                  <a:cubicBezTo>
                    <a:pt x="24" y="509"/>
                    <a:pt x="33" y="485"/>
                    <a:pt x="33" y="485"/>
                  </a:cubicBezTo>
                  <a:cubicBezTo>
                    <a:pt x="0" y="474"/>
                    <a:pt x="18" y="466"/>
                    <a:pt x="33" y="443"/>
                  </a:cubicBezTo>
                  <a:cubicBezTo>
                    <a:pt x="41" y="360"/>
                    <a:pt x="33" y="397"/>
                    <a:pt x="81" y="365"/>
                  </a:cubicBezTo>
                  <a:cubicBezTo>
                    <a:pt x="95" y="367"/>
                    <a:pt x="91" y="340"/>
                    <a:pt x="105" y="343"/>
                  </a:cubicBezTo>
                  <a:cubicBezTo>
                    <a:pt x="111" y="344"/>
                    <a:pt x="110" y="293"/>
                    <a:pt x="131" y="326"/>
                  </a:cubicBezTo>
                  <a:cubicBezTo>
                    <a:pt x="135" y="322"/>
                    <a:pt x="137" y="365"/>
                    <a:pt x="135" y="359"/>
                  </a:cubicBezTo>
                  <a:cubicBezTo>
                    <a:pt x="137" y="343"/>
                    <a:pt x="135" y="326"/>
                    <a:pt x="141" y="311"/>
                  </a:cubicBezTo>
                  <a:cubicBezTo>
                    <a:pt x="143" y="302"/>
                    <a:pt x="145" y="315"/>
                    <a:pt x="153" y="314"/>
                  </a:cubicBezTo>
                  <a:cubicBezTo>
                    <a:pt x="161" y="313"/>
                    <a:pt x="176" y="310"/>
                    <a:pt x="189" y="305"/>
                  </a:cubicBezTo>
                  <a:cubicBezTo>
                    <a:pt x="202" y="300"/>
                    <a:pt x="215" y="288"/>
                    <a:pt x="231" y="281"/>
                  </a:cubicBezTo>
                  <a:cubicBezTo>
                    <a:pt x="253" y="264"/>
                    <a:pt x="270" y="285"/>
                    <a:pt x="285" y="263"/>
                  </a:cubicBezTo>
                  <a:cubicBezTo>
                    <a:pt x="298" y="210"/>
                    <a:pt x="278" y="235"/>
                    <a:pt x="357" y="209"/>
                  </a:cubicBezTo>
                  <a:cubicBezTo>
                    <a:pt x="363" y="207"/>
                    <a:pt x="358" y="194"/>
                    <a:pt x="363" y="191"/>
                  </a:cubicBezTo>
                  <a:cubicBezTo>
                    <a:pt x="374" y="185"/>
                    <a:pt x="387" y="187"/>
                    <a:pt x="399" y="185"/>
                  </a:cubicBezTo>
                  <a:cubicBezTo>
                    <a:pt x="407" y="173"/>
                    <a:pt x="415" y="161"/>
                    <a:pt x="423" y="149"/>
                  </a:cubicBezTo>
                  <a:cubicBezTo>
                    <a:pt x="445" y="117"/>
                    <a:pt x="419" y="100"/>
                    <a:pt x="471" y="83"/>
                  </a:cubicBezTo>
                  <a:cubicBezTo>
                    <a:pt x="487" y="67"/>
                    <a:pt x="496" y="29"/>
                    <a:pt x="513" y="23"/>
                  </a:cubicBezTo>
                  <a:cubicBezTo>
                    <a:pt x="530" y="17"/>
                    <a:pt x="549" y="19"/>
                    <a:pt x="567" y="17"/>
                  </a:cubicBezTo>
                  <a:cubicBezTo>
                    <a:pt x="601" y="0"/>
                    <a:pt x="608" y="9"/>
                    <a:pt x="639" y="23"/>
                  </a:cubicBezTo>
                  <a:cubicBezTo>
                    <a:pt x="651" y="28"/>
                    <a:pt x="675" y="35"/>
                    <a:pt x="675" y="35"/>
                  </a:cubicBezTo>
                  <a:cubicBezTo>
                    <a:pt x="687" y="47"/>
                    <a:pt x="705" y="53"/>
                    <a:pt x="717" y="65"/>
                  </a:cubicBezTo>
                  <a:cubicBezTo>
                    <a:pt x="725" y="71"/>
                    <a:pt x="696" y="74"/>
                    <a:pt x="696" y="82"/>
                  </a:cubicBezTo>
                  <a:cubicBezTo>
                    <a:pt x="696" y="90"/>
                    <a:pt x="707" y="103"/>
                    <a:pt x="717" y="113"/>
                  </a:cubicBezTo>
                  <a:cubicBezTo>
                    <a:pt x="719" y="121"/>
                    <a:pt x="748" y="137"/>
                    <a:pt x="753" y="143"/>
                  </a:cubicBezTo>
                  <a:cubicBezTo>
                    <a:pt x="757" y="148"/>
                    <a:pt x="765" y="147"/>
                    <a:pt x="771" y="149"/>
                  </a:cubicBezTo>
                  <a:cubicBezTo>
                    <a:pt x="773" y="161"/>
                    <a:pt x="770" y="175"/>
                    <a:pt x="777" y="185"/>
                  </a:cubicBezTo>
                  <a:cubicBezTo>
                    <a:pt x="781" y="190"/>
                    <a:pt x="778" y="171"/>
                    <a:pt x="783" y="167"/>
                  </a:cubicBezTo>
                  <a:cubicBezTo>
                    <a:pt x="789" y="162"/>
                    <a:pt x="793" y="187"/>
                    <a:pt x="801" y="185"/>
                  </a:cubicBezTo>
                  <a:cubicBezTo>
                    <a:pt x="802" y="192"/>
                    <a:pt x="811" y="207"/>
                    <a:pt x="813" y="218"/>
                  </a:cubicBezTo>
                  <a:cubicBezTo>
                    <a:pt x="815" y="229"/>
                    <a:pt x="808" y="248"/>
                    <a:pt x="813" y="251"/>
                  </a:cubicBezTo>
                  <a:lnTo>
                    <a:pt x="842" y="238"/>
                  </a:lnTo>
                  <a:lnTo>
                    <a:pt x="887" y="245"/>
                  </a:lnTo>
                  <a:cubicBezTo>
                    <a:pt x="900" y="242"/>
                    <a:pt x="910" y="226"/>
                    <a:pt x="921" y="221"/>
                  </a:cubicBezTo>
                  <a:cubicBezTo>
                    <a:pt x="932" y="216"/>
                    <a:pt x="940" y="225"/>
                    <a:pt x="951" y="215"/>
                  </a:cubicBezTo>
                  <a:cubicBezTo>
                    <a:pt x="971" y="208"/>
                    <a:pt x="966" y="165"/>
                    <a:pt x="986" y="158"/>
                  </a:cubicBezTo>
                  <a:cubicBezTo>
                    <a:pt x="997" y="146"/>
                    <a:pt x="995" y="176"/>
                    <a:pt x="1005" y="178"/>
                  </a:cubicBezTo>
                  <a:cubicBezTo>
                    <a:pt x="1012" y="179"/>
                    <a:pt x="1019" y="167"/>
                    <a:pt x="1026" y="166"/>
                  </a:cubicBezTo>
                  <a:cubicBezTo>
                    <a:pt x="1033" y="165"/>
                    <a:pt x="1045" y="177"/>
                    <a:pt x="1049" y="172"/>
                  </a:cubicBezTo>
                  <a:cubicBezTo>
                    <a:pt x="1053" y="167"/>
                    <a:pt x="1045" y="145"/>
                    <a:pt x="1050" y="137"/>
                  </a:cubicBezTo>
                  <a:cubicBezTo>
                    <a:pt x="1055" y="129"/>
                    <a:pt x="1071" y="131"/>
                    <a:pt x="1076" y="125"/>
                  </a:cubicBezTo>
                  <a:cubicBezTo>
                    <a:pt x="1081" y="119"/>
                    <a:pt x="1078" y="104"/>
                    <a:pt x="1082" y="101"/>
                  </a:cubicBezTo>
                  <a:cubicBezTo>
                    <a:pt x="1086" y="98"/>
                    <a:pt x="1098" y="108"/>
                    <a:pt x="1101" y="107"/>
                  </a:cubicBezTo>
                  <a:cubicBezTo>
                    <a:pt x="1104" y="106"/>
                    <a:pt x="1096" y="97"/>
                    <a:pt x="1100" y="94"/>
                  </a:cubicBezTo>
                  <a:cubicBezTo>
                    <a:pt x="1104" y="91"/>
                    <a:pt x="1116" y="84"/>
                    <a:pt x="1125" y="86"/>
                  </a:cubicBezTo>
                  <a:cubicBezTo>
                    <a:pt x="1134" y="88"/>
                    <a:pt x="1146" y="101"/>
                    <a:pt x="1155" y="107"/>
                  </a:cubicBezTo>
                  <a:cubicBezTo>
                    <a:pt x="1168" y="108"/>
                    <a:pt x="1167" y="119"/>
                    <a:pt x="1179" y="122"/>
                  </a:cubicBezTo>
                  <a:cubicBezTo>
                    <a:pt x="1191" y="125"/>
                    <a:pt x="1236" y="110"/>
                    <a:pt x="1227" y="125"/>
                  </a:cubicBezTo>
                  <a:cubicBezTo>
                    <a:pt x="1231" y="134"/>
                    <a:pt x="1136" y="204"/>
                    <a:pt x="1125" y="215"/>
                  </a:cubicBezTo>
                  <a:cubicBezTo>
                    <a:pt x="1099" y="241"/>
                    <a:pt x="1071" y="267"/>
                    <a:pt x="1041" y="287"/>
                  </a:cubicBezTo>
                  <a:cubicBezTo>
                    <a:pt x="1028" y="296"/>
                    <a:pt x="975" y="334"/>
                    <a:pt x="950" y="347"/>
                  </a:cubicBezTo>
                  <a:cubicBezTo>
                    <a:pt x="937" y="361"/>
                    <a:pt x="977" y="357"/>
                    <a:pt x="980" y="364"/>
                  </a:cubicBezTo>
                  <a:cubicBezTo>
                    <a:pt x="983" y="371"/>
                    <a:pt x="978" y="379"/>
                    <a:pt x="969" y="389"/>
                  </a:cubicBezTo>
                  <a:cubicBezTo>
                    <a:pt x="966" y="398"/>
                    <a:pt x="943" y="423"/>
                    <a:pt x="927" y="425"/>
                  </a:cubicBezTo>
                  <a:cubicBezTo>
                    <a:pt x="911" y="430"/>
                    <a:pt x="889" y="418"/>
                    <a:pt x="873" y="422"/>
                  </a:cubicBezTo>
                  <a:cubicBezTo>
                    <a:pt x="851" y="430"/>
                    <a:pt x="850" y="435"/>
                    <a:pt x="833" y="451"/>
                  </a:cubicBezTo>
                  <a:cubicBezTo>
                    <a:pt x="822" y="463"/>
                    <a:pt x="822" y="498"/>
                    <a:pt x="813" y="503"/>
                  </a:cubicBezTo>
                  <a:cubicBezTo>
                    <a:pt x="804" y="508"/>
                    <a:pt x="790" y="480"/>
                    <a:pt x="777" y="479"/>
                  </a:cubicBezTo>
                  <a:cubicBezTo>
                    <a:pt x="762" y="494"/>
                    <a:pt x="749" y="482"/>
                    <a:pt x="735" y="497"/>
                  </a:cubicBezTo>
                  <a:cubicBezTo>
                    <a:pt x="721" y="512"/>
                    <a:pt x="697" y="545"/>
                    <a:pt x="693" y="569"/>
                  </a:cubicBezTo>
                  <a:cubicBezTo>
                    <a:pt x="687" y="593"/>
                    <a:pt x="710" y="624"/>
                    <a:pt x="711" y="641"/>
                  </a:cubicBezTo>
                  <a:cubicBezTo>
                    <a:pt x="714" y="658"/>
                    <a:pt x="710" y="653"/>
                    <a:pt x="711" y="673"/>
                  </a:cubicBezTo>
                  <a:cubicBezTo>
                    <a:pt x="703" y="699"/>
                    <a:pt x="731" y="737"/>
                    <a:pt x="717" y="761"/>
                  </a:cubicBezTo>
                  <a:cubicBezTo>
                    <a:pt x="719" y="781"/>
                    <a:pt x="729" y="778"/>
                    <a:pt x="728" y="791"/>
                  </a:cubicBezTo>
                  <a:cubicBezTo>
                    <a:pt x="727" y="804"/>
                    <a:pt x="716" y="824"/>
                    <a:pt x="713" y="841"/>
                  </a:cubicBezTo>
                  <a:cubicBezTo>
                    <a:pt x="708" y="855"/>
                    <a:pt x="714" y="877"/>
                    <a:pt x="710" y="892"/>
                  </a:cubicBezTo>
                  <a:cubicBezTo>
                    <a:pt x="706" y="907"/>
                    <a:pt x="696" y="914"/>
                    <a:pt x="687" y="929"/>
                  </a:cubicBezTo>
                  <a:cubicBezTo>
                    <a:pt x="694" y="958"/>
                    <a:pt x="631" y="969"/>
                    <a:pt x="656" y="985"/>
                  </a:cubicBezTo>
                  <a:cubicBezTo>
                    <a:pt x="647" y="1018"/>
                    <a:pt x="672" y="1141"/>
                    <a:pt x="665" y="1171"/>
                  </a:cubicBezTo>
                  <a:cubicBezTo>
                    <a:pt x="658" y="1201"/>
                    <a:pt x="630" y="1156"/>
                    <a:pt x="615" y="1163"/>
                  </a:cubicBezTo>
                  <a:cubicBezTo>
                    <a:pt x="596" y="1201"/>
                    <a:pt x="598" y="1174"/>
                    <a:pt x="573" y="1211"/>
                  </a:cubicBezTo>
                  <a:cubicBezTo>
                    <a:pt x="563" y="1226"/>
                    <a:pt x="557" y="1243"/>
                    <a:pt x="549" y="1259"/>
                  </a:cubicBezTo>
                  <a:cubicBezTo>
                    <a:pt x="549" y="1271"/>
                    <a:pt x="553" y="1286"/>
                    <a:pt x="561" y="1294"/>
                  </a:cubicBezTo>
                  <a:cubicBezTo>
                    <a:pt x="569" y="1302"/>
                    <a:pt x="607" y="1303"/>
                    <a:pt x="597" y="1307"/>
                  </a:cubicBezTo>
                  <a:cubicBezTo>
                    <a:pt x="587" y="1311"/>
                    <a:pt x="520" y="1315"/>
                    <a:pt x="501" y="1319"/>
                  </a:cubicBezTo>
                  <a:cubicBezTo>
                    <a:pt x="483" y="1325"/>
                    <a:pt x="489" y="1325"/>
                    <a:pt x="483" y="1331"/>
                  </a:cubicBezTo>
                  <a:cubicBezTo>
                    <a:pt x="477" y="1337"/>
                    <a:pt x="471" y="1341"/>
                    <a:pt x="465" y="1355"/>
                  </a:cubicBezTo>
                  <a:cubicBezTo>
                    <a:pt x="454" y="1374"/>
                    <a:pt x="458" y="1399"/>
                    <a:pt x="447" y="1415"/>
                  </a:cubicBezTo>
                  <a:cubicBezTo>
                    <a:pt x="436" y="1431"/>
                    <a:pt x="410" y="1444"/>
                    <a:pt x="399" y="1451"/>
                  </a:cubicBezTo>
                  <a:cubicBezTo>
                    <a:pt x="393" y="1449"/>
                    <a:pt x="389" y="1459"/>
                    <a:pt x="383" y="1456"/>
                  </a:cubicBezTo>
                  <a:cubicBezTo>
                    <a:pt x="377" y="1453"/>
                    <a:pt x="370" y="1460"/>
                    <a:pt x="363" y="1457"/>
                  </a:cubicBezTo>
                  <a:cubicBezTo>
                    <a:pt x="346" y="1451"/>
                    <a:pt x="330" y="1431"/>
                    <a:pt x="312" y="1427"/>
                  </a:cubicBezTo>
                  <a:cubicBezTo>
                    <a:pt x="291" y="1413"/>
                    <a:pt x="287" y="1412"/>
                    <a:pt x="273" y="1391"/>
                  </a:cubicBezTo>
                  <a:cubicBezTo>
                    <a:pt x="265" y="1357"/>
                    <a:pt x="244" y="1330"/>
                    <a:pt x="225" y="1301"/>
                  </a:cubicBezTo>
                  <a:cubicBezTo>
                    <a:pt x="211" y="1246"/>
                    <a:pt x="228" y="1267"/>
                    <a:pt x="207" y="1235"/>
                  </a:cubicBezTo>
                  <a:cubicBezTo>
                    <a:pt x="202" y="1216"/>
                    <a:pt x="216" y="1216"/>
                    <a:pt x="213" y="1193"/>
                  </a:cubicBezTo>
                  <a:cubicBezTo>
                    <a:pt x="208" y="1170"/>
                    <a:pt x="187" y="1131"/>
                    <a:pt x="176" y="1099"/>
                  </a:cubicBezTo>
                  <a:cubicBezTo>
                    <a:pt x="174" y="1057"/>
                    <a:pt x="157" y="1027"/>
                    <a:pt x="147" y="1001"/>
                  </a:cubicBezTo>
                  <a:cubicBezTo>
                    <a:pt x="136" y="975"/>
                    <a:pt x="121" y="960"/>
                    <a:pt x="111" y="943"/>
                  </a:cubicBezTo>
                  <a:cubicBezTo>
                    <a:pt x="96" y="921"/>
                    <a:pt x="94" y="923"/>
                    <a:pt x="86" y="898"/>
                  </a:cubicBezTo>
                  <a:cubicBezTo>
                    <a:pt x="79" y="873"/>
                    <a:pt x="66" y="829"/>
                    <a:pt x="60" y="797"/>
                  </a:cubicBezTo>
                  <a:cubicBezTo>
                    <a:pt x="54" y="765"/>
                    <a:pt x="53" y="736"/>
                    <a:pt x="51" y="707"/>
                  </a:cubicBezTo>
                  <a:cubicBezTo>
                    <a:pt x="49" y="678"/>
                    <a:pt x="50" y="643"/>
                    <a:pt x="45" y="623"/>
                  </a:cubicBezTo>
                  <a:cubicBezTo>
                    <a:pt x="34" y="591"/>
                    <a:pt x="46" y="617"/>
                    <a:pt x="21" y="587"/>
                  </a:cubicBezTo>
                  <a:cubicBezTo>
                    <a:pt x="16" y="581"/>
                    <a:pt x="9" y="569"/>
                    <a:pt x="9" y="569"/>
                  </a:cubicBezTo>
                  <a:close/>
                </a:path>
              </a:pathLst>
            </a:custGeom>
            <a:ln>
              <a:headEnd/>
              <a:tailEnd/>
            </a:ln>
          </p:spPr>
          <p:style>
            <a:lnRef idx="2">
              <a:schemeClr val="dk1"/>
            </a:lnRef>
            <a:fillRef idx="1">
              <a:schemeClr val="lt1"/>
            </a:fillRef>
            <a:effectRef idx="0">
              <a:schemeClr val="dk1"/>
            </a:effectRef>
            <a:fontRef idx="minor">
              <a:schemeClr val="dk1"/>
            </a:fontRef>
          </p:style>
          <p:txBody>
            <a:bodyPr/>
            <a:lstStyle/>
            <a:p>
              <a:pPr>
                <a:defRPr/>
              </a:pPr>
              <a:endParaRPr lang="en-US"/>
            </a:p>
          </p:txBody>
        </p:sp>
        <p:sp>
          <p:nvSpPr>
            <p:cNvPr id="36897" name="Freeform 5"/>
            <p:cNvSpPr>
              <a:spLocks/>
            </p:cNvSpPr>
            <p:nvPr/>
          </p:nvSpPr>
          <p:spPr bwMode="auto">
            <a:xfrm>
              <a:off x="1920" y="1826"/>
              <a:ext cx="1003" cy="764"/>
            </a:xfrm>
            <a:custGeom>
              <a:avLst/>
              <a:gdLst>
                <a:gd name="T0" fmla="*/ 1 w 1755"/>
                <a:gd name="T1" fmla="*/ 1 h 1470"/>
                <a:gd name="T2" fmla="*/ 1 w 1755"/>
                <a:gd name="T3" fmla="*/ 1 h 1470"/>
                <a:gd name="T4" fmla="*/ 1 w 1755"/>
                <a:gd name="T5" fmla="*/ 1 h 1470"/>
                <a:gd name="T6" fmla="*/ 1 w 1755"/>
                <a:gd name="T7" fmla="*/ 1 h 1470"/>
                <a:gd name="T8" fmla="*/ 1 w 1755"/>
                <a:gd name="T9" fmla="*/ 1 h 1470"/>
                <a:gd name="T10" fmla="*/ 1 w 1755"/>
                <a:gd name="T11" fmla="*/ 1 h 1470"/>
                <a:gd name="T12" fmla="*/ 1 w 1755"/>
                <a:gd name="T13" fmla="*/ 1 h 1470"/>
                <a:gd name="T14" fmla="*/ 1 w 1755"/>
                <a:gd name="T15" fmla="*/ 1 h 1470"/>
                <a:gd name="T16" fmla="*/ 1 w 1755"/>
                <a:gd name="T17" fmla="*/ 1 h 1470"/>
                <a:gd name="T18" fmla="*/ 1 w 1755"/>
                <a:gd name="T19" fmla="*/ 1 h 1470"/>
                <a:gd name="T20" fmla="*/ 1 w 1755"/>
                <a:gd name="T21" fmla="*/ 1 h 1470"/>
                <a:gd name="T22" fmla="*/ 1 w 1755"/>
                <a:gd name="T23" fmla="*/ 1 h 1470"/>
                <a:gd name="T24" fmla="*/ 1 w 1755"/>
                <a:gd name="T25" fmla="*/ 1 h 1470"/>
                <a:gd name="T26" fmla="*/ 1 w 1755"/>
                <a:gd name="T27" fmla="*/ 1 h 1470"/>
                <a:gd name="T28" fmla="*/ 1 w 1755"/>
                <a:gd name="T29" fmla="*/ 1 h 1470"/>
                <a:gd name="T30" fmla="*/ 1 w 1755"/>
                <a:gd name="T31" fmla="*/ 1 h 1470"/>
                <a:gd name="T32" fmla="*/ 1 w 1755"/>
                <a:gd name="T33" fmla="*/ 1 h 1470"/>
                <a:gd name="T34" fmla="*/ 1 w 1755"/>
                <a:gd name="T35" fmla="*/ 1 h 1470"/>
                <a:gd name="T36" fmla="*/ 1 w 1755"/>
                <a:gd name="T37" fmla="*/ 1 h 1470"/>
                <a:gd name="T38" fmla="*/ 1 w 1755"/>
                <a:gd name="T39" fmla="*/ 1 h 1470"/>
                <a:gd name="T40" fmla="*/ 1 w 1755"/>
                <a:gd name="T41" fmla="*/ 1 h 1470"/>
                <a:gd name="T42" fmla="*/ 1 w 1755"/>
                <a:gd name="T43" fmla="*/ 1 h 1470"/>
                <a:gd name="T44" fmla="*/ 1 w 1755"/>
                <a:gd name="T45" fmla="*/ 1 h 1470"/>
                <a:gd name="T46" fmla="*/ 1 w 1755"/>
                <a:gd name="T47" fmla="*/ 1 h 1470"/>
                <a:gd name="T48" fmla="*/ 1 w 1755"/>
                <a:gd name="T49" fmla="*/ 1 h 1470"/>
                <a:gd name="T50" fmla="*/ 1 w 1755"/>
                <a:gd name="T51" fmla="*/ 1 h 1470"/>
                <a:gd name="T52" fmla="*/ 1 w 1755"/>
                <a:gd name="T53" fmla="*/ 1 h 1470"/>
                <a:gd name="T54" fmla="*/ 1 w 1755"/>
                <a:gd name="T55" fmla="*/ 1 h 1470"/>
                <a:gd name="T56" fmla="*/ 1 w 1755"/>
                <a:gd name="T57" fmla="*/ 1 h 1470"/>
                <a:gd name="T58" fmla="*/ 1 w 1755"/>
                <a:gd name="T59" fmla="*/ 1 h 1470"/>
                <a:gd name="T60" fmla="*/ 1 w 1755"/>
                <a:gd name="T61" fmla="*/ 1 h 1470"/>
                <a:gd name="T62" fmla="*/ 1 w 1755"/>
                <a:gd name="T63" fmla="*/ 1 h 1470"/>
                <a:gd name="T64" fmla="*/ 1 w 1755"/>
                <a:gd name="T65" fmla="*/ 1 h 1470"/>
                <a:gd name="T66" fmla="*/ 1 w 1755"/>
                <a:gd name="T67" fmla="*/ 1 h 1470"/>
                <a:gd name="T68" fmla="*/ 1 w 1755"/>
                <a:gd name="T69" fmla="*/ 1 h 1470"/>
                <a:gd name="T70" fmla="*/ 1 w 1755"/>
                <a:gd name="T71" fmla="*/ 1 h 1470"/>
                <a:gd name="T72" fmla="*/ 1 w 1755"/>
                <a:gd name="T73" fmla="*/ 1 h 1470"/>
                <a:gd name="T74" fmla="*/ 1 w 1755"/>
                <a:gd name="T75" fmla="*/ 1 h 1470"/>
                <a:gd name="T76" fmla="*/ 1 w 1755"/>
                <a:gd name="T77" fmla="*/ 1 h 1470"/>
                <a:gd name="T78" fmla="*/ 1 w 1755"/>
                <a:gd name="T79" fmla="*/ 1 h 1470"/>
                <a:gd name="T80" fmla="*/ 1 w 1755"/>
                <a:gd name="T81" fmla="*/ 1 h 1470"/>
                <a:gd name="T82" fmla="*/ 1 w 1755"/>
                <a:gd name="T83" fmla="*/ 1 h 1470"/>
                <a:gd name="T84" fmla="*/ 1 w 1755"/>
                <a:gd name="T85" fmla="*/ 1 h 1470"/>
                <a:gd name="T86" fmla="*/ 1 w 1755"/>
                <a:gd name="T87" fmla="*/ 1 h 1470"/>
                <a:gd name="T88" fmla="*/ 1 w 1755"/>
                <a:gd name="T89" fmla="*/ 1 h 147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755"/>
                <a:gd name="T136" fmla="*/ 0 h 1470"/>
                <a:gd name="T137" fmla="*/ 1755 w 1755"/>
                <a:gd name="T138" fmla="*/ 1470 h 147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755" h="1470">
                  <a:moveTo>
                    <a:pt x="39" y="300"/>
                  </a:moveTo>
                  <a:cubicBezTo>
                    <a:pt x="26" y="320"/>
                    <a:pt x="0" y="340"/>
                    <a:pt x="21" y="366"/>
                  </a:cubicBezTo>
                  <a:cubicBezTo>
                    <a:pt x="30" y="377"/>
                    <a:pt x="57" y="390"/>
                    <a:pt x="57" y="390"/>
                  </a:cubicBezTo>
                  <a:cubicBezTo>
                    <a:pt x="70" y="429"/>
                    <a:pt x="100" y="432"/>
                    <a:pt x="135" y="438"/>
                  </a:cubicBezTo>
                  <a:cubicBezTo>
                    <a:pt x="169" y="460"/>
                    <a:pt x="193" y="434"/>
                    <a:pt x="231" y="426"/>
                  </a:cubicBezTo>
                  <a:cubicBezTo>
                    <a:pt x="204" y="467"/>
                    <a:pt x="191" y="474"/>
                    <a:pt x="141" y="480"/>
                  </a:cubicBezTo>
                  <a:cubicBezTo>
                    <a:pt x="129" y="484"/>
                    <a:pt x="117" y="488"/>
                    <a:pt x="105" y="492"/>
                  </a:cubicBezTo>
                  <a:cubicBezTo>
                    <a:pt x="99" y="494"/>
                    <a:pt x="87" y="498"/>
                    <a:pt x="87" y="498"/>
                  </a:cubicBezTo>
                  <a:cubicBezTo>
                    <a:pt x="100" y="460"/>
                    <a:pt x="78" y="469"/>
                    <a:pt x="63" y="492"/>
                  </a:cubicBezTo>
                  <a:cubicBezTo>
                    <a:pt x="71" y="526"/>
                    <a:pt x="82" y="563"/>
                    <a:pt x="111" y="582"/>
                  </a:cubicBezTo>
                  <a:cubicBezTo>
                    <a:pt x="119" y="606"/>
                    <a:pt x="132" y="616"/>
                    <a:pt x="153" y="630"/>
                  </a:cubicBezTo>
                  <a:cubicBezTo>
                    <a:pt x="164" y="646"/>
                    <a:pt x="195" y="682"/>
                    <a:pt x="213" y="690"/>
                  </a:cubicBezTo>
                  <a:cubicBezTo>
                    <a:pt x="225" y="695"/>
                    <a:pt x="249" y="702"/>
                    <a:pt x="249" y="702"/>
                  </a:cubicBezTo>
                  <a:cubicBezTo>
                    <a:pt x="285" y="690"/>
                    <a:pt x="304" y="678"/>
                    <a:pt x="345" y="672"/>
                  </a:cubicBezTo>
                  <a:cubicBezTo>
                    <a:pt x="364" y="659"/>
                    <a:pt x="383" y="658"/>
                    <a:pt x="393" y="636"/>
                  </a:cubicBezTo>
                  <a:cubicBezTo>
                    <a:pt x="398" y="624"/>
                    <a:pt x="405" y="600"/>
                    <a:pt x="405" y="600"/>
                  </a:cubicBezTo>
                  <a:cubicBezTo>
                    <a:pt x="407" y="578"/>
                    <a:pt x="403" y="555"/>
                    <a:pt x="411" y="534"/>
                  </a:cubicBezTo>
                  <a:cubicBezTo>
                    <a:pt x="413" y="528"/>
                    <a:pt x="426" y="534"/>
                    <a:pt x="429" y="540"/>
                  </a:cubicBezTo>
                  <a:cubicBezTo>
                    <a:pt x="436" y="554"/>
                    <a:pt x="411" y="566"/>
                    <a:pt x="405" y="570"/>
                  </a:cubicBezTo>
                  <a:cubicBezTo>
                    <a:pt x="455" y="587"/>
                    <a:pt x="385" y="583"/>
                    <a:pt x="435" y="600"/>
                  </a:cubicBezTo>
                  <a:cubicBezTo>
                    <a:pt x="450" y="644"/>
                    <a:pt x="448" y="692"/>
                    <a:pt x="459" y="738"/>
                  </a:cubicBezTo>
                  <a:cubicBezTo>
                    <a:pt x="452" y="766"/>
                    <a:pt x="442" y="794"/>
                    <a:pt x="435" y="822"/>
                  </a:cubicBezTo>
                  <a:cubicBezTo>
                    <a:pt x="440" y="937"/>
                    <a:pt x="440" y="1054"/>
                    <a:pt x="477" y="1164"/>
                  </a:cubicBezTo>
                  <a:cubicBezTo>
                    <a:pt x="483" y="1254"/>
                    <a:pt x="496" y="1390"/>
                    <a:pt x="549" y="1470"/>
                  </a:cubicBezTo>
                  <a:cubicBezTo>
                    <a:pt x="594" y="1455"/>
                    <a:pt x="572" y="1418"/>
                    <a:pt x="567" y="1380"/>
                  </a:cubicBezTo>
                  <a:cubicBezTo>
                    <a:pt x="572" y="1349"/>
                    <a:pt x="582" y="1336"/>
                    <a:pt x="591" y="1308"/>
                  </a:cubicBezTo>
                  <a:cubicBezTo>
                    <a:pt x="593" y="1292"/>
                    <a:pt x="591" y="1275"/>
                    <a:pt x="597" y="1260"/>
                  </a:cubicBezTo>
                  <a:cubicBezTo>
                    <a:pt x="601" y="1249"/>
                    <a:pt x="641" y="1236"/>
                    <a:pt x="651" y="1230"/>
                  </a:cubicBezTo>
                  <a:cubicBezTo>
                    <a:pt x="673" y="1196"/>
                    <a:pt x="650" y="1222"/>
                    <a:pt x="699" y="1206"/>
                  </a:cubicBezTo>
                  <a:cubicBezTo>
                    <a:pt x="699" y="1206"/>
                    <a:pt x="732" y="1189"/>
                    <a:pt x="735" y="1188"/>
                  </a:cubicBezTo>
                  <a:cubicBezTo>
                    <a:pt x="761" y="1150"/>
                    <a:pt x="774" y="1157"/>
                    <a:pt x="825" y="1152"/>
                  </a:cubicBezTo>
                  <a:cubicBezTo>
                    <a:pt x="845" y="1139"/>
                    <a:pt x="853" y="1123"/>
                    <a:pt x="873" y="1110"/>
                  </a:cubicBezTo>
                  <a:cubicBezTo>
                    <a:pt x="889" y="1062"/>
                    <a:pt x="865" y="1118"/>
                    <a:pt x="897" y="1086"/>
                  </a:cubicBezTo>
                  <a:cubicBezTo>
                    <a:pt x="926" y="1057"/>
                    <a:pt x="908" y="1052"/>
                    <a:pt x="939" y="1038"/>
                  </a:cubicBezTo>
                  <a:cubicBezTo>
                    <a:pt x="951" y="1033"/>
                    <a:pt x="975" y="1026"/>
                    <a:pt x="975" y="1026"/>
                  </a:cubicBezTo>
                  <a:cubicBezTo>
                    <a:pt x="1003" y="985"/>
                    <a:pt x="985" y="995"/>
                    <a:pt x="1017" y="984"/>
                  </a:cubicBezTo>
                  <a:cubicBezTo>
                    <a:pt x="1006" y="952"/>
                    <a:pt x="1014" y="923"/>
                    <a:pt x="1047" y="912"/>
                  </a:cubicBezTo>
                  <a:cubicBezTo>
                    <a:pt x="1061" y="869"/>
                    <a:pt x="1048" y="883"/>
                    <a:pt x="1077" y="864"/>
                  </a:cubicBezTo>
                  <a:cubicBezTo>
                    <a:pt x="1121" y="873"/>
                    <a:pt x="1157" y="893"/>
                    <a:pt x="1203" y="900"/>
                  </a:cubicBezTo>
                  <a:cubicBezTo>
                    <a:pt x="1260" y="919"/>
                    <a:pt x="1249" y="924"/>
                    <a:pt x="1269" y="984"/>
                  </a:cubicBezTo>
                  <a:cubicBezTo>
                    <a:pt x="1271" y="990"/>
                    <a:pt x="1281" y="987"/>
                    <a:pt x="1287" y="990"/>
                  </a:cubicBezTo>
                  <a:cubicBezTo>
                    <a:pt x="1293" y="993"/>
                    <a:pt x="1299" y="998"/>
                    <a:pt x="1305" y="1002"/>
                  </a:cubicBezTo>
                  <a:cubicBezTo>
                    <a:pt x="1313" y="1026"/>
                    <a:pt x="1320" y="1036"/>
                    <a:pt x="1341" y="1050"/>
                  </a:cubicBezTo>
                  <a:cubicBezTo>
                    <a:pt x="1349" y="1074"/>
                    <a:pt x="1353" y="1084"/>
                    <a:pt x="1377" y="1092"/>
                  </a:cubicBezTo>
                  <a:cubicBezTo>
                    <a:pt x="1386" y="1118"/>
                    <a:pt x="1394" y="1118"/>
                    <a:pt x="1419" y="1110"/>
                  </a:cubicBezTo>
                  <a:cubicBezTo>
                    <a:pt x="1421" y="1104"/>
                    <a:pt x="1421" y="1097"/>
                    <a:pt x="1425" y="1092"/>
                  </a:cubicBezTo>
                  <a:cubicBezTo>
                    <a:pt x="1430" y="1086"/>
                    <a:pt x="1439" y="1086"/>
                    <a:pt x="1443" y="1080"/>
                  </a:cubicBezTo>
                  <a:cubicBezTo>
                    <a:pt x="1472" y="1033"/>
                    <a:pt x="1435" y="1051"/>
                    <a:pt x="1473" y="1038"/>
                  </a:cubicBezTo>
                  <a:cubicBezTo>
                    <a:pt x="1475" y="1032"/>
                    <a:pt x="1475" y="1025"/>
                    <a:pt x="1479" y="1020"/>
                  </a:cubicBezTo>
                  <a:cubicBezTo>
                    <a:pt x="1484" y="1014"/>
                    <a:pt x="1493" y="1014"/>
                    <a:pt x="1497" y="1008"/>
                  </a:cubicBezTo>
                  <a:cubicBezTo>
                    <a:pt x="1504" y="997"/>
                    <a:pt x="1505" y="984"/>
                    <a:pt x="1509" y="972"/>
                  </a:cubicBezTo>
                  <a:cubicBezTo>
                    <a:pt x="1511" y="966"/>
                    <a:pt x="1515" y="954"/>
                    <a:pt x="1515" y="954"/>
                  </a:cubicBezTo>
                  <a:cubicBezTo>
                    <a:pt x="1507" y="920"/>
                    <a:pt x="1498" y="887"/>
                    <a:pt x="1479" y="858"/>
                  </a:cubicBezTo>
                  <a:cubicBezTo>
                    <a:pt x="1481" y="850"/>
                    <a:pt x="1477" y="836"/>
                    <a:pt x="1485" y="834"/>
                  </a:cubicBezTo>
                  <a:cubicBezTo>
                    <a:pt x="1497" y="831"/>
                    <a:pt x="1521" y="846"/>
                    <a:pt x="1521" y="846"/>
                  </a:cubicBezTo>
                  <a:cubicBezTo>
                    <a:pt x="1536" y="869"/>
                    <a:pt x="1543" y="873"/>
                    <a:pt x="1569" y="864"/>
                  </a:cubicBezTo>
                  <a:cubicBezTo>
                    <a:pt x="1540" y="845"/>
                    <a:pt x="1553" y="859"/>
                    <a:pt x="1539" y="816"/>
                  </a:cubicBezTo>
                  <a:cubicBezTo>
                    <a:pt x="1537" y="810"/>
                    <a:pt x="1533" y="798"/>
                    <a:pt x="1533" y="798"/>
                  </a:cubicBezTo>
                  <a:cubicBezTo>
                    <a:pt x="1537" y="753"/>
                    <a:pt x="1526" y="722"/>
                    <a:pt x="1569" y="708"/>
                  </a:cubicBezTo>
                  <a:cubicBezTo>
                    <a:pt x="1625" y="719"/>
                    <a:pt x="1607" y="705"/>
                    <a:pt x="1647" y="678"/>
                  </a:cubicBezTo>
                  <a:cubicBezTo>
                    <a:pt x="1654" y="656"/>
                    <a:pt x="1670" y="646"/>
                    <a:pt x="1677" y="624"/>
                  </a:cubicBezTo>
                  <a:cubicBezTo>
                    <a:pt x="1679" y="608"/>
                    <a:pt x="1677" y="591"/>
                    <a:pt x="1683" y="576"/>
                  </a:cubicBezTo>
                  <a:cubicBezTo>
                    <a:pt x="1687" y="565"/>
                    <a:pt x="1727" y="552"/>
                    <a:pt x="1737" y="546"/>
                  </a:cubicBezTo>
                  <a:cubicBezTo>
                    <a:pt x="1743" y="537"/>
                    <a:pt x="1755" y="522"/>
                    <a:pt x="1755" y="510"/>
                  </a:cubicBezTo>
                  <a:cubicBezTo>
                    <a:pt x="1755" y="491"/>
                    <a:pt x="1742" y="487"/>
                    <a:pt x="1731" y="474"/>
                  </a:cubicBezTo>
                  <a:cubicBezTo>
                    <a:pt x="1705" y="443"/>
                    <a:pt x="1684" y="366"/>
                    <a:pt x="1647" y="354"/>
                  </a:cubicBezTo>
                  <a:cubicBezTo>
                    <a:pt x="1615" y="365"/>
                    <a:pt x="1622" y="375"/>
                    <a:pt x="1587" y="366"/>
                  </a:cubicBezTo>
                  <a:cubicBezTo>
                    <a:pt x="1568" y="337"/>
                    <a:pt x="1581" y="308"/>
                    <a:pt x="1551" y="288"/>
                  </a:cubicBezTo>
                  <a:cubicBezTo>
                    <a:pt x="1523" y="246"/>
                    <a:pt x="1561" y="294"/>
                    <a:pt x="1509" y="264"/>
                  </a:cubicBezTo>
                  <a:cubicBezTo>
                    <a:pt x="1483" y="249"/>
                    <a:pt x="1508" y="245"/>
                    <a:pt x="1491" y="228"/>
                  </a:cubicBezTo>
                  <a:cubicBezTo>
                    <a:pt x="1478" y="215"/>
                    <a:pt x="1455" y="219"/>
                    <a:pt x="1437" y="216"/>
                  </a:cubicBezTo>
                  <a:cubicBezTo>
                    <a:pt x="1405" y="227"/>
                    <a:pt x="1427" y="235"/>
                    <a:pt x="1395" y="246"/>
                  </a:cubicBezTo>
                  <a:cubicBezTo>
                    <a:pt x="1359" y="234"/>
                    <a:pt x="1389" y="222"/>
                    <a:pt x="1353" y="210"/>
                  </a:cubicBezTo>
                  <a:cubicBezTo>
                    <a:pt x="1322" y="220"/>
                    <a:pt x="1326" y="207"/>
                    <a:pt x="1317" y="180"/>
                  </a:cubicBezTo>
                  <a:cubicBezTo>
                    <a:pt x="1303" y="182"/>
                    <a:pt x="1288" y="180"/>
                    <a:pt x="1275" y="186"/>
                  </a:cubicBezTo>
                  <a:cubicBezTo>
                    <a:pt x="1268" y="189"/>
                    <a:pt x="1269" y="199"/>
                    <a:pt x="1263" y="204"/>
                  </a:cubicBezTo>
                  <a:cubicBezTo>
                    <a:pt x="1258" y="208"/>
                    <a:pt x="1251" y="208"/>
                    <a:pt x="1245" y="210"/>
                  </a:cubicBezTo>
                  <a:cubicBezTo>
                    <a:pt x="1211" y="188"/>
                    <a:pt x="1237" y="175"/>
                    <a:pt x="1203" y="186"/>
                  </a:cubicBezTo>
                  <a:cubicBezTo>
                    <a:pt x="1178" y="223"/>
                    <a:pt x="1174" y="195"/>
                    <a:pt x="1167" y="168"/>
                  </a:cubicBezTo>
                  <a:cubicBezTo>
                    <a:pt x="1157" y="170"/>
                    <a:pt x="1146" y="169"/>
                    <a:pt x="1137" y="174"/>
                  </a:cubicBezTo>
                  <a:cubicBezTo>
                    <a:pt x="1108" y="191"/>
                    <a:pt x="1136" y="244"/>
                    <a:pt x="1143" y="264"/>
                  </a:cubicBezTo>
                  <a:cubicBezTo>
                    <a:pt x="1147" y="276"/>
                    <a:pt x="1151" y="288"/>
                    <a:pt x="1155" y="300"/>
                  </a:cubicBezTo>
                  <a:cubicBezTo>
                    <a:pt x="1157" y="306"/>
                    <a:pt x="1161" y="318"/>
                    <a:pt x="1161" y="318"/>
                  </a:cubicBezTo>
                  <a:cubicBezTo>
                    <a:pt x="1136" y="326"/>
                    <a:pt x="1128" y="320"/>
                    <a:pt x="1107" y="306"/>
                  </a:cubicBezTo>
                  <a:cubicBezTo>
                    <a:pt x="1103" y="294"/>
                    <a:pt x="1099" y="282"/>
                    <a:pt x="1095" y="270"/>
                  </a:cubicBezTo>
                  <a:cubicBezTo>
                    <a:pt x="1093" y="264"/>
                    <a:pt x="1089" y="252"/>
                    <a:pt x="1089" y="252"/>
                  </a:cubicBezTo>
                  <a:cubicBezTo>
                    <a:pt x="1095" y="226"/>
                    <a:pt x="1109" y="217"/>
                    <a:pt x="1101" y="192"/>
                  </a:cubicBezTo>
                  <a:cubicBezTo>
                    <a:pt x="1103" y="186"/>
                    <a:pt x="1103" y="178"/>
                    <a:pt x="1107" y="174"/>
                  </a:cubicBezTo>
                  <a:cubicBezTo>
                    <a:pt x="1117" y="164"/>
                    <a:pt x="1143" y="150"/>
                    <a:pt x="1143" y="150"/>
                  </a:cubicBezTo>
                  <a:cubicBezTo>
                    <a:pt x="1147" y="144"/>
                    <a:pt x="1150" y="137"/>
                    <a:pt x="1155" y="132"/>
                  </a:cubicBezTo>
                  <a:cubicBezTo>
                    <a:pt x="1160" y="127"/>
                    <a:pt x="1169" y="126"/>
                    <a:pt x="1173" y="120"/>
                  </a:cubicBezTo>
                  <a:cubicBezTo>
                    <a:pt x="1180" y="109"/>
                    <a:pt x="1185" y="84"/>
                    <a:pt x="1185" y="84"/>
                  </a:cubicBezTo>
                  <a:cubicBezTo>
                    <a:pt x="1179" y="66"/>
                    <a:pt x="1173" y="48"/>
                    <a:pt x="1167" y="30"/>
                  </a:cubicBezTo>
                  <a:cubicBezTo>
                    <a:pt x="1165" y="24"/>
                    <a:pt x="1155" y="27"/>
                    <a:pt x="1149" y="24"/>
                  </a:cubicBezTo>
                  <a:cubicBezTo>
                    <a:pt x="1136" y="17"/>
                    <a:pt x="1113" y="0"/>
                    <a:pt x="1113" y="0"/>
                  </a:cubicBezTo>
                  <a:cubicBezTo>
                    <a:pt x="1061" y="17"/>
                    <a:pt x="1016" y="53"/>
                    <a:pt x="963" y="66"/>
                  </a:cubicBezTo>
                  <a:cubicBezTo>
                    <a:pt x="943" y="79"/>
                    <a:pt x="938" y="94"/>
                    <a:pt x="915" y="102"/>
                  </a:cubicBezTo>
                  <a:cubicBezTo>
                    <a:pt x="908" y="122"/>
                    <a:pt x="898" y="136"/>
                    <a:pt x="891" y="156"/>
                  </a:cubicBezTo>
                  <a:cubicBezTo>
                    <a:pt x="911" y="163"/>
                    <a:pt x="925" y="173"/>
                    <a:pt x="945" y="180"/>
                  </a:cubicBezTo>
                  <a:cubicBezTo>
                    <a:pt x="957" y="176"/>
                    <a:pt x="969" y="172"/>
                    <a:pt x="981" y="168"/>
                  </a:cubicBezTo>
                  <a:cubicBezTo>
                    <a:pt x="995" y="163"/>
                    <a:pt x="1005" y="204"/>
                    <a:pt x="1005" y="204"/>
                  </a:cubicBezTo>
                  <a:cubicBezTo>
                    <a:pt x="981" y="220"/>
                    <a:pt x="962" y="215"/>
                    <a:pt x="945" y="240"/>
                  </a:cubicBezTo>
                  <a:cubicBezTo>
                    <a:pt x="960" y="263"/>
                    <a:pt x="978" y="271"/>
                    <a:pt x="945" y="282"/>
                  </a:cubicBezTo>
                  <a:cubicBezTo>
                    <a:pt x="939" y="278"/>
                    <a:pt x="933" y="265"/>
                    <a:pt x="927" y="270"/>
                  </a:cubicBezTo>
                  <a:cubicBezTo>
                    <a:pt x="917" y="278"/>
                    <a:pt x="915" y="306"/>
                    <a:pt x="915" y="306"/>
                  </a:cubicBezTo>
                  <a:cubicBezTo>
                    <a:pt x="919" y="312"/>
                    <a:pt x="934" y="322"/>
                    <a:pt x="927" y="324"/>
                  </a:cubicBezTo>
                  <a:cubicBezTo>
                    <a:pt x="915" y="327"/>
                    <a:pt x="903" y="316"/>
                    <a:pt x="891" y="312"/>
                  </a:cubicBezTo>
                  <a:cubicBezTo>
                    <a:pt x="885" y="310"/>
                    <a:pt x="873" y="306"/>
                    <a:pt x="873" y="306"/>
                  </a:cubicBezTo>
                  <a:cubicBezTo>
                    <a:pt x="850" y="314"/>
                    <a:pt x="848" y="328"/>
                    <a:pt x="825" y="336"/>
                  </a:cubicBezTo>
                  <a:cubicBezTo>
                    <a:pt x="816" y="362"/>
                    <a:pt x="808" y="362"/>
                    <a:pt x="783" y="354"/>
                  </a:cubicBezTo>
                  <a:cubicBezTo>
                    <a:pt x="795" y="304"/>
                    <a:pt x="777" y="348"/>
                    <a:pt x="807" y="324"/>
                  </a:cubicBezTo>
                  <a:cubicBezTo>
                    <a:pt x="832" y="304"/>
                    <a:pt x="807" y="294"/>
                    <a:pt x="843" y="282"/>
                  </a:cubicBezTo>
                  <a:cubicBezTo>
                    <a:pt x="852" y="255"/>
                    <a:pt x="841" y="249"/>
                    <a:pt x="819" y="234"/>
                  </a:cubicBezTo>
                  <a:cubicBezTo>
                    <a:pt x="783" y="243"/>
                    <a:pt x="782" y="267"/>
                    <a:pt x="771" y="234"/>
                  </a:cubicBezTo>
                  <a:cubicBezTo>
                    <a:pt x="773" y="224"/>
                    <a:pt x="782" y="213"/>
                    <a:pt x="777" y="204"/>
                  </a:cubicBezTo>
                  <a:cubicBezTo>
                    <a:pt x="776" y="202"/>
                    <a:pt x="729" y="226"/>
                    <a:pt x="723" y="228"/>
                  </a:cubicBezTo>
                  <a:cubicBezTo>
                    <a:pt x="708" y="272"/>
                    <a:pt x="708" y="252"/>
                    <a:pt x="717" y="288"/>
                  </a:cubicBezTo>
                  <a:cubicBezTo>
                    <a:pt x="713" y="329"/>
                    <a:pt x="721" y="381"/>
                    <a:pt x="675" y="396"/>
                  </a:cubicBezTo>
                  <a:cubicBezTo>
                    <a:pt x="675" y="397"/>
                    <a:pt x="689" y="434"/>
                    <a:pt x="675" y="438"/>
                  </a:cubicBezTo>
                  <a:cubicBezTo>
                    <a:pt x="668" y="440"/>
                    <a:pt x="664" y="429"/>
                    <a:pt x="657" y="426"/>
                  </a:cubicBezTo>
                  <a:cubicBezTo>
                    <a:pt x="645" y="421"/>
                    <a:pt x="633" y="418"/>
                    <a:pt x="621" y="414"/>
                  </a:cubicBezTo>
                  <a:cubicBezTo>
                    <a:pt x="607" y="409"/>
                    <a:pt x="585" y="390"/>
                    <a:pt x="585" y="390"/>
                  </a:cubicBezTo>
                  <a:cubicBezTo>
                    <a:pt x="574" y="357"/>
                    <a:pt x="572" y="343"/>
                    <a:pt x="543" y="324"/>
                  </a:cubicBezTo>
                  <a:cubicBezTo>
                    <a:pt x="537" y="307"/>
                    <a:pt x="540" y="286"/>
                    <a:pt x="531" y="270"/>
                  </a:cubicBezTo>
                  <a:cubicBezTo>
                    <a:pt x="528" y="265"/>
                    <a:pt x="484" y="259"/>
                    <a:pt x="477" y="258"/>
                  </a:cubicBezTo>
                  <a:cubicBezTo>
                    <a:pt x="438" y="232"/>
                    <a:pt x="390" y="230"/>
                    <a:pt x="351" y="204"/>
                  </a:cubicBezTo>
                  <a:cubicBezTo>
                    <a:pt x="339" y="208"/>
                    <a:pt x="323" y="211"/>
                    <a:pt x="315" y="222"/>
                  </a:cubicBezTo>
                  <a:cubicBezTo>
                    <a:pt x="294" y="248"/>
                    <a:pt x="328" y="235"/>
                    <a:pt x="291" y="252"/>
                  </a:cubicBezTo>
                  <a:cubicBezTo>
                    <a:pt x="279" y="257"/>
                    <a:pt x="255" y="264"/>
                    <a:pt x="255" y="264"/>
                  </a:cubicBezTo>
                  <a:cubicBezTo>
                    <a:pt x="251" y="258"/>
                    <a:pt x="250" y="248"/>
                    <a:pt x="243" y="246"/>
                  </a:cubicBezTo>
                  <a:cubicBezTo>
                    <a:pt x="233" y="243"/>
                    <a:pt x="223" y="250"/>
                    <a:pt x="213" y="252"/>
                  </a:cubicBezTo>
                  <a:cubicBezTo>
                    <a:pt x="197" y="254"/>
                    <a:pt x="181" y="256"/>
                    <a:pt x="165" y="258"/>
                  </a:cubicBezTo>
                  <a:cubicBezTo>
                    <a:pt x="132" y="247"/>
                    <a:pt x="103" y="245"/>
                    <a:pt x="69" y="252"/>
                  </a:cubicBezTo>
                  <a:cubicBezTo>
                    <a:pt x="50" y="281"/>
                    <a:pt x="59" y="263"/>
                    <a:pt x="45" y="306"/>
                  </a:cubicBezTo>
                  <a:cubicBezTo>
                    <a:pt x="43" y="312"/>
                    <a:pt x="31" y="316"/>
                    <a:pt x="27" y="312"/>
                  </a:cubicBezTo>
                  <a:cubicBezTo>
                    <a:pt x="23" y="308"/>
                    <a:pt x="35" y="304"/>
                    <a:pt x="39" y="300"/>
                  </a:cubicBezTo>
                  <a:close/>
                </a:path>
              </a:pathLst>
            </a:custGeom>
            <a:solidFill>
              <a:schemeClr val="bg1"/>
            </a:solidFill>
            <a:ln w="25400">
              <a:solidFill>
                <a:srgbClr val="000000"/>
              </a:solidFill>
              <a:round/>
              <a:headEnd/>
              <a:tailEnd/>
            </a:ln>
          </p:spPr>
          <p:txBody>
            <a:bodyPr/>
            <a:lstStyle/>
            <a:p>
              <a:endParaRPr lang="en-US"/>
            </a:p>
          </p:txBody>
        </p:sp>
        <p:sp>
          <p:nvSpPr>
            <p:cNvPr id="36898" name="Freeform 6"/>
            <p:cNvSpPr>
              <a:spLocks/>
            </p:cNvSpPr>
            <p:nvPr/>
          </p:nvSpPr>
          <p:spPr bwMode="auto">
            <a:xfrm>
              <a:off x="2023" y="1152"/>
              <a:ext cx="925" cy="914"/>
            </a:xfrm>
            <a:custGeom>
              <a:avLst/>
              <a:gdLst>
                <a:gd name="T0" fmla="*/ 1 w 1636"/>
                <a:gd name="T1" fmla="*/ 1 h 1758"/>
                <a:gd name="T2" fmla="*/ 1 w 1636"/>
                <a:gd name="T3" fmla="*/ 1 h 1758"/>
                <a:gd name="T4" fmla="*/ 1 w 1636"/>
                <a:gd name="T5" fmla="*/ 1 h 1758"/>
                <a:gd name="T6" fmla="*/ 1 w 1636"/>
                <a:gd name="T7" fmla="*/ 1 h 1758"/>
                <a:gd name="T8" fmla="*/ 1 w 1636"/>
                <a:gd name="T9" fmla="*/ 1 h 1758"/>
                <a:gd name="T10" fmla="*/ 1 w 1636"/>
                <a:gd name="T11" fmla="*/ 1 h 1758"/>
                <a:gd name="T12" fmla="*/ 1 w 1636"/>
                <a:gd name="T13" fmla="*/ 1 h 1758"/>
                <a:gd name="T14" fmla="*/ 1 w 1636"/>
                <a:gd name="T15" fmla="*/ 1 h 1758"/>
                <a:gd name="T16" fmla="*/ 1 w 1636"/>
                <a:gd name="T17" fmla="*/ 1 h 1758"/>
                <a:gd name="T18" fmla="*/ 1 w 1636"/>
                <a:gd name="T19" fmla="*/ 1 h 1758"/>
                <a:gd name="T20" fmla="*/ 1 w 1636"/>
                <a:gd name="T21" fmla="*/ 1 h 1758"/>
                <a:gd name="T22" fmla="*/ 1 w 1636"/>
                <a:gd name="T23" fmla="*/ 1 h 1758"/>
                <a:gd name="T24" fmla="*/ 1 w 1636"/>
                <a:gd name="T25" fmla="*/ 1 h 1758"/>
                <a:gd name="T26" fmla="*/ 1 w 1636"/>
                <a:gd name="T27" fmla="*/ 1 h 1758"/>
                <a:gd name="T28" fmla="*/ 1 w 1636"/>
                <a:gd name="T29" fmla="*/ 1 h 1758"/>
                <a:gd name="T30" fmla="*/ 1 w 1636"/>
                <a:gd name="T31" fmla="*/ 1 h 1758"/>
                <a:gd name="T32" fmla="*/ 1 w 1636"/>
                <a:gd name="T33" fmla="*/ 1 h 1758"/>
                <a:gd name="T34" fmla="*/ 1 w 1636"/>
                <a:gd name="T35" fmla="*/ 1 h 1758"/>
                <a:gd name="T36" fmla="*/ 1 w 1636"/>
                <a:gd name="T37" fmla="*/ 1 h 1758"/>
                <a:gd name="T38" fmla="*/ 1 w 1636"/>
                <a:gd name="T39" fmla="*/ 1 h 1758"/>
                <a:gd name="T40" fmla="*/ 1 w 1636"/>
                <a:gd name="T41" fmla="*/ 1 h 1758"/>
                <a:gd name="T42" fmla="*/ 1 w 1636"/>
                <a:gd name="T43" fmla="*/ 1 h 1758"/>
                <a:gd name="T44" fmla="*/ 1 w 1636"/>
                <a:gd name="T45" fmla="*/ 1 h 1758"/>
                <a:gd name="T46" fmla="*/ 1 w 1636"/>
                <a:gd name="T47" fmla="*/ 1 h 1758"/>
                <a:gd name="T48" fmla="*/ 1 w 1636"/>
                <a:gd name="T49" fmla="*/ 1 h 1758"/>
                <a:gd name="T50" fmla="*/ 1 w 1636"/>
                <a:gd name="T51" fmla="*/ 1 h 1758"/>
                <a:gd name="T52" fmla="*/ 1 w 1636"/>
                <a:gd name="T53" fmla="*/ 1 h 1758"/>
                <a:gd name="T54" fmla="*/ 1 w 1636"/>
                <a:gd name="T55" fmla="*/ 1 h 1758"/>
                <a:gd name="T56" fmla="*/ 1 w 1636"/>
                <a:gd name="T57" fmla="*/ 1 h 1758"/>
                <a:gd name="T58" fmla="*/ 1 w 1636"/>
                <a:gd name="T59" fmla="*/ 1 h 1758"/>
                <a:gd name="T60" fmla="*/ 1 w 1636"/>
                <a:gd name="T61" fmla="*/ 1 h 1758"/>
                <a:gd name="T62" fmla="*/ 1 w 1636"/>
                <a:gd name="T63" fmla="*/ 1 h 1758"/>
                <a:gd name="T64" fmla="*/ 1 w 1636"/>
                <a:gd name="T65" fmla="*/ 1 h 1758"/>
                <a:gd name="T66" fmla="*/ 1 w 1636"/>
                <a:gd name="T67" fmla="*/ 1 h 1758"/>
                <a:gd name="T68" fmla="*/ 1 w 1636"/>
                <a:gd name="T69" fmla="*/ 1 h 1758"/>
                <a:gd name="T70" fmla="*/ 1 w 1636"/>
                <a:gd name="T71" fmla="*/ 1 h 1758"/>
                <a:gd name="T72" fmla="*/ 1 w 1636"/>
                <a:gd name="T73" fmla="*/ 1 h 1758"/>
                <a:gd name="T74" fmla="*/ 1 w 1636"/>
                <a:gd name="T75" fmla="*/ 1 h 1758"/>
                <a:gd name="T76" fmla="*/ 1 w 1636"/>
                <a:gd name="T77" fmla="*/ 1 h 1758"/>
                <a:gd name="T78" fmla="*/ 1 w 1636"/>
                <a:gd name="T79" fmla="*/ 1 h 1758"/>
                <a:gd name="T80" fmla="*/ 1 w 1636"/>
                <a:gd name="T81" fmla="*/ 1 h 1758"/>
                <a:gd name="T82" fmla="*/ 1 w 1636"/>
                <a:gd name="T83" fmla="*/ 1 h 1758"/>
                <a:gd name="T84" fmla="*/ 1 w 1636"/>
                <a:gd name="T85" fmla="*/ 1 h 1758"/>
                <a:gd name="T86" fmla="*/ 1 w 1636"/>
                <a:gd name="T87" fmla="*/ 1 h 1758"/>
                <a:gd name="T88" fmla="*/ 1 w 1636"/>
                <a:gd name="T89" fmla="*/ 1 h 1758"/>
                <a:gd name="T90" fmla="*/ 1 w 1636"/>
                <a:gd name="T91" fmla="*/ 1 h 1758"/>
                <a:gd name="T92" fmla="*/ 1 w 1636"/>
                <a:gd name="T93" fmla="*/ 1 h 1758"/>
                <a:gd name="T94" fmla="*/ 1 w 1636"/>
                <a:gd name="T95" fmla="*/ 1 h 1758"/>
                <a:gd name="T96" fmla="*/ 1 w 1636"/>
                <a:gd name="T97" fmla="*/ 1 h 1758"/>
                <a:gd name="T98" fmla="*/ 1 w 1636"/>
                <a:gd name="T99" fmla="*/ 1 h 1758"/>
                <a:gd name="T100" fmla="*/ 1 w 1636"/>
                <a:gd name="T101" fmla="*/ 1 h 175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636"/>
                <a:gd name="T154" fmla="*/ 0 h 1758"/>
                <a:gd name="T155" fmla="*/ 1636 w 1636"/>
                <a:gd name="T156" fmla="*/ 1758 h 175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636" h="1758">
                  <a:moveTo>
                    <a:pt x="1504" y="1656"/>
                  </a:moveTo>
                  <a:cubicBezTo>
                    <a:pt x="1509" y="1620"/>
                    <a:pt x="1525" y="1602"/>
                    <a:pt x="1516" y="1572"/>
                  </a:cubicBezTo>
                  <a:cubicBezTo>
                    <a:pt x="1512" y="1560"/>
                    <a:pt x="1508" y="1548"/>
                    <a:pt x="1504" y="1536"/>
                  </a:cubicBezTo>
                  <a:cubicBezTo>
                    <a:pt x="1502" y="1530"/>
                    <a:pt x="1498" y="1518"/>
                    <a:pt x="1498" y="1518"/>
                  </a:cubicBezTo>
                  <a:cubicBezTo>
                    <a:pt x="1504" y="1514"/>
                    <a:pt x="1511" y="1512"/>
                    <a:pt x="1516" y="1506"/>
                  </a:cubicBezTo>
                  <a:cubicBezTo>
                    <a:pt x="1520" y="1501"/>
                    <a:pt x="1517" y="1492"/>
                    <a:pt x="1522" y="1488"/>
                  </a:cubicBezTo>
                  <a:cubicBezTo>
                    <a:pt x="1532" y="1481"/>
                    <a:pt x="1547" y="1483"/>
                    <a:pt x="1558" y="1476"/>
                  </a:cubicBezTo>
                  <a:cubicBezTo>
                    <a:pt x="1582" y="1460"/>
                    <a:pt x="1608" y="1453"/>
                    <a:pt x="1636" y="1446"/>
                  </a:cubicBezTo>
                  <a:cubicBezTo>
                    <a:pt x="1624" y="1438"/>
                    <a:pt x="1612" y="1430"/>
                    <a:pt x="1600" y="1422"/>
                  </a:cubicBezTo>
                  <a:cubicBezTo>
                    <a:pt x="1594" y="1418"/>
                    <a:pt x="1582" y="1410"/>
                    <a:pt x="1582" y="1410"/>
                  </a:cubicBezTo>
                  <a:cubicBezTo>
                    <a:pt x="1590" y="1371"/>
                    <a:pt x="1604" y="1372"/>
                    <a:pt x="1576" y="1344"/>
                  </a:cubicBezTo>
                  <a:cubicBezTo>
                    <a:pt x="1578" y="1338"/>
                    <a:pt x="1578" y="1330"/>
                    <a:pt x="1582" y="1326"/>
                  </a:cubicBezTo>
                  <a:cubicBezTo>
                    <a:pt x="1586" y="1322"/>
                    <a:pt x="1597" y="1326"/>
                    <a:pt x="1600" y="1320"/>
                  </a:cubicBezTo>
                  <a:cubicBezTo>
                    <a:pt x="1609" y="1302"/>
                    <a:pt x="1583" y="1298"/>
                    <a:pt x="1576" y="1296"/>
                  </a:cubicBezTo>
                  <a:cubicBezTo>
                    <a:pt x="1565" y="1264"/>
                    <a:pt x="1575" y="1282"/>
                    <a:pt x="1534" y="1254"/>
                  </a:cubicBezTo>
                  <a:cubicBezTo>
                    <a:pt x="1522" y="1246"/>
                    <a:pt x="1498" y="1230"/>
                    <a:pt x="1498" y="1230"/>
                  </a:cubicBezTo>
                  <a:cubicBezTo>
                    <a:pt x="1488" y="1271"/>
                    <a:pt x="1484" y="1253"/>
                    <a:pt x="1450" y="1242"/>
                  </a:cubicBezTo>
                  <a:cubicBezTo>
                    <a:pt x="1424" y="1203"/>
                    <a:pt x="1450" y="1209"/>
                    <a:pt x="1396" y="1200"/>
                  </a:cubicBezTo>
                  <a:cubicBezTo>
                    <a:pt x="1353" y="1172"/>
                    <a:pt x="1353" y="1180"/>
                    <a:pt x="1306" y="1164"/>
                  </a:cubicBezTo>
                  <a:cubicBezTo>
                    <a:pt x="1276" y="1119"/>
                    <a:pt x="1270" y="1106"/>
                    <a:pt x="1216" y="1092"/>
                  </a:cubicBezTo>
                  <a:cubicBezTo>
                    <a:pt x="1196" y="1087"/>
                    <a:pt x="1162" y="1062"/>
                    <a:pt x="1162" y="1062"/>
                  </a:cubicBezTo>
                  <a:cubicBezTo>
                    <a:pt x="1168" y="1011"/>
                    <a:pt x="1171" y="972"/>
                    <a:pt x="1216" y="942"/>
                  </a:cubicBezTo>
                  <a:cubicBezTo>
                    <a:pt x="1230" y="920"/>
                    <a:pt x="1244" y="922"/>
                    <a:pt x="1258" y="900"/>
                  </a:cubicBezTo>
                  <a:cubicBezTo>
                    <a:pt x="1256" y="894"/>
                    <a:pt x="1252" y="888"/>
                    <a:pt x="1252" y="882"/>
                  </a:cubicBezTo>
                  <a:cubicBezTo>
                    <a:pt x="1252" y="876"/>
                    <a:pt x="1262" y="868"/>
                    <a:pt x="1258" y="864"/>
                  </a:cubicBezTo>
                  <a:cubicBezTo>
                    <a:pt x="1251" y="857"/>
                    <a:pt x="1238" y="861"/>
                    <a:pt x="1228" y="858"/>
                  </a:cubicBezTo>
                  <a:cubicBezTo>
                    <a:pt x="1192" y="848"/>
                    <a:pt x="1199" y="851"/>
                    <a:pt x="1174" y="834"/>
                  </a:cubicBezTo>
                  <a:cubicBezTo>
                    <a:pt x="1143" y="788"/>
                    <a:pt x="1132" y="770"/>
                    <a:pt x="1078" y="756"/>
                  </a:cubicBezTo>
                  <a:cubicBezTo>
                    <a:pt x="1057" y="742"/>
                    <a:pt x="1049" y="736"/>
                    <a:pt x="1024" y="744"/>
                  </a:cubicBezTo>
                  <a:cubicBezTo>
                    <a:pt x="1013" y="711"/>
                    <a:pt x="1014" y="676"/>
                    <a:pt x="1006" y="642"/>
                  </a:cubicBezTo>
                  <a:cubicBezTo>
                    <a:pt x="1001" y="622"/>
                    <a:pt x="989" y="608"/>
                    <a:pt x="982" y="588"/>
                  </a:cubicBezTo>
                  <a:cubicBezTo>
                    <a:pt x="1035" y="553"/>
                    <a:pt x="1026" y="607"/>
                    <a:pt x="1060" y="630"/>
                  </a:cubicBezTo>
                  <a:cubicBezTo>
                    <a:pt x="1085" y="592"/>
                    <a:pt x="1095" y="628"/>
                    <a:pt x="1108" y="588"/>
                  </a:cubicBezTo>
                  <a:cubicBezTo>
                    <a:pt x="1100" y="540"/>
                    <a:pt x="1106" y="564"/>
                    <a:pt x="1090" y="516"/>
                  </a:cubicBezTo>
                  <a:cubicBezTo>
                    <a:pt x="1085" y="502"/>
                    <a:pt x="1054" y="492"/>
                    <a:pt x="1054" y="492"/>
                  </a:cubicBezTo>
                  <a:cubicBezTo>
                    <a:pt x="1072" y="465"/>
                    <a:pt x="1075" y="462"/>
                    <a:pt x="1060" y="432"/>
                  </a:cubicBezTo>
                  <a:cubicBezTo>
                    <a:pt x="1062" y="422"/>
                    <a:pt x="1058" y="408"/>
                    <a:pt x="1066" y="402"/>
                  </a:cubicBezTo>
                  <a:cubicBezTo>
                    <a:pt x="1072" y="398"/>
                    <a:pt x="1077" y="413"/>
                    <a:pt x="1084" y="414"/>
                  </a:cubicBezTo>
                  <a:cubicBezTo>
                    <a:pt x="1094" y="416"/>
                    <a:pt x="1114" y="400"/>
                    <a:pt x="1120" y="396"/>
                  </a:cubicBezTo>
                  <a:cubicBezTo>
                    <a:pt x="1124" y="390"/>
                    <a:pt x="1132" y="385"/>
                    <a:pt x="1132" y="378"/>
                  </a:cubicBezTo>
                  <a:cubicBezTo>
                    <a:pt x="1132" y="365"/>
                    <a:pt x="1120" y="342"/>
                    <a:pt x="1120" y="342"/>
                  </a:cubicBezTo>
                  <a:cubicBezTo>
                    <a:pt x="1136" y="331"/>
                    <a:pt x="1174" y="318"/>
                    <a:pt x="1174" y="318"/>
                  </a:cubicBezTo>
                  <a:cubicBezTo>
                    <a:pt x="1185" y="302"/>
                    <a:pt x="1198" y="264"/>
                    <a:pt x="1198" y="264"/>
                  </a:cubicBezTo>
                  <a:cubicBezTo>
                    <a:pt x="1196" y="246"/>
                    <a:pt x="1195" y="228"/>
                    <a:pt x="1192" y="210"/>
                  </a:cubicBezTo>
                  <a:cubicBezTo>
                    <a:pt x="1191" y="204"/>
                    <a:pt x="1191" y="196"/>
                    <a:pt x="1186" y="192"/>
                  </a:cubicBezTo>
                  <a:cubicBezTo>
                    <a:pt x="1176" y="185"/>
                    <a:pt x="1162" y="184"/>
                    <a:pt x="1150" y="180"/>
                  </a:cubicBezTo>
                  <a:cubicBezTo>
                    <a:pt x="1144" y="178"/>
                    <a:pt x="1132" y="174"/>
                    <a:pt x="1132" y="174"/>
                  </a:cubicBezTo>
                  <a:cubicBezTo>
                    <a:pt x="1109" y="182"/>
                    <a:pt x="1066" y="177"/>
                    <a:pt x="1042" y="180"/>
                  </a:cubicBezTo>
                  <a:cubicBezTo>
                    <a:pt x="1013" y="190"/>
                    <a:pt x="1003" y="213"/>
                    <a:pt x="976" y="222"/>
                  </a:cubicBezTo>
                  <a:cubicBezTo>
                    <a:pt x="956" y="219"/>
                    <a:pt x="930" y="224"/>
                    <a:pt x="916" y="210"/>
                  </a:cubicBezTo>
                  <a:cubicBezTo>
                    <a:pt x="910" y="204"/>
                    <a:pt x="915" y="192"/>
                    <a:pt x="910" y="186"/>
                  </a:cubicBezTo>
                  <a:cubicBezTo>
                    <a:pt x="901" y="175"/>
                    <a:pt x="882" y="178"/>
                    <a:pt x="868" y="174"/>
                  </a:cubicBezTo>
                  <a:cubicBezTo>
                    <a:pt x="840" y="133"/>
                    <a:pt x="858" y="143"/>
                    <a:pt x="826" y="132"/>
                  </a:cubicBezTo>
                  <a:cubicBezTo>
                    <a:pt x="819" y="112"/>
                    <a:pt x="823" y="111"/>
                    <a:pt x="802" y="102"/>
                  </a:cubicBezTo>
                  <a:cubicBezTo>
                    <a:pt x="790" y="97"/>
                    <a:pt x="766" y="90"/>
                    <a:pt x="766" y="90"/>
                  </a:cubicBezTo>
                  <a:cubicBezTo>
                    <a:pt x="757" y="64"/>
                    <a:pt x="745" y="44"/>
                    <a:pt x="736" y="18"/>
                  </a:cubicBezTo>
                  <a:cubicBezTo>
                    <a:pt x="734" y="12"/>
                    <a:pt x="724" y="15"/>
                    <a:pt x="718" y="12"/>
                  </a:cubicBezTo>
                  <a:cubicBezTo>
                    <a:pt x="712" y="9"/>
                    <a:pt x="706" y="4"/>
                    <a:pt x="700" y="0"/>
                  </a:cubicBezTo>
                  <a:cubicBezTo>
                    <a:pt x="646" y="9"/>
                    <a:pt x="592" y="29"/>
                    <a:pt x="538" y="42"/>
                  </a:cubicBezTo>
                  <a:cubicBezTo>
                    <a:pt x="520" y="47"/>
                    <a:pt x="502" y="54"/>
                    <a:pt x="484" y="60"/>
                  </a:cubicBezTo>
                  <a:cubicBezTo>
                    <a:pt x="478" y="62"/>
                    <a:pt x="466" y="66"/>
                    <a:pt x="466" y="66"/>
                  </a:cubicBezTo>
                  <a:cubicBezTo>
                    <a:pt x="460" y="72"/>
                    <a:pt x="453" y="77"/>
                    <a:pt x="448" y="84"/>
                  </a:cubicBezTo>
                  <a:cubicBezTo>
                    <a:pt x="439" y="95"/>
                    <a:pt x="424" y="120"/>
                    <a:pt x="424" y="120"/>
                  </a:cubicBezTo>
                  <a:cubicBezTo>
                    <a:pt x="433" y="156"/>
                    <a:pt x="437" y="142"/>
                    <a:pt x="466" y="162"/>
                  </a:cubicBezTo>
                  <a:cubicBezTo>
                    <a:pt x="503" y="137"/>
                    <a:pt x="491" y="160"/>
                    <a:pt x="514" y="180"/>
                  </a:cubicBezTo>
                  <a:cubicBezTo>
                    <a:pt x="525" y="189"/>
                    <a:pt x="550" y="204"/>
                    <a:pt x="550" y="204"/>
                  </a:cubicBezTo>
                  <a:cubicBezTo>
                    <a:pt x="554" y="217"/>
                    <a:pt x="567" y="227"/>
                    <a:pt x="568" y="240"/>
                  </a:cubicBezTo>
                  <a:cubicBezTo>
                    <a:pt x="570" y="258"/>
                    <a:pt x="557" y="277"/>
                    <a:pt x="562" y="294"/>
                  </a:cubicBezTo>
                  <a:cubicBezTo>
                    <a:pt x="564" y="301"/>
                    <a:pt x="587" y="282"/>
                    <a:pt x="580" y="282"/>
                  </a:cubicBezTo>
                  <a:cubicBezTo>
                    <a:pt x="567" y="282"/>
                    <a:pt x="544" y="294"/>
                    <a:pt x="544" y="294"/>
                  </a:cubicBezTo>
                  <a:cubicBezTo>
                    <a:pt x="531" y="314"/>
                    <a:pt x="516" y="319"/>
                    <a:pt x="508" y="342"/>
                  </a:cubicBezTo>
                  <a:cubicBezTo>
                    <a:pt x="526" y="395"/>
                    <a:pt x="512" y="393"/>
                    <a:pt x="502" y="444"/>
                  </a:cubicBezTo>
                  <a:cubicBezTo>
                    <a:pt x="504" y="454"/>
                    <a:pt x="505" y="464"/>
                    <a:pt x="508" y="474"/>
                  </a:cubicBezTo>
                  <a:cubicBezTo>
                    <a:pt x="528" y="548"/>
                    <a:pt x="512" y="527"/>
                    <a:pt x="598" y="534"/>
                  </a:cubicBezTo>
                  <a:cubicBezTo>
                    <a:pt x="627" y="553"/>
                    <a:pt x="614" y="539"/>
                    <a:pt x="628" y="582"/>
                  </a:cubicBezTo>
                  <a:cubicBezTo>
                    <a:pt x="637" y="608"/>
                    <a:pt x="688" y="609"/>
                    <a:pt x="706" y="612"/>
                  </a:cubicBezTo>
                  <a:cubicBezTo>
                    <a:pt x="673" y="634"/>
                    <a:pt x="635" y="654"/>
                    <a:pt x="598" y="666"/>
                  </a:cubicBezTo>
                  <a:cubicBezTo>
                    <a:pt x="584" y="708"/>
                    <a:pt x="574" y="698"/>
                    <a:pt x="604" y="708"/>
                  </a:cubicBezTo>
                  <a:cubicBezTo>
                    <a:pt x="620" y="756"/>
                    <a:pt x="567" y="769"/>
                    <a:pt x="538" y="798"/>
                  </a:cubicBezTo>
                  <a:cubicBezTo>
                    <a:pt x="535" y="807"/>
                    <a:pt x="524" y="862"/>
                    <a:pt x="508" y="870"/>
                  </a:cubicBezTo>
                  <a:cubicBezTo>
                    <a:pt x="497" y="875"/>
                    <a:pt x="484" y="874"/>
                    <a:pt x="472" y="876"/>
                  </a:cubicBezTo>
                  <a:cubicBezTo>
                    <a:pt x="466" y="894"/>
                    <a:pt x="465" y="914"/>
                    <a:pt x="454" y="930"/>
                  </a:cubicBezTo>
                  <a:cubicBezTo>
                    <a:pt x="446" y="942"/>
                    <a:pt x="435" y="952"/>
                    <a:pt x="430" y="966"/>
                  </a:cubicBezTo>
                  <a:cubicBezTo>
                    <a:pt x="428" y="972"/>
                    <a:pt x="428" y="979"/>
                    <a:pt x="424" y="984"/>
                  </a:cubicBezTo>
                  <a:cubicBezTo>
                    <a:pt x="407" y="1006"/>
                    <a:pt x="366" y="1009"/>
                    <a:pt x="340" y="1014"/>
                  </a:cubicBezTo>
                  <a:cubicBezTo>
                    <a:pt x="320" y="1034"/>
                    <a:pt x="311" y="1061"/>
                    <a:pt x="298" y="1086"/>
                  </a:cubicBezTo>
                  <a:cubicBezTo>
                    <a:pt x="295" y="1092"/>
                    <a:pt x="297" y="1100"/>
                    <a:pt x="292" y="1104"/>
                  </a:cubicBezTo>
                  <a:cubicBezTo>
                    <a:pt x="276" y="1115"/>
                    <a:pt x="254" y="1117"/>
                    <a:pt x="238" y="1128"/>
                  </a:cubicBezTo>
                  <a:cubicBezTo>
                    <a:pt x="193" y="1122"/>
                    <a:pt x="176" y="1111"/>
                    <a:pt x="136" y="1098"/>
                  </a:cubicBezTo>
                  <a:cubicBezTo>
                    <a:pt x="136" y="1098"/>
                    <a:pt x="97" y="1107"/>
                    <a:pt x="94" y="1110"/>
                  </a:cubicBezTo>
                  <a:cubicBezTo>
                    <a:pt x="90" y="1114"/>
                    <a:pt x="92" y="1123"/>
                    <a:pt x="88" y="1128"/>
                  </a:cubicBezTo>
                  <a:cubicBezTo>
                    <a:pt x="83" y="1134"/>
                    <a:pt x="76" y="1136"/>
                    <a:pt x="70" y="1140"/>
                  </a:cubicBezTo>
                  <a:cubicBezTo>
                    <a:pt x="59" y="1172"/>
                    <a:pt x="64" y="1190"/>
                    <a:pt x="34" y="1200"/>
                  </a:cubicBezTo>
                  <a:cubicBezTo>
                    <a:pt x="0" y="1251"/>
                    <a:pt x="18" y="1256"/>
                    <a:pt x="70" y="1266"/>
                  </a:cubicBezTo>
                  <a:cubicBezTo>
                    <a:pt x="71" y="1279"/>
                    <a:pt x="68" y="1341"/>
                    <a:pt x="82" y="1368"/>
                  </a:cubicBezTo>
                  <a:cubicBezTo>
                    <a:pt x="92" y="1387"/>
                    <a:pt x="130" y="1410"/>
                    <a:pt x="130" y="1410"/>
                  </a:cubicBezTo>
                  <a:cubicBezTo>
                    <a:pt x="143" y="1448"/>
                    <a:pt x="147" y="1486"/>
                    <a:pt x="160" y="1524"/>
                  </a:cubicBezTo>
                  <a:cubicBezTo>
                    <a:pt x="172" y="1520"/>
                    <a:pt x="184" y="1508"/>
                    <a:pt x="196" y="1512"/>
                  </a:cubicBezTo>
                  <a:cubicBezTo>
                    <a:pt x="226" y="1522"/>
                    <a:pt x="256" y="1527"/>
                    <a:pt x="286" y="1536"/>
                  </a:cubicBezTo>
                  <a:cubicBezTo>
                    <a:pt x="332" y="1549"/>
                    <a:pt x="275" y="1533"/>
                    <a:pt x="322" y="1554"/>
                  </a:cubicBezTo>
                  <a:cubicBezTo>
                    <a:pt x="347" y="1565"/>
                    <a:pt x="374" y="1569"/>
                    <a:pt x="400" y="1578"/>
                  </a:cubicBezTo>
                  <a:cubicBezTo>
                    <a:pt x="388" y="1613"/>
                    <a:pt x="409" y="1639"/>
                    <a:pt x="424" y="1668"/>
                  </a:cubicBezTo>
                  <a:cubicBezTo>
                    <a:pt x="427" y="1674"/>
                    <a:pt x="425" y="1682"/>
                    <a:pt x="430" y="1686"/>
                  </a:cubicBezTo>
                  <a:cubicBezTo>
                    <a:pt x="440" y="1693"/>
                    <a:pt x="454" y="1694"/>
                    <a:pt x="466" y="1698"/>
                  </a:cubicBezTo>
                  <a:cubicBezTo>
                    <a:pt x="480" y="1703"/>
                    <a:pt x="502" y="1722"/>
                    <a:pt x="502" y="1722"/>
                  </a:cubicBezTo>
                  <a:cubicBezTo>
                    <a:pt x="514" y="1758"/>
                    <a:pt x="529" y="1742"/>
                    <a:pt x="538" y="1716"/>
                  </a:cubicBezTo>
                  <a:cubicBezTo>
                    <a:pt x="526" y="1680"/>
                    <a:pt x="530" y="1712"/>
                    <a:pt x="550" y="1692"/>
                  </a:cubicBezTo>
                  <a:cubicBezTo>
                    <a:pt x="560" y="1682"/>
                    <a:pt x="574" y="1656"/>
                    <a:pt x="574" y="1656"/>
                  </a:cubicBezTo>
                  <a:cubicBezTo>
                    <a:pt x="570" y="1644"/>
                    <a:pt x="566" y="1632"/>
                    <a:pt x="562" y="1620"/>
                  </a:cubicBezTo>
                  <a:cubicBezTo>
                    <a:pt x="560" y="1614"/>
                    <a:pt x="556" y="1602"/>
                    <a:pt x="556" y="1602"/>
                  </a:cubicBezTo>
                  <a:cubicBezTo>
                    <a:pt x="561" y="1586"/>
                    <a:pt x="562" y="1569"/>
                    <a:pt x="568" y="1554"/>
                  </a:cubicBezTo>
                  <a:cubicBezTo>
                    <a:pt x="571" y="1547"/>
                    <a:pt x="577" y="1542"/>
                    <a:pt x="580" y="1536"/>
                  </a:cubicBezTo>
                  <a:cubicBezTo>
                    <a:pt x="583" y="1530"/>
                    <a:pt x="584" y="1524"/>
                    <a:pt x="586" y="1518"/>
                  </a:cubicBezTo>
                  <a:cubicBezTo>
                    <a:pt x="598" y="1522"/>
                    <a:pt x="618" y="1518"/>
                    <a:pt x="622" y="1530"/>
                  </a:cubicBezTo>
                  <a:cubicBezTo>
                    <a:pt x="624" y="1536"/>
                    <a:pt x="624" y="1544"/>
                    <a:pt x="628" y="1548"/>
                  </a:cubicBezTo>
                  <a:cubicBezTo>
                    <a:pt x="639" y="1559"/>
                    <a:pt x="673" y="1561"/>
                    <a:pt x="688" y="1566"/>
                  </a:cubicBezTo>
                  <a:cubicBezTo>
                    <a:pt x="698" y="1597"/>
                    <a:pt x="685" y="1593"/>
                    <a:pt x="658" y="1602"/>
                  </a:cubicBezTo>
                  <a:cubicBezTo>
                    <a:pt x="644" y="1645"/>
                    <a:pt x="635" y="1631"/>
                    <a:pt x="664" y="1650"/>
                  </a:cubicBezTo>
                  <a:cubicBezTo>
                    <a:pt x="696" y="1639"/>
                    <a:pt x="699" y="1636"/>
                    <a:pt x="706" y="1602"/>
                  </a:cubicBezTo>
                  <a:cubicBezTo>
                    <a:pt x="733" y="1607"/>
                    <a:pt x="753" y="1616"/>
                    <a:pt x="778" y="1608"/>
                  </a:cubicBezTo>
                  <a:cubicBezTo>
                    <a:pt x="780" y="1596"/>
                    <a:pt x="790" y="1531"/>
                    <a:pt x="808" y="1584"/>
                  </a:cubicBezTo>
                  <a:cubicBezTo>
                    <a:pt x="810" y="1578"/>
                    <a:pt x="816" y="1572"/>
                    <a:pt x="814" y="1566"/>
                  </a:cubicBezTo>
                  <a:cubicBezTo>
                    <a:pt x="809" y="1554"/>
                    <a:pt x="771" y="1556"/>
                    <a:pt x="802" y="1530"/>
                  </a:cubicBezTo>
                  <a:cubicBezTo>
                    <a:pt x="812" y="1522"/>
                    <a:pt x="826" y="1522"/>
                    <a:pt x="838" y="1518"/>
                  </a:cubicBezTo>
                  <a:cubicBezTo>
                    <a:pt x="844" y="1516"/>
                    <a:pt x="856" y="1512"/>
                    <a:pt x="856" y="1512"/>
                  </a:cubicBezTo>
                  <a:cubicBezTo>
                    <a:pt x="868" y="1476"/>
                    <a:pt x="839" y="1490"/>
                    <a:pt x="808" y="1482"/>
                  </a:cubicBezTo>
                  <a:cubicBezTo>
                    <a:pt x="796" y="1479"/>
                    <a:pt x="784" y="1474"/>
                    <a:pt x="772" y="1470"/>
                  </a:cubicBezTo>
                  <a:cubicBezTo>
                    <a:pt x="766" y="1468"/>
                    <a:pt x="754" y="1464"/>
                    <a:pt x="754" y="1464"/>
                  </a:cubicBezTo>
                  <a:cubicBezTo>
                    <a:pt x="750" y="1452"/>
                    <a:pt x="746" y="1440"/>
                    <a:pt x="742" y="1428"/>
                  </a:cubicBezTo>
                  <a:cubicBezTo>
                    <a:pt x="740" y="1422"/>
                    <a:pt x="771" y="1393"/>
                    <a:pt x="772" y="1392"/>
                  </a:cubicBezTo>
                  <a:cubicBezTo>
                    <a:pt x="808" y="1368"/>
                    <a:pt x="845" y="1358"/>
                    <a:pt x="886" y="1344"/>
                  </a:cubicBezTo>
                  <a:cubicBezTo>
                    <a:pt x="905" y="1338"/>
                    <a:pt x="921" y="1326"/>
                    <a:pt x="940" y="1320"/>
                  </a:cubicBezTo>
                  <a:cubicBezTo>
                    <a:pt x="946" y="1318"/>
                    <a:pt x="958" y="1314"/>
                    <a:pt x="958" y="1314"/>
                  </a:cubicBezTo>
                  <a:cubicBezTo>
                    <a:pt x="1023" y="1323"/>
                    <a:pt x="1005" y="1316"/>
                    <a:pt x="1036" y="1362"/>
                  </a:cubicBezTo>
                  <a:cubicBezTo>
                    <a:pt x="1031" y="1398"/>
                    <a:pt x="1032" y="1433"/>
                    <a:pt x="994" y="1446"/>
                  </a:cubicBezTo>
                  <a:cubicBezTo>
                    <a:pt x="988" y="1452"/>
                    <a:pt x="981" y="1457"/>
                    <a:pt x="976" y="1464"/>
                  </a:cubicBezTo>
                  <a:cubicBezTo>
                    <a:pt x="967" y="1475"/>
                    <a:pt x="952" y="1500"/>
                    <a:pt x="952" y="1500"/>
                  </a:cubicBezTo>
                  <a:cubicBezTo>
                    <a:pt x="955" y="1540"/>
                    <a:pt x="941" y="1588"/>
                    <a:pt x="982" y="1602"/>
                  </a:cubicBezTo>
                  <a:cubicBezTo>
                    <a:pt x="1026" y="1668"/>
                    <a:pt x="1026" y="1591"/>
                    <a:pt x="988" y="1566"/>
                  </a:cubicBezTo>
                  <a:cubicBezTo>
                    <a:pt x="978" y="1528"/>
                    <a:pt x="978" y="1487"/>
                    <a:pt x="1012" y="1464"/>
                  </a:cubicBezTo>
                  <a:cubicBezTo>
                    <a:pt x="1018" y="1468"/>
                    <a:pt x="1025" y="1471"/>
                    <a:pt x="1030" y="1476"/>
                  </a:cubicBezTo>
                  <a:cubicBezTo>
                    <a:pt x="1035" y="1481"/>
                    <a:pt x="1035" y="1493"/>
                    <a:pt x="1042" y="1494"/>
                  </a:cubicBezTo>
                  <a:cubicBezTo>
                    <a:pt x="1055" y="1496"/>
                    <a:pt x="1078" y="1482"/>
                    <a:pt x="1078" y="1482"/>
                  </a:cubicBezTo>
                  <a:cubicBezTo>
                    <a:pt x="1085" y="1493"/>
                    <a:pt x="1091" y="1509"/>
                    <a:pt x="1108" y="1506"/>
                  </a:cubicBezTo>
                  <a:cubicBezTo>
                    <a:pt x="1115" y="1505"/>
                    <a:pt x="1119" y="1497"/>
                    <a:pt x="1126" y="1494"/>
                  </a:cubicBezTo>
                  <a:cubicBezTo>
                    <a:pt x="1138" y="1489"/>
                    <a:pt x="1162" y="1482"/>
                    <a:pt x="1162" y="1482"/>
                  </a:cubicBezTo>
                  <a:cubicBezTo>
                    <a:pt x="1207" y="1497"/>
                    <a:pt x="1153" y="1475"/>
                    <a:pt x="1192" y="1506"/>
                  </a:cubicBezTo>
                  <a:cubicBezTo>
                    <a:pt x="1198" y="1511"/>
                    <a:pt x="1239" y="1518"/>
                    <a:pt x="1240" y="1518"/>
                  </a:cubicBezTo>
                  <a:cubicBezTo>
                    <a:pt x="1246" y="1522"/>
                    <a:pt x="1251" y="1530"/>
                    <a:pt x="1258" y="1530"/>
                  </a:cubicBezTo>
                  <a:cubicBezTo>
                    <a:pt x="1271" y="1530"/>
                    <a:pt x="1294" y="1518"/>
                    <a:pt x="1294" y="1518"/>
                  </a:cubicBezTo>
                  <a:cubicBezTo>
                    <a:pt x="1329" y="1527"/>
                    <a:pt x="1360" y="1540"/>
                    <a:pt x="1390" y="1560"/>
                  </a:cubicBezTo>
                  <a:cubicBezTo>
                    <a:pt x="1407" y="1586"/>
                    <a:pt x="1411" y="1608"/>
                    <a:pt x="1438" y="1626"/>
                  </a:cubicBezTo>
                  <a:cubicBezTo>
                    <a:pt x="1454" y="1675"/>
                    <a:pt x="1437" y="1664"/>
                    <a:pt x="1492" y="1656"/>
                  </a:cubicBezTo>
                  <a:cubicBezTo>
                    <a:pt x="1507" y="1633"/>
                    <a:pt x="1504" y="1631"/>
                    <a:pt x="1504" y="1656"/>
                  </a:cubicBezTo>
                  <a:close/>
                </a:path>
              </a:pathLst>
            </a:custGeom>
            <a:solidFill>
              <a:schemeClr val="bg1"/>
            </a:solidFill>
            <a:ln w="25400">
              <a:solidFill>
                <a:srgbClr val="000000"/>
              </a:solidFill>
              <a:round/>
              <a:headEnd/>
              <a:tailEnd/>
            </a:ln>
          </p:spPr>
          <p:txBody>
            <a:bodyPr/>
            <a:lstStyle/>
            <a:p>
              <a:endParaRPr lang="en-US"/>
            </a:p>
          </p:txBody>
        </p:sp>
        <p:sp>
          <p:nvSpPr>
            <p:cNvPr id="36899" name="Freeform 7"/>
            <p:cNvSpPr>
              <a:spLocks/>
            </p:cNvSpPr>
            <p:nvPr/>
          </p:nvSpPr>
          <p:spPr bwMode="auto">
            <a:xfrm>
              <a:off x="3282" y="1627"/>
              <a:ext cx="434" cy="499"/>
            </a:xfrm>
            <a:custGeom>
              <a:avLst/>
              <a:gdLst>
                <a:gd name="T0" fmla="*/ 1 w 810"/>
                <a:gd name="T1" fmla="*/ 1 h 960"/>
                <a:gd name="T2" fmla="*/ 1 w 810"/>
                <a:gd name="T3" fmla="*/ 1 h 960"/>
                <a:gd name="T4" fmla="*/ 1 w 810"/>
                <a:gd name="T5" fmla="*/ 1 h 960"/>
                <a:gd name="T6" fmla="*/ 1 w 810"/>
                <a:gd name="T7" fmla="*/ 1 h 960"/>
                <a:gd name="T8" fmla="*/ 1 w 810"/>
                <a:gd name="T9" fmla="*/ 1 h 960"/>
                <a:gd name="T10" fmla="*/ 1 w 810"/>
                <a:gd name="T11" fmla="*/ 1 h 960"/>
                <a:gd name="T12" fmla="*/ 1 w 810"/>
                <a:gd name="T13" fmla="*/ 1 h 960"/>
                <a:gd name="T14" fmla="*/ 1 w 810"/>
                <a:gd name="T15" fmla="*/ 1 h 960"/>
                <a:gd name="T16" fmla="*/ 1 w 810"/>
                <a:gd name="T17" fmla="*/ 1 h 960"/>
                <a:gd name="T18" fmla="*/ 1 w 810"/>
                <a:gd name="T19" fmla="*/ 1 h 960"/>
                <a:gd name="T20" fmla="*/ 1 w 810"/>
                <a:gd name="T21" fmla="*/ 1 h 960"/>
                <a:gd name="T22" fmla="*/ 1 w 810"/>
                <a:gd name="T23" fmla="*/ 1 h 960"/>
                <a:gd name="T24" fmla="*/ 1 w 810"/>
                <a:gd name="T25" fmla="*/ 1 h 960"/>
                <a:gd name="T26" fmla="*/ 1 w 810"/>
                <a:gd name="T27" fmla="*/ 1 h 960"/>
                <a:gd name="T28" fmla="*/ 1 w 810"/>
                <a:gd name="T29" fmla="*/ 1 h 960"/>
                <a:gd name="T30" fmla="*/ 1 w 810"/>
                <a:gd name="T31" fmla="*/ 1 h 960"/>
                <a:gd name="T32" fmla="*/ 1 w 810"/>
                <a:gd name="T33" fmla="*/ 1 h 960"/>
                <a:gd name="T34" fmla="*/ 1 w 810"/>
                <a:gd name="T35" fmla="*/ 1 h 960"/>
                <a:gd name="T36" fmla="*/ 1 w 810"/>
                <a:gd name="T37" fmla="*/ 0 h 960"/>
                <a:gd name="T38" fmla="*/ 1 w 810"/>
                <a:gd name="T39" fmla="*/ 1 h 960"/>
                <a:gd name="T40" fmla="*/ 1 w 810"/>
                <a:gd name="T41" fmla="*/ 1 h 960"/>
                <a:gd name="T42" fmla="*/ 1 w 810"/>
                <a:gd name="T43" fmla="*/ 1 h 960"/>
                <a:gd name="T44" fmla="*/ 1 w 810"/>
                <a:gd name="T45" fmla="*/ 1 h 960"/>
                <a:gd name="T46" fmla="*/ 1 w 810"/>
                <a:gd name="T47" fmla="*/ 1 h 960"/>
                <a:gd name="T48" fmla="*/ 1 w 810"/>
                <a:gd name="T49" fmla="*/ 1 h 960"/>
                <a:gd name="T50" fmla="*/ 1 w 810"/>
                <a:gd name="T51" fmla="*/ 1 h 960"/>
                <a:gd name="T52" fmla="*/ 1 w 810"/>
                <a:gd name="T53" fmla="*/ 1 h 960"/>
                <a:gd name="T54" fmla="*/ 1 w 810"/>
                <a:gd name="T55" fmla="*/ 1 h 960"/>
                <a:gd name="T56" fmla="*/ 1 w 810"/>
                <a:gd name="T57" fmla="*/ 1 h 960"/>
                <a:gd name="T58" fmla="*/ 1 w 810"/>
                <a:gd name="T59" fmla="*/ 1 h 960"/>
                <a:gd name="T60" fmla="*/ 1 w 810"/>
                <a:gd name="T61" fmla="*/ 1 h 960"/>
                <a:gd name="T62" fmla="*/ 1 w 810"/>
                <a:gd name="T63" fmla="*/ 1 h 960"/>
                <a:gd name="T64" fmla="*/ 1 w 810"/>
                <a:gd name="T65" fmla="*/ 1 h 960"/>
                <a:gd name="T66" fmla="*/ 1 w 810"/>
                <a:gd name="T67" fmla="*/ 1 h 960"/>
                <a:gd name="T68" fmla="*/ 1 w 810"/>
                <a:gd name="T69" fmla="*/ 1 h 960"/>
                <a:gd name="T70" fmla="*/ 1 w 810"/>
                <a:gd name="T71" fmla="*/ 1 h 960"/>
                <a:gd name="T72" fmla="*/ 1 w 810"/>
                <a:gd name="T73" fmla="*/ 1 h 960"/>
                <a:gd name="T74" fmla="*/ 1 w 810"/>
                <a:gd name="T75" fmla="*/ 1 h 960"/>
                <a:gd name="T76" fmla="*/ 1 w 810"/>
                <a:gd name="T77" fmla="*/ 1 h 960"/>
                <a:gd name="T78" fmla="*/ 1 w 810"/>
                <a:gd name="T79" fmla="*/ 1 h 960"/>
                <a:gd name="T80" fmla="*/ 1 w 810"/>
                <a:gd name="T81" fmla="*/ 1 h 960"/>
                <a:gd name="T82" fmla="*/ 1 w 810"/>
                <a:gd name="T83" fmla="*/ 1 h 960"/>
                <a:gd name="T84" fmla="*/ 1 w 810"/>
                <a:gd name="T85" fmla="*/ 1 h 960"/>
                <a:gd name="T86" fmla="*/ 1 w 810"/>
                <a:gd name="T87" fmla="*/ 1 h 960"/>
                <a:gd name="T88" fmla="*/ 1 w 810"/>
                <a:gd name="T89" fmla="*/ 1 h 960"/>
                <a:gd name="T90" fmla="*/ 1 w 810"/>
                <a:gd name="T91" fmla="*/ 1 h 960"/>
                <a:gd name="T92" fmla="*/ 1 w 810"/>
                <a:gd name="T93" fmla="*/ 1 h 960"/>
                <a:gd name="T94" fmla="*/ 1 w 810"/>
                <a:gd name="T95" fmla="*/ 1 h 960"/>
                <a:gd name="T96" fmla="*/ 1 w 810"/>
                <a:gd name="T97" fmla="*/ 1 h 960"/>
                <a:gd name="T98" fmla="*/ 1 w 810"/>
                <a:gd name="T99" fmla="*/ 1 h 960"/>
                <a:gd name="T100" fmla="*/ 1 w 810"/>
                <a:gd name="T101" fmla="*/ 1 h 960"/>
                <a:gd name="T102" fmla="*/ 1 w 810"/>
                <a:gd name="T103" fmla="*/ 1 h 960"/>
                <a:gd name="T104" fmla="*/ 1 w 810"/>
                <a:gd name="T105" fmla="*/ 1 h 960"/>
                <a:gd name="T106" fmla="*/ 1 w 810"/>
                <a:gd name="T107" fmla="*/ 1 h 960"/>
                <a:gd name="T108" fmla="*/ 1 w 810"/>
                <a:gd name="T109" fmla="*/ 1 h 960"/>
                <a:gd name="T110" fmla="*/ 1 w 810"/>
                <a:gd name="T111" fmla="*/ 1 h 960"/>
                <a:gd name="T112" fmla="*/ 1 w 810"/>
                <a:gd name="T113" fmla="*/ 1 h 960"/>
                <a:gd name="T114" fmla="*/ 1 w 810"/>
                <a:gd name="T115" fmla="*/ 1 h 960"/>
                <a:gd name="T116" fmla="*/ 0 w 810"/>
                <a:gd name="T117" fmla="*/ 1 h 960"/>
                <a:gd name="T118" fmla="*/ 1 w 810"/>
                <a:gd name="T119" fmla="*/ 1 h 960"/>
                <a:gd name="T120" fmla="*/ 1 w 810"/>
                <a:gd name="T121" fmla="*/ 1 h 960"/>
                <a:gd name="T122" fmla="*/ 1 w 810"/>
                <a:gd name="T123" fmla="*/ 1 h 96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10"/>
                <a:gd name="T187" fmla="*/ 0 h 960"/>
                <a:gd name="T188" fmla="*/ 810 w 810"/>
                <a:gd name="T189" fmla="*/ 960 h 96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10" h="960">
                  <a:moveTo>
                    <a:pt x="12" y="414"/>
                  </a:moveTo>
                  <a:cubicBezTo>
                    <a:pt x="18" y="410"/>
                    <a:pt x="25" y="407"/>
                    <a:pt x="30" y="402"/>
                  </a:cubicBezTo>
                  <a:cubicBezTo>
                    <a:pt x="39" y="391"/>
                    <a:pt x="54" y="366"/>
                    <a:pt x="54" y="366"/>
                  </a:cubicBezTo>
                  <a:cubicBezTo>
                    <a:pt x="129" y="391"/>
                    <a:pt x="194" y="359"/>
                    <a:pt x="264" y="342"/>
                  </a:cubicBezTo>
                  <a:cubicBezTo>
                    <a:pt x="276" y="306"/>
                    <a:pt x="272" y="338"/>
                    <a:pt x="252" y="318"/>
                  </a:cubicBezTo>
                  <a:cubicBezTo>
                    <a:pt x="220" y="286"/>
                    <a:pt x="276" y="310"/>
                    <a:pt x="228" y="294"/>
                  </a:cubicBezTo>
                  <a:cubicBezTo>
                    <a:pt x="224" y="288"/>
                    <a:pt x="221" y="281"/>
                    <a:pt x="216" y="276"/>
                  </a:cubicBezTo>
                  <a:cubicBezTo>
                    <a:pt x="211" y="271"/>
                    <a:pt x="201" y="271"/>
                    <a:pt x="198" y="264"/>
                  </a:cubicBezTo>
                  <a:cubicBezTo>
                    <a:pt x="192" y="250"/>
                    <a:pt x="215" y="238"/>
                    <a:pt x="222" y="234"/>
                  </a:cubicBezTo>
                  <a:cubicBezTo>
                    <a:pt x="247" y="222"/>
                    <a:pt x="296" y="223"/>
                    <a:pt x="312" y="222"/>
                  </a:cubicBezTo>
                  <a:cubicBezTo>
                    <a:pt x="321" y="186"/>
                    <a:pt x="325" y="200"/>
                    <a:pt x="354" y="180"/>
                  </a:cubicBezTo>
                  <a:cubicBezTo>
                    <a:pt x="377" y="146"/>
                    <a:pt x="349" y="118"/>
                    <a:pt x="390" y="132"/>
                  </a:cubicBezTo>
                  <a:cubicBezTo>
                    <a:pt x="404" y="128"/>
                    <a:pt x="422" y="127"/>
                    <a:pt x="432" y="114"/>
                  </a:cubicBezTo>
                  <a:cubicBezTo>
                    <a:pt x="449" y="93"/>
                    <a:pt x="437" y="87"/>
                    <a:pt x="468" y="66"/>
                  </a:cubicBezTo>
                  <a:cubicBezTo>
                    <a:pt x="470" y="60"/>
                    <a:pt x="470" y="52"/>
                    <a:pt x="474" y="48"/>
                  </a:cubicBezTo>
                  <a:cubicBezTo>
                    <a:pt x="487" y="35"/>
                    <a:pt x="497" y="45"/>
                    <a:pt x="510" y="48"/>
                  </a:cubicBezTo>
                  <a:cubicBezTo>
                    <a:pt x="537" y="54"/>
                    <a:pt x="562" y="57"/>
                    <a:pt x="588" y="66"/>
                  </a:cubicBezTo>
                  <a:cubicBezTo>
                    <a:pt x="604" y="55"/>
                    <a:pt x="612" y="52"/>
                    <a:pt x="624" y="36"/>
                  </a:cubicBezTo>
                  <a:cubicBezTo>
                    <a:pt x="633" y="25"/>
                    <a:pt x="648" y="0"/>
                    <a:pt x="648" y="0"/>
                  </a:cubicBezTo>
                  <a:cubicBezTo>
                    <a:pt x="672" y="8"/>
                    <a:pt x="676" y="18"/>
                    <a:pt x="684" y="42"/>
                  </a:cubicBezTo>
                  <a:cubicBezTo>
                    <a:pt x="672" y="79"/>
                    <a:pt x="677" y="42"/>
                    <a:pt x="696" y="72"/>
                  </a:cubicBezTo>
                  <a:cubicBezTo>
                    <a:pt x="703" y="83"/>
                    <a:pt x="708" y="108"/>
                    <a:pt x="708" y="108"/>
                  </a:cubicBezTo>
                  <a:cubicBezTo>
                    <a:pt x="688" y="168"/>
                    <a:pt x="733" y="141"/>
                    <a:pt x="768" y="132"/>
                  </a:cubicBezTo>
                  <a:cubicBezTo>
                    <a:pt x="803" y="144"/>
                    <a:pt x="803" y="147"/>
                    <a:pt x="810" y="186"/>
                  </a:cubicBezTo>
                  <a:cubicBezTo>
                    <a:pt x="808" y="192"/>
                    <a:pt x="808" y="200"/>
                    <a:pt x="804" y="204"/>
                  </a:cubicBezTo>
                  <a:cubicBezTo>
                    <a:pt x="794" y="214"/>
                    <a:pt x="768" y="228"/>
                    <a:pt x="768" y="228"/>
                  </a:cubicBezTo>
                  <a:cubicBezTo>
                    <a:pt x="783" y="272"/>
                    <a:pt x="783" y="252"/>
                    <a:pt x="774" y="288"/>
                  </a:cubicBezTo>
                  <a:cubicBezTo>
                    <a:pt x="762" y="284"/>
                    <a:pt x="750" y="280"/>
                    <a:pt x="738" y="276"/>
                  </a:cubicBezTo>
                  <a:cubicBezTo>
                    <a:pt x="732" y="274"/>
                    <a:pt x="720" y="270"/>
                    <a:pt x="720" y="270"/>
                  </a:cubicBezTo>
                  <a:cubicBezTo>
                    <a:pt x="707" y="274"/>
                    <a:pt x="694" y="277"/>
                    <a:pt x="684" y="288"/>
                  </a:cubicBezTo>
                  <a:cubicBezTo>
                    <a:pt x="675" y="299"/>
                    <a:pt x="672" y="316"/>
                    <a:pt x="660" y="324"/>
                  </a:cubicBezTo>
                  <a:cubicBezTo>
                    <a:pt x="642" y="336"/>
                    <a:pt x="624" y="348"/>
                    <a:pt x="606" y="360"/>
                  </a:cubicBezTo>
                  <a:cubicBezTo>
                    <a:pt x="600" y="364"/>
                    <a:pt x="588" y="372"/>
                    <a:pt x="588" y="372"/>
                  </a:cubicBezTo>
                  <a:cubicBezTo>
                    <a:pt x="586" y="386"/>
                    <a:pt x="579" y="400"/>
                    <a:pt x="582" y="414"/>
                  </a:cubicBezTo>
                  <a:cubicBezTo>
                    <a:pt x="585" y="428"/>
                    <a:pt x="606" y="450"/>
                    <a:pt x="606" y="450"/>
                  </a:cubicBezTo>
                  <a:cubicBezTo>
                    <a:pt x="604" y="458"/>
                    <a:pt x="605" y="468"/>
                    <a:pt x="600" y="474"/>
                  </a:cubicBezTo>
                  <a:cubicBezTo>
                    <a:pt x="591" y="485"/>
                    <a:pt x="564" y="498"/>
                    <a:pt x="564" y="498"/>
                  </a:cubicBezTo>
                  <a:cubicBezTo>
                    <a:pt x="554" y="529"/>
                    <a:pt x="538" y="522"/>
                    <a:pt x="558" y="552"/>
                  </a:cubicBezTo>
                  <a:cubicBezTo>
                    <a:pt x="551" y="606"/>
                    <a:pt x="542" y="610"/>
                    <a:pt x="522" y="654"/>
                  </a:cubicBezTo>
                  <a:cubicBezTo>
                    <a:pt x="507" y="689"/>
                    <a:pt x="515" y="701"/>
                    <a:pt x="486" y="720"/>
                  </a:cubicBezTo>
                  <a:cubicBezTo>
                    <a:pt x="469" y="714"/>
                    <a:pt x="449" y="705"/>
                    <a:pt x="432" y="720"/>
                  </a:cubicBezTo>
                  <a:cubicBezTo>
                    <a:pt x="422" y="728"/>
                    <a:pt x="420" y="756"/>
                    <a:pt x="420" y="756"/>
                  </a:cubicBezTo>
                  <a:cubicBezTo>
                    <a:pt x="416" y="798"/>
                    <a:pt x="413" y="908"/>
                    <a:pt x="396" y="942"/>
                  </a:cubicBezTo>
                  <a:cubicBezTo>
                    <a:pt x="391" y="951"/>
                    <a:pt x="369" y="957"/>
                    <a:pt x="360" y="960"/>
                  </a:cubicBezTo>
                  <a:cubicBezTo>
                    <a:pt x="334" y="921"/>
                    <a:pt x="321" y="878"/>
                    <a:pt x="306" y="834"/>
                  </a:cubicBezTo>
                  <a:cubicBezTo>
                    <a:pt x="308" y="820"/>
                    <a:pt x="319" y="771"/>
                    <a:pt x="306" y="756"/>
                  </a:cubicBezTo>
                  <a:cubicBezTo>
                    <a:pt x="298" y="746"/>
                    <a:pt x="270" y="744"/>
                    <a:pt x="270" y="744"/>
                  </a:cubicBezTo>
                  <a:cubicBezTo>
                    <a:pt x="262" y="769"/>
                    <a:pt x="277" y="814"/>
                    <a:pt x="252" y="822"/>
                  </a:cubicBezTo>
                  <a:cubicBezTo>
                    <a:pt x="240" y="826"/>
                    <a:pt x="216" y="834"/>
                    <a:pt x="216" y="834"/>
                  </a:cubicBezTo>
                  <a:cubicBezTo>
                    <a:pt x="195" y="820"/>
                    <a:pt x="182" y="810"/>
                    <a:pt x="174" y="786"/>
                  </a:cubicBezTo>
                  <a:cubicBezTo>
                    <a:pt x="184" y="727"/>
                    <a:pt x="191" y="699"/>
                    <a:pt x="252" y="684"/>
                  </a:cubicBezTo>
                  <a:cubicBezTo>
                    <a:pt x="277" y="667"/>
                    <a:pt x="279" y="646"/>
                    <a:pt x="288" y="618"/>
                  </a:cubicBezTo>
                  <a:cubicBezTo>
                    <a:pt x="292" y="606"/>
                    <a:pt x="300" y="582"/>
                    <a:pt x="300" y="582"/>
                  </a:cubicBezTo>
                  <a:cubicBezTo>
                    <a:pt x="282" y="576"/>
                    <a:pt x="264" y="570"/>
                    <a:pt x="246" y="564"/>
                  </a:cubicBezTo>
                  <a:cubicBezTo>
                    <a:pt x="240" y="562"/>
                    <a:pt x="228" y="558"/>
                    <a:pt x="228" y="558"/>
                  </a:cubicBezTo>
                  <a:cubicBezTo>
                    <a:pt x="190" y="615"/>
                    <a:pt x="162" y="586"/>
                    <a:pt x="78" y="582"/>
                  </a:cubicBezTo>
                  <a:cubicBezTo>
                    <a:pt x="58" y="575"/>
                    <a:pt x="44" y="565"/>
                    <a:pt x="24" y="558"/>
                  </a:cubicBezTo>
                  <a:cubicBezTo>
                    <a:pt x="7" y="508"/>
                    <a:pt x="33" y="588"/>
                    <a:pt x="12" y="498"/>
                  </a:cubicBezTo>
                  <a:cubicBezTo>
                    <a:pt x="9" y="486"/>
                    <a:pt x="0" y="462"/>
                    <a:pt x="0" y="462"/>
                  </a:cubicBezTo>
                  <a:cubicBezTo>
                    <a:pt x="2" y="452"/>
                    <a:pt x="3" y="442"/>
                    <a:pt x="6" y="432"/>
                  </a:cubicBezTo>
                  <a:cubicBezTo>
                    <a:pt x="9" y="420"/>
                    <a:pt x="14" y="408"/>
                    <a:pt x="18" y="396"/>
                  </a:cubicBezTo>
                  <a:cubicBezTo>
                    <a:pt x="20" y="390"/>
                    <a:pt x="14" y="408"/>
                    <a:pt x="12" y="414"/>
                  </a:cubicBezTo>
                  <a:close/>
                </a:path>
              </a:pathLst>
            </a:custGeom>
            <a:solidFill>
              <a:schemeClr val="bg1"/>
            </a:solidFill>
            <a:ln w="25400">
              <a:solidFill>
                <a:srgbClr val="000000"/>
              </a:solidFill>
              <a:round/>
              <a:headEnd/>
              <a:tailEnd/>
            </a:ln>
          </p:spPr>
          <p:txBody>
            <a:bodyPr/>
            <a:lstStyle/>
            <a:p>
              <a:endParaRPr lang="en-US"/>
            </a:p>
          </p:txBody>
        </p:sp>
      </p:grpSp>
      <p:sp>
        <p:nvSpPr>
          <p:cNvPr id="36871" name="Text Box 8"/>
          <p:cNvSpPr txBox="1">
            <a:spLocks noChangeArrowheads="1"/>
          </p:cNvSpPr>
          <p:nvPr/>
        </p:nvSpPr>
        <p:spPr bwMode="auto">
          <a:xfrm>
            <a:off x="3838575" y="2174875"/>
            <a:ext cx="608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r>
              <a:rPr lang="en-US" altLang="en-US" sz="2400" b="0">
                <a:latin typeface="Times New Roman" pitchFamily="18" charset="0"/>
              </a:rPr>
              <a:t>NR</a:t>
            </a:r>
          </a:p>
        </p:txBody>
      </p:sp>
      <p:sp>
        <p:nvSpPr>
          <p:cNvPr id="36872" name="Text Box 9"/>
          <p:cNvSpPr txBox="1">
            <a:spLocks noChangeArrowheads="1"/>
          </p:cNvSpPr>
          <p:nvPr/>
        </p:nvSpPr>
        <p:spPr bwMode="auto">
          <a:xfrm>
            <a:off x="3168650" y="4267200"/>
            <a:ext cx="6746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r>
              <a:rPr lang="en-US" altLang="en-US" sz="2400" b="0">
                <a:latin typeface="Times New Roman" pitchFamily="18" charset="0"/>
              </a:rPr>
              <a:t>WR</a:t>
            </a:r>
          </a:p>
        </p:txBody>
      </p:sp>
      <p:sp>
        <p:nvSpPr>
          <p:cNvPr id="36873" name="Text Box 10"/>
          <p:cNvSpPr txBox="1">
            <a:spLocks noChangeArrowheads="1"/>
          </p:cNvSpPr>
          <p:nvPr/>
        </p:nvSpPr>
        <p:spPr bwMode="auto">
          <a:xfrm>
            <a:off x="3702050" y="5181600"/>
            <a:ext cx="557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r>
              <a:rPr lang="en-US" altLang="en-US" sz="2400" b="0">
                <a:latin typeface="Times New Roman" pitchFamily="18" charset="0"/>
              </a:rPr>
              <a:t>SR</a:t>
            </a:r>
          </a:p>
        </p:txBody>
      </p:sp>
      <p:sp>
        <p:nvSpPr>
          <p:cNvPr id="36874" name="Text Box 11"/>
          <p:cNvSpPr txBox="1">
            <a:spLocks noChangeArrowheads="1"/>
          </p:cNvSpPr>
          <p:nvPr/>
        </p:nvSpPr>
        <p:spPr bwMode="auto">
          <a:xfrm>
            <a:off x="5607050" y="38862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r>
              <a:rPr lang="en-US" altLang="en-US" sz="2400" b="0">
                <a:latin typeface="Times New Roman" pitchFamily="18" charset="0"/>
              </a:rPr>
              <a:t>ER</a:t>
            </a:r>
          </a:p>
        </p:txBody>
      </p:sp>
      <p:sp>
        <p:nvSpPr>
          <p:cNvPr id="36875" name="Text Box 12"/>
          <p:cNvSpPr txBox="1">
            <a:spLocks noChangeArrowheads="1"/>
          </p:cNvSpPr>
          <p:nvPr/>
        </p:nvSpPr>
        <p:spPr bwMode="auto">
          <a:xfrm>
            <a:off x="7246938" y="2514600"/>
            <a:ext cx="7223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r>
              <a:rPr lang="en-US" altLang="en-US" sz="2000">
                <a:latin typeface="Times New Roman" pitchFamily="18" charset="0"/>
              </a:rPr>
              <a:t>NER</a:t>
            </a:r>
          </a:p>
        </p:txBody>
      </p:sp>
      <p:sp>
        <p:nvSpPr>
          <p:cNvPr id="36876" name="Line 13"/>
          <p:cNvSpPr>
            <a:spLocks noChangeShapeType="1"/>
          </p:cNvSpPr>
          <p:nvPr/>
        </p:nvSpPr>
        <p:spPr bwMode="auto">
          <a:xfrm flipV="1">
            <a:off x="6292850" y="2863850"/>
            <a:ext cx="381000" cy="228600"/>
          </a:xfrm>
          <a:prstGeom prst="line">
            <a:avLst/>
          </a:prstGeom>
          <a:noFill/>
          <a:ln w="254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6877" name="Oval 14"/>
          <p:cNvSpPr>
            <a:spLocks noChangeArrowheads="1"/>
          </p:cNvSpPr>
          <p:nvPr/>
        </p:nvSpPr>
        <p:spPr bwMode="auto">
          <a:xfrm>
            <a:off x="4845050" y="2971800"/>
            <a:ext cx="76200" cy="76200"/>
          </a:xfrm>
          <a:prstGeom prst="ellipse">
            <a:avLst/>
          </a:prstGeom>
          <a:solidFill>
            <a:schemeClr val="accent1"/>
          </a:solidFill>
          <a:ln w="25400">
            <a:solidFill>
              <a:schemeClr val="tx1"/>
            </a:solidFill>
            <a:round/>
            <a:headEnd/>
            <a:tailEnd/>
          </a:ln>
        </p:spPr>
        <p:txBody>
          <a:bodyPr wrap="none" anchor="ct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endParaRPr lang="en-US" altLang="en-US" sz="1800" b="0"/>
          </a:p>
        </p:txBody>
      </p:sp>
      <p:sp>
        <p:nvSpPr>
          <p:cNvPr id="36878" name="Oval 15"/>
          <p:cNvSpPr>
            <a:spLocks noChangeArrowheads="1"/>
          </p:cNvSpPr>
          <p:nvPr/>
        </p:nvSpPr>
        <p:spPr bwMode="auto">
          <a:xfrm>
            <a:off x="4235450" y="2743200"/>
            <a:ext cx="76200" cy="76200"/>
          </a:xfrm>
          <a:prstGeom prst="ellipse">
            <a:avLst/>
          </a:prstGeom>
          <a:solidFill>
            <a:schemeClr val="accent1"/>
          </a:solidFill>
          <a:ln w="25400">
            <a:solidFill>
              <a:schemeClr val="tx1"/>
            </a:solidFill>
            <a:round/>
            <a:headEnd/>
            <a:tailEnd/>
          </a:ln>
        </p:spPr>
        <p:txBody>
          <a:bodyPr wrap="none" anchor="ct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endParaRPr lang="en-US" altLang="en-US" sz="1800" b="0"/>
          </a:p>
        </p:txBody>
      </p:sp>
      <p:sp>
        <p:nvSpPr>
          <p:cNvPr id="36879" name="Oval 16"/>
          <p:cNvSpPr>
            <a:spLocks noChangeArrowheads="1"/>
          </p:cNvSpPr>
          <p:nvPr/>
        </p:nvSpPr>
        <p:spPr bwMode="auto">
          <a:xfrm>
            <a:off x="4235450" y="3429000"/>
            <a:ext cx="76200" cy="76200"/>
          </a:xfrm>
          <a:prstGeom prst="ellipse">
            <a:avLst/>
          </a:prstGeom>
          <a:solidFill>
            <a:schemeClr val="accent1"/>
          </a:solidFill>
          <a:ln w="25400">
            <a:solidFill>
              <a:schemeClr val="tx1"/>
            </a:solidFill>
            <a:round/>
            <a:headEnd/>
            <a:tailEnd/>
          </a:ln>
        </p:spPr>
        <p:txBody>
          <a:bodyPr wrap="none" anchor="ct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endParaRPr lang="en-US" altLang="en-US" sz="1800" b="0"/>
          </a:p>
        </p:txBody>
      </p:sp>
      <p:sp>
        <p:nvSpPr>
          <p:cNvPr id="36880" name="Oval 17"/>
          <p:cNvSpPr>
            <a:spLocks noChangeArrowheads="1"/>
          </p:cNvSpPr>
          <p:nvPr/>
        </p:nvSpPr>
        <p:spPr bwMode="auto">
          <a:xfrm>
            <a:off x="4311650" y="3657600"/>
            <a:ext cx="76200" cy="76200"/>
          </a:xfrm>
          <a:prstGeom prst="ellipse">
            <a:avLst/>
          </a:prstGeom>
          <a:solidFill>
            <a:schemeClr val="accent1"/>
          </a:solidFill>
          <a:ln w="25400">
            <a:solidFill>
              <a:schemeClr val="tx1"/>
            </a:solidFill>
            <a:round/>
            <a:headEnd/>
            <a:tailEnd/>
          </a:ln>
        </p:spPr>
        <p:txBody>
          <a:bodyPr wrap="none" anchor="ct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endParaRPr lang="en-US" altLang="en-US" sz="1800" b="0"/>
          </a:p>
        </p:txBody>
      </p:sp>
      <p:sp>
        <p:nvSpPr>
          <p:cNvPr id="36881" name="Oval 18"/>
          <p:cNvSpPr>
            <a:spLocks noChangeArrowheads="1"/>
          </p:cNvSpPr>
          <p:nvPr/>
        </p:nvSpPr>
        <p:spPr bwMode="auto">
          <a:xfrm>
            <a:off x="4616450" y="4038600"/>
            <a:ext cx="76200" cy="76200"/>
          </a:xfrm>
          <a:prstGeom prst="ellipse">
            <a:avLst/>
          </a:prstGeom>
          <a:solidFill>
            <a:schemeClr val="accent1"/>
          </a:solidFill>
          <a:ln w="25400">
            <a:solidFill>
              <a:schemeClr val="tx1"/>
            </a:solidFill>
            <a:round/>
            <a:headEnd/>
            <a:tailEnd/>
          </a:ln>
        </p:spPr>
        <p:txBody>
          <a:bodyPr wrap="none" anchor="ct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endParaRPr lang="en-US" altLang="en-US" sz="1800" b="0"/>
          </a:p>
        </p:txBody>
      </p:sp>
      <p:sp>
        <p:nvSpPr>
          <p:cNvPr id="36882" name="Oval 19"/>
          <p:cNvSpPr>
            <a:spLocks noChangeArrowheads="1"/>
          </p:cNvSpPr>
          <p:nvPr/>
        </p:nvSpPr>
        <p:spPr bwMode="auto">
          <a:xfrm>
            <a:off x="4997450" y="3886200"/>
            <a:ext cx="76200" cy="76200"/>
          </a:xfrm>
          <a:prstGeom prst="ellipse">
            <a:avLst/>
          </a:prstGeom>
          <a:solidFill>
            <a:schemeClr val="accent1"/>
          </a:solidFill>
          <a:ln w="25400">
            <a:solidFill>
              <a:schemeClr val="tx1"/>
            </a:solidFill>
            <a:round/>
            <a:headEnd/>
            <a:tailEnd/>
          </a:ln>
        </p:spPr>
        <p:txBody>
          <a:bodyPr wrap="none" anchor="ct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endParaRPr lang="en-US" altLang="en-US" sz="1800" b="0"/>
          </a:p>
        </p:txBody>
      </p:sp>
      <p:sp>
        <p:nvSpPr>
          <p:cNvPr id="36883" name="Oval 20"/>
          <p:cNvSpPr>
            <a:spLocks noChangeArrowheads="1"/>
          </p:cNvSpPr>
          <p:nvPr/>
        </p:nvSpPr>
        <p:spPr bwMode="auto">
          <a:xfrm>
            <a:off x="5683250" y="3429000"/>
            <a:ext cx="76200" cy="76200"/>
          </a:xfrm>
          <a:prstGeom prst="ellipse">
            <a:avLst/>
          </a:prstGeom>
          <a:solidFill>
            <a:schemeClr val="accent1"/>
          </a:solidFill>
          <a:ln w="25400">
            <a:solidFill>
              <a:schemeClr val="tx1"/>
            </a:solidFill>
            <a:round/>
            <a:headEnd/>
            <a:tailEnd/>
          </a:ln>
        </p:spPr>
        <p:txBody>
          <a:bodyPr wrap="none" anchor="ct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endParaRPr lang="en-US" altLang="en-US" sz="1800" b="0"/>
          </a:p>
        </p:txBody>
      </p:sp>
      <p:sp>
        <p:nvSpPr>
          <p:cNvPr id="36884" name="Oval 21"/>
          <p:cNvSpPr>
            <a:spLocks noChangeArrowheads="1"/>
          </p:cNvSpPr>
          <p:nvPr/>
        </p:nvSpPr>
        <p:spPr bwMode="auto">
          <a:xfrm>
            <a:off x="5378450" y="3124200"/>
            <a:ext cx="76200" cy="76200"/>
          </a:xfrm>
          <a:prstGeom prst="ellipse">
            <a:avLst/>
          </a:prstGeom>
          <a:solidFill>
            <a:schemeClr val="accent1"/>
          </a:solidFill>
          <a:ln w="25400">
            <a:solidFill>
              <a:schemeClr val="tx1"/>
            </a:solidFill>
            <a:round/>
            <a:headEnd/>
            <a:tailEnd/>
          </a:ln>
        </p:spPr>
        <p:txBody>
          <a:bodyPr wrap="none" anchor="ct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endParaRPr lang="en-US" altLang="en-US" sz="1800" b="0"/>
          </a:p>
        </p:txBody>
      </p:sp>
      <p:sp>
        <p:nvSpPr>
          <p:cNvPr id="36885" name="Freeform 22"/>
          <p:cNvSpPr>
            <a:spLocks/>
          </p:cNvSpPr>
          <p:nvPr/>
        </p:nvSpPr>
        <p:spPr bwMode="auto">
          <a:xfrm>
            <a:off x="4140200" y="2708275"/>
            <a:ext cx="1676400" cy="1447800"/>
          </a:xfrm>
          <a:custGeom>
            <a:avLst/>
            <a:gdLst>
              <a:gd name="T0" fmla="*/ 2147483647 w 1056"/>
              <a:gd name="T1" fmla="*/ 2147483647 h 912"/>
              <a:gd name="T2" fmla="*/ 2147483647 w 1056"/>
              <a:gd name="T3" fmla="*/ 2147483647 h 912"/>
              <a:gd name="T4" fmla="*/ 2147483647 w 1056"/>
              <a:gd name="T5" fmla="*/ 2147483647 h 912"/>
              <a:gd name="T6" fmla="*/ 2147483647 w 1056"/>
              <a:gd name="T7" fmla="*/ 2147483647 h 912"/>
              <a:gd name="T8" fmla="*/ 2147483647 w 1056"/>
              <a:gd name="T9" fmla="*/ 2147483647 h 912"/>
              <a:gd name="T10" fmla="*/ 2147483647 w 1056"/>
              <a:gd name="T11" fmla="*/ 2147483647 h 912"/>
              <a:gd name="T12" fmla="*/ 2147483647 w 1056"/>
              <a:gd name="T13" fmla="*/ 2147483647 h 912"/>
              <a:gd name="T14" fmla="*/ 2147483647 w 1056"/>
              <a:gd name="T15" fmla="*/ 2147483647 h 912"/>
              <a:gd name="T16" fmla="*/ 2147483647 w 1056"/>
              <a:gd name="T17" fmla="*/ 2147483647 h 912"/>
              <a:gd name="T18" fmla="*/ 2147483647 w 1056"/>
              <a:gd name="T19" fmla="*/ 2147483647 h 9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56"/>
              <a:gd name="T31" fmla="*/ 0 h 912"/>
              <a:gd name="T32" fmla="*/ 1056 w 1056"/>
              <a:gd name="T33" fmla="*/ 912 h 9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56" h="912">
                <a:moveTo>
                  <a:pt x="64" y="456"/>
                </a:moveTo>
                <a:cubicBezTo>
                  <a:pt x="72" y="504"/>
                  <a:pt x="64" y="528"/>
                  <a:pt x="112" y="600"/>
                </a:cubicBezTo>
                <a:cubicBezTo>
                  <a:pt x="160" y="672"/>
                  <a:pt x="272" y="864"/>
                  <a:pt x="352" y="888"/>
                </a:cubicBezTo>
                <a:cubicBezTo>
                  <a:pt x="432" y="912"/>
                  <a:pt x="480" y="816"/>
                  <a:pt x="592" y="744"/>
                </a:cubicBezTo>
                <a:cubicBezTo>
                  <a:pt x="704" y="672"/>
                  <a:pt x="992" y="536"/>
                  <a:pt x="1024" y="456"/>
                </a:cubicBezTo>
                <a:cubicBezTo>
                  <a:pt x="1056" y="376"/>
                  <a:pt x="880" y="312"/>
                  <a:pt x="784" y="264"/>
                </a:cubicBezTo>
                <a:cubicBezTo>
                  <a:pt x="688" y="216"/>
                  <a:pt x="568" y="208"/>
                  <a:pt x="448" y="168"/>
                </a:cubicBezTo>
                <a:cubicBezTo>
                  <a:pt x="328" y="128"/>
                  <a:pt x="128" y="0"/>
                  <a:pt x="64" y="24"/>
                </a:cubicBezTo>
                <a:cubicBezTo>
                  <a:pt x="0" y="48"/>
                  <a:pt x="64" y="240"/>
                  <a:pt x="64" y="312"/>
                </a:cubicBezTo>
                <a:cubicBezTo>
                  <a:pt x="64" y="384"/>
                  <a:pt x="56" y="408"/>
                  <a:pt x="64" y="456"/>
                </a:cubicBezTo>
                <a:close/>
              </a:path>
            </a:pathLst>
          </a:custGeom>
          <a:noFill/>
          <a:ln w="508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886" name="Text Box 23"/>
          <p:cNvSpPr txBox="1">
            <a:spLocks noChangeArrowheads="1"/>
          </p:cNvSpPr>
          <p:nvPr/>
        </p:nvSpPr>
        <p:spPr bwMode="auto">
          <a:xfrm>
            <a:off x="3937000" y="2552700"/>
            <a:ext cx="298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algn="ctr" eaLnBrk="1" hangingPunct="1">
              <a:spcBef>
                <a:spcPct val="0"/>
              </a:spcBef>
              <a:buClrTx/>
              <a:buSzTx/>
              <a:buFontTx/>
              <a:buNone/>
            </a:pPr>
            <a:r>
              <a:rPr lang="en-US" altLang="en-US" sz="1800">
                <a:solidFill>
                  <a:schemeClr val="accent2"/>
                </a:solidFill>
                <a:latin typeface="Times New Roman" pitchFamily="18" charset="0"/>
              </a:rPr>
              <a:t>1</a:t>
            </a:r>
          </a:p>
        </p:txBody>
      </p:sp>
      <p:sp>
        <p:nvSpPr>
          <p:cNvPr id="36887" name="Text Box 24"/>
          <p:cNvSpPr txBox="1">
            <a:spLocks noChangeArrowheads="1"/>
          </p:cNvSpPr>
          <p:nvPr/>
        </p:nvSpPr>
        <p:spPr bwMode="auto">
          <a:xfrm>
            <a:off x="4013200" y="3290888"/>
            <a:ext cx="298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algn="ctr" eaLnBrk="1" hangingPunct="1">
              <a:spcBef>
                <a:spcPct val="0"/>
              </a:spcBef>
              <a:buClrTx/>
              <a:buSzTx/>
              <a:buFontTx/>
              <a:buNone/>
            </a:pPr>
            <a:r>
              <a:rPr lang="en-US" altLang="en-US" sz="1800">
                <a:solidFill>
                  <a:schemeClr val="accent2"/>
                </a:solidFill>
                <a:latin typeface="Times New Roman" pitchFamily="18" charset="0"/>
              </a:rPr>
              <a:t>2</a:t>
            </a:r>
          </a:p>
        </p:txBody>
      </p:sp>
      <p:sp>
        <p:nvSpPr>
          <p:cNvPr id="36888" name="Text Box 25"/>
          <p:cNvSpPr txBox="1">
            <a:spLocks noChangeArrowheads="1"/>
          </p:cNvSpPr>
          <p:nvPr/>
        </p:nvSpPr>
        <p:spPr bwMode="auto">
          <a:xfrm>
            <a:off x="4089400" y="3595688"/>
            <a:ext cx="298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algn="ctr" eaLnBrk="1" hangingPunct="1">
              <a:spcBef>
                <a:spcPct val="0"/>
              </a:spcBef>
              <a:buClrTx/>
              <a:buSzTx/>
              <a:buFontTx/>
              <a:buNone/>
            </a:pPr>
            <a:r>
              <a:rPr lang="en-US" altLang="en-US" sz="1800">
                <a:solidFill>
                  <a:schemeClr val="accent2"/>
                </a:solidFill>
                <a:latin typeface="Times New Roman" pitchFamily="18" charset="0"/>
              </a:rPr>
              <a:t>3</a:t>
            </a:r>
          </a:p>
        </p:txBody>
      </p:sp>
      <p:sp>
        <p:nvSpPr>
          <p:cNvPr id="36889" name="Text Box 26"/>
          <p:cNvSpPr txBox="1">
            <a:spLocks noChangeArrowheads="1"/>
          </p:cNvSpPr>
          <p:nvPr/>
        </p:nvSpPr>
        <p:spPr bwMode="auto">
          <a:xfrm>
            <a:off x="4394200" y="3976688"/>
            <a:ext cx="298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algn="ctr" eaLnBrk="1" hangingPunct="1">
              <a:spcBef>
                <a:spcPct val="0"/>
              </a:spcBef>
              <a:buClrTx/>
              <a:buSzTx/>
              <a:buFontTx/>
              <a:buNone/>
            </a:pPr>
            <a:r>
              <a:rPr lang="en-US" altLang="en-US" sz="1800">
                <a:solidFill>
                  <a:schemeClr val="accent2"/>
                </a:solidFill>
                <a:latin typeface="Times New Roman" pitchFamily="18" charset="0"/>
              </a:rPr>
              <a:t>4</a:t>
            </a:r>
          </a:p>
        </p:txBody>
      </p:sp>
      <p:sp>
        <p:nvSpPr>
          <p:cNvPr id="36890" name="Text Box 27"/>
          <p:cNvSpPr txBox="1">
            <a:spLocks noChangeArrowheads="1"/>
          </p:cNvSpPr>
          <p:nvPr/>
        </p:nvSpPr>
        <p:spPr bwMode="auto">
          <a:xfrm>
            <a:off x="4859338" y="3573463"/>
            <a:ext cx="298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algn="ctr" eaLnBrk="1" hangingPunct="1">
              <a:spcBef>
                <a:spcPct val="0"/>
              </a:spcBef>
              <a:buClrTx/>
              <a:buSzTx/>
              <a:buFontTx/>
              <a:buNone/>
            </a:pPr>
            <a:r>
              <a:rPr lang="en-US" altLang="en-US" sz="1800">
                <a:solidFill>
                  <a:schemeClr val="accent2"/>
                </a:solidFill>
                <a:latin typeface="Times New Roman" pitchFamily="18" charset="0"/>
              </a:rPr>
              <a:t>5</a:t>
            </a:r>
          </a:p>
        </p:txBody>
      </p:sp>
      <p:sp>
        <p:nvSpPr>
          <p:cNvPr id="36891" name="Text Box 28"/>
          <p:cNvSpPr txBox="1">
            <a:spLocks noChangeArrowheads="1"/>
          </p:cNvSpPr>
          <p:nvPr/>
        </p:nvSpPr>
        <p:spPr bwMode="auto">
          <a:xfrm>
            <a:off x="4768850" y="2667000"/>
            <a:ext cx="298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algn="ctr" eaLnBrk="1" hangingPunct="1">
              <a:spcBef>
                <a:spcPct val="0"/>
              </a:spcBef>
              <a:buClrTx/>
              <a:buSzTx/>
              <a:buFontTx/>
              <a:buNone/>
            </a:pPr>
            <a:r>
              <a:rPr lang="en-US" altLang="en-US" sz="1800">
                <a:solidFill>
                  <a:schemeClr val="accent2"/>
                </a:solidFill>
                <a:latin typeface="Times New Roman" pitchFamily="18" charset="0"/>
              </a:rPr>
              <a:t>8</a:t>
            </a:r>
          </a:p>
        </p:txBody>
      </p:sp>
      <p:sp>
        <p:nvSpPr>
          <p:cNvPr id="36892" name="Text Box 29"/>
          <p:cNvSpPr txBox="1">
            <a:spLocks noChangeArrowheads="1"/>
          </p:cNvSpPr>
          <p:nvPr/>
        </p:nvSpPr>
        <p:spPr bwMode="auto">
          <a:xfrm>
            <a:off x="5156200" y="3062288"/>
            <a:ext cx="298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algn="ctr" eaLnBrk="1" hangingPunct="1">
              <a:spcBef>
                <a:spcPct val="0"/>
              </a:spcBef>
              <a:buClrTx/>
              <a:buSzTx/>
              <a:buFontTx/>
              <a:buNone/>
            </a:pPr>
            <a:r>
              <a:rPr lang="en-US" altLang="en-US" sz="1800">
                <a:solidFill>
                  <a:schemeClr val="accent2"/>
                </a:solidFill>
                <a:latin typeface="Times New Roman" pitchFamily="18" charset="0"/>
              </a:rPr>
              <a:t>7</a:t>
            </a:r>
          </a:p>
        </p:txBody>
      </p:sp>
      <p:sp>
        <p:nvSpPr>
          <p:cNvPr id="36893" name="Text Box 30"/>
          <p:cNvSpPr txBox="1">
            <a:spLocks noChangeArrowheads="1"/>
          </p:cNvSpPr>
          <p:nvPr/>
        </p:nvSpPr>
        <p:spPr bwMode="auto">
          <a:xfrm>
            <a:off x="5683250" y="3357563"/>
            <a:ext cx="298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algn="ctr" eaLnBrk="1" hangingPunct="1">
              <a:spcBef>
                <a:spcPct val="0"/>
              </a:spcBef>
              <a:buClrTx/>
              <a:buSzTx/>
              <a:buFontTx/>
              <a:buNone/>
            </a:pPr>
            <a:r>
              <a:rPr lang="en-US" altLang="en-US" sz="1800">
                <a:solidFill>
                  <a:schemeClr val="accent2"/>
                </a:solidFill>
                <a:latin typeface="Times New Roman" pitchFamily="18" charset="0"/>
              </a:rPr>
              <a:t>6</a:t>
            </a:r>
          </a:p>
        </p:txBody>
      </p:sp>
      <p:sp>
        <p:nvSpPr>
          <p:cNvPr id="36894" name="Text Box 31"/>
          <p:cNvSpPr txBox="1">
            <a:spLocks noChangeArrowheads="1"/>
          </p:cNvSpPr>
          <p:nvPr/>
        </p:nvSpPr>
        <p:spPr bwMode="auto">
          <a:xfrm>
            <a:off x="5737225" y="4394200"/>
            <a:ext cx="146685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AutoNum type="arabicPeriod"/>
            </a:pPr>
            <a:r>
              <a:rPr lang="en-US" altLang="en-US" sz="1600">
                <a:solidFill>
                  <a:schemeClr val="accent2"/>
                </a:solidFill>
                <a:latin typeface="Times New Roman" pitchFamily="18" charset="0"/>
              </a:rPr>
              <a:t>Agra</a:t>
            </a:r>
          </a:p>
          <a:p>
            <a:pPr eaLnBrk="1" hangingPunct="1">
              <a:spcBef>
                <a:spcPct val="0"/>
              </a:spcBef>
              <a:buClrTx/>
              <a:buSzTx/>
              <a:buFontTx/>
              <a:buAutoNum type="arabicPeriod"/>
            </a:pPr>
            <a:r>
              <a:rPr lang="en-US" altLang="en-US" sz="1600">
                <a:solidFill>
                  <a:schemeClr val="accent2"/>
                </a:solidFill>
                <a:latin typeface="Times New Roman" pitchFamily="18" charset="0"/>
              </a:rPr>
              <a:t>Gwalior</a:t>
            </a:r>
          </a:p>
          <a:p>
            <a:pPr eaLnBrk="1" hangingPunct="1">
              <a:spcBef>
                <a:spcPct val="0"/>
              </a:spcBef>
              <a:buClrTx/>
              <a:buSzTx/>
              <a:buFontTx/>
              <a:buAutoNum type="arabicPeriod"/>
            </a:pPr>
            <a:r>
              <a:rPr lang="en-US" altLang="en-US" sz="1600">
                <a:solidFill>
                  <a:schemeClr val="accent2"/>
                </a:solidFill>
                <a:latin typeface="Times New Roman" pitchFamily="18" charset="0"/>
              </a:rPr>
              <a:t>Bina</a:t>
            </a:r>
          </a:p>
          <a:p>
            <a:pPr eaLnBrk="1" hangingPunct="1">
              <a:spcBef>
                <a:spcPct val="0"/>
              </a:spcBef>
              <a:buClrTx/>
              <a:buSzTx/>
              <a:buFontTx/>
              <a:buAutoNum type="arabicPeriod"/>
            </a:pPr>
            <a:r>
              <a:rPr lang="en-US" altLang="en-US" sz="1600">
                <a:solidFill>
                  <a:schemeClr val="accent2"/>
                </a:solidFill>
                <a:latin typeface="Times New Roman" pitchFamily="18" charset="0"/>
              </a:rPr>
              <a:t>Seoni</a:t>
            </a:r>
          </a:p>
          <a:p>
            <a:pPr eaLnBrk="1" hangingPunct="1">
              <a:spcBef>
                <a:spcPct val="0"/>
              </a:spcBef>
              <a:buClrTx/>
              <a:buSzTx/>
              <a:buFontTx/>
              <a:buAutoNum type="arabicPeriod"/>
            </a:pPr>
            <a:r>
              <a:rPr lang="en-US" altLang="en-US" sz="1600">
                <a:solidFill>
                  <a:schemeClr val="accent2"/>
                </a:solidFill>
                <a:latin typeface="Times New Roman" pitchFamily="18" charset="0"/>
              </a:rPr>
              <a:t>Sipat</a:t>
            </a:r>
          </a:p>
          <a:p>
            <a:pPr eaLnBrk="1" hangingPunct="1">
              <a:spcBef>
                <a:spcPct val="0"/>
              </a:spcBef>
              <a:buClrTx/>
              <a:buSzTx/>
              <a:buFontTx/>
              <a:buAutoNum type="arabicPeriod"/>
            </a:pPr>
            <a:r>
              <a:rPr lang="en-US" altLang="en-US" sz="1600">
                <a:solidFill>
                  <a:schemeClr val="accent2"/>
                </a:solidFill>
                <a:latin typeface="Times New Roman" pitchFamily="18" charset="0"/>
              </a:rPr>
              <a:t>Ranchi</a:t>
            </a:r>
          </a:p>
          <a:p>
            <a:pPr eaLnBrk="1" hangingPunct="1">
              <a:spcBef>
                <a:spcPct val="0"/>
              </a:spcBef>
              <a:buClrTx/>
              <a:buSzTx/>
              <a:buFontTx/>
              <a:buAutoNum type="arabicPeriod"/>
            </a:pPr>
            <a:r>
              <a:rPr lang="en-US" altLang="en-US" sz="1600">
                <a:solidFill>
                  <a:schemeClr val="accent2"/>
                </a:solidFill>
                <a:latin typeface="Times New Roman" pitchFamily="18" charset="0"/>
              </a:rPr>
              <a:t>Balia</a:t>
            </a:r>
          </a:p>
          <a:p>
            <a:pPr eaLnBrk="1" hangingPunct="1">
              <a:spcBef>
                <a:spcPct val="0"/>
              </a:spcBef>
              <a:buClrTx/>
              <a:buSzTx/>
              <a:buFontTx/>
              <a:buAutoNum type="arabicPeriod"/>
            </a:pPr>
            <a:r>
              <a:rPr lang="en-US" altLang="en-US" sz="1600">
                <a:solidFill>
                  <a:schemeClr val="accent2"/>
                </a:solidFill>
                <a:latin typeface="Times New Roman" pitchFamily="18" charset="0"/>
              </a:rPr>
              <a:t>Fatehpur</a:t>
            </a: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Line 544"/>
          <p:cNvSpPr>
            <a:spLocks noChangeShapeType="1"/>
          </p:cNvSpPr>
          <p:nvPr/>
        </p:nvSpPr>
        <p:spPr bwMode="auto">
          <a:xfrm flipV="1">
            <a:off x="6553200" y="152400"/>
            <a:ext cx="838200" cy="0"/>
          </a:xfrm>
          <a:prstGeom prst="line">
            <a:avLst/>
          </a:prstGeom>
          <a:noFill/>
          <a:ln w="38100">
            <a:solidFill>
              <a:srgbClr val="0099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891" name="Text Box 193"/>
          <p:cNvSpPr txBox="1">
            <a:spLocks noChangeArrowheads="1"/>
          </p:cNvSpPr>
          <p:nvPr/>
        </p:nvSpPr>
        <p:spPr bwMode="auto">
          <a:xfrm>
            <a:off x="7620000" y="152400"/>
            <a:ext cx="839788"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bIns="0">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50000"/>
              </a:spcBef>
              <a:buClrTx/>
              <a:buSzTx/>
              <a:buFontTx/>
              <a:buNone/>
            </a:pPr>
            <a:r>
              <a:rPr lang="en-US" altLang="en-US" sz="900" b="0">
                <a:latin typeface="Times New Roman" pitchFamily="18" charset="0"/>
              </a:rPr>
              <a:t>LUCKNOW</a:t>
            </a:r>
          </a:p>
        </p:txBody>
      </p:sp>
      <p:sp>
        <p:nvSpPr>
          <p:cNvPr id="37892" name="Line 560"/>
          <p:cNvSpPr>
            <a:spLocks noChangeShapeType="1"/>
          </p:cNvSpPr>
          <p:nvPr/>
        </p:nvSpPr>
        <p:spPr bwMode="auto">
          <a:xfrm>
            <a:off x="114300" y="457200"/>
            <a:ext cx="839788" cy="7938"/>
          </a:xfrm>
          <a:prstGeom prst="line">
            <a:avLst/>
          </a:prstGeom>
          <a:noFill/>
          <a:ln w="38100">
            <a:solidFill>
              <a:srgbClr val="0099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893" name="Text Box 172"/>
          <p:cNvSpPr txBox="1">
            <a:spLocks noChangeArrowheads="1"/>
          </p:cNvSpPr>
          <p:nvPr/>
        </p:nvSpPr>
        <p:spPr bwMode="auto">
          <a:xfrm>
            <a:off x="111125" y="287338"/>
            <a:ext cx="322263"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50000"/>
              </a:spcBef>
              <a:buClrTx/>
              <a:buSzTx/>
              <a:buFontTx/>
              <a:buNone/>
            </a:pPr>
            <a:r>
              <a:rPr lang="en-US" altLang="en-US" sz="800" b="0">
                <a:latin typeface="Times New Roman" pitchFamily="18" charset="0"/>
              </a:rPr>
              <a:t>MOGA</a:t>
            </a:r>
          </a:p>
        </p:txBody>
      </p:sp>
      <p:sp>
        <p:nvSpPr>
          <p:cNvPr id="37894" name="Freeform 830"/>
          <p:cNvSpPr>
            <a:spLocks/>
          </p:cNvSpPr>
          <p:nvPr/>
        </p:nvSpPr>
        <p:spPr bwMode="auto">
          <a:xfrm>
            <a:off x="7086600" y="144463"/>
            <a:ext cx="133350" cy="304800"/>
          </a:xfrm>
          <a:custGeom>
            <a:avLst/>
            <a:gdLst>
              <a:gd name="T0" fmla="*/ 2147483647 w 21"/>
              <a:gd name="T1" fmla="*/ 0 h 68"/>
              <a:gd name="T2" fmla="*/ 2147483647 w 21"/>
              <a:gd name="T3" fmla="*/ 2147483647 h 68"/>
              <a:gd name="T4" fmla="*/ 2147483647 w 21"/>
              <a:gd name="T5" fmla="*/ 2147483647 h 68"/>
              <a:gd name="T6" fmla="*/ 2147483647 w 21"/>
              <a:gd name="T7" fmla="*/ 2147483647 h 68"/>
              <a:gd name="T8" fmla="*/ 2147483647 w 21"/>
              <a:gd name="T9" fmla="*/ 2147483647 h 68"/>
              <a:gd name="T10" fmla="*/ 2147483647 w 21"/>
              <a:gd name="T11" fmla="*/ 2147483647 h 68"/>
              <a:gd name="T12" fmla="*/ 2147483647 w 21"/>
              <a:gd name="T13" fmla="*/ 2147483647 h 68"/>
              <a:gd name="T14" fmla="*/ 2147483647 w 21"/>
              <a:gd name="T15" fmla="*/ 2147483647 h 68"/>
              <a:gd name="T16" fmla="*/ 2147483647 w 21"/>
              <a:gd name="T17" fmla="*/ 2147483647 h 68"/>
              <a:gd name="T18" fmla="*/ 2147483647 w 21"/>
              <a:gd name="T19" fmla="*/ 2147483647 h 68"/>
              <a:gd name="T20" fmla="*/ 2147483647 w 21"/>
              <a:gd name="T21" fmla="*/ 2147483647 h 68"/>
              <a:gd name="T22" fmla="*/ 2147483647 w 21"/>
              <a:gd name="T23" fmla="*/ 2147483647 h 68"/>
              <a:gd name="T24" fmla="*/ 2147483647 w 21"/>
              <a:gd name="T25" fmla="*/ 2147483647 h 68"/>
              <a:gd name="T26" fmla="*/ 2147483647 w 21"/>
              <a:gd name="T27" fmla="*/ 2147483647 h 68"/>
              <a:gd name="T28" fmla="*/ 2147483647 w 21"/>
              <a:gd name="T29" fmla="*/ 2147483647 h 68"/>
              <a:gd name="T30" fmla="*/ 2147483647 w 21"/>
              <a:gd name="T31" fmla="*/ 2147483647 h 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1"/>
              <a:gd name="T49" fmla="*/ 0 h 68"/>
              <a:gd name="T50" fmla="*/ 21 w 21"/>
              <a:gd name="T51" fmla="*/ 68 h 6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1" h="68">
                <a:moveTo>
                  <a:pt x="2" y="0"/>
                </a:moveTo>
                <a:cubicBezTo>
                  <a:pt x="1" y="6"/>
                  <a:pt x="2" y="9"/>
                  <a:pt x="3" y="15"/>
                </a:cubicBezTo>
                <a:cubicBezTo>
                  <a:pt x="7" y="12"/>
                  <a:pt x="8" y="12"/>
                  <a:pt x="13" y="13"/>
                </a:cubicBezTo>
                <a:cubicBezTo>
                  <a:pt x="16" y="15"/>
                  <a:pt x="18" y="21"/>
                  <a:pt x="18" y="21"/>
                </a:cubicBezTo>
                <a:cubicBezTo>
                  <a:pt x="16" y="26"/>
                  <a:pt x="5" y="31"/>
                  <a:pt x="5" y="31"/>
                </a:cubicBezTo>
                <a:cubicBezTo>
                  <a:pt x="2" y="29"/>
                  <a:pt x="0" y="29"/>
                  <a:pt x="3" y="24"/>
                </a:cubicBezTo>
                <a:cubicBezTo>
                  <a:pt x="5" y="21"/>
                  <a:pt x="12" y="20"/>
                  <a:pt x="12" y="20"/>
                </a:cubicBezTo>
                <a:cubicBezTo>
                  <a:pt x="14" y="21"/>
                  <a:pt x="17" y="21"/>
                  <a:pt x="18" y="23"/>
                </a:cubicBezTo>
                <a:cubicBezTo>
                  <a:pt x="19" y="25"/>
                  <a:pt x="20" y="29"/>
                  <a:pt x="20" y="29"/>
                </a:cubicBezTo>
                <a:cubicBezTo>
                  <a:pt x="20" y="33"/>
                  <a:pt x="21" y="39"/>
                  <a:pt x="18" y="42"/>
                </a:cubicBezTo>
                <a:cubicBezTo>
                  <a:pt x="16" y="44"/>
                  <a:pt x="12" y="46"/>
                  <a:pt x="12" y="46"/>
                </a:cubicBezTo>
                <a:cubicBezTo>
                  <a:pt x="4" y="45"/>
                  <a:pt x="0" y="43"/>
                  <a:pt x="7" y="36"/>
                </a:cubicBezTo>
                <a:cubicBezTo>
                  <a:pt x="14" y="37"/>
                  <a:pt x="18" y="35"/>
                  <a:pt x="20" y="42"/>
                </a:cubicBezTo>
                <a:cubicBezTo>
                  <a:pt x="20" y="45"/>
                  <a:pt x="20" y="51"/>
                  <a:pt x="17" y="54"/>
                </a:cubicBezTo>
                <a:cubicBezTo>
                  <a:pt x="13" y="57"/>
                  <a:pt x="4" y="58"/>
                  <a:pt x="4" y="58"/>
                </a:cubicBezTo>
                <a:cubicBezTo>
                  <a:pt x="2" y="62"/>
                  <a:pt x="1" y="63"/>
                  <a:pt x="1" y="68"/>
                </a:cubicBezTo>
              </a:path>
            </a:pathLst>
          </a:cu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895" name="Line 832"/>
          <p:cNvSpPr>
            <a:spLocks noChangeShapeType="1"/>
          </p:cNvSpPr>
          <p:nvPr/>
        </p:nvSpPr>
        <p:spPr bwMode="auto">
          <a:xfrm>
            <a:off x="6934200" y="368300"/>
            <a:ext cx="0" cy="71438"/>
          </a:xfrm>
          <a:prstGeom prst="line">
            <a:avLst/>
          </a:prstGeom>
          <a:noFill/>
          <a:ln w="38100">
            <a:solidFill>
              <a:srgbClr val="0099FF"/>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37896" name="Group 833"/>
          <p:cNvGrpSpPr>
            <a:grpSpLocks/>
          </p:cNvGrpSpPr>
          <p:nvPr/>
        </p:nvGrpSpPr>
        <p:grpSpPr bwMode="auto">
          <a:xfrm>
            <a:off x="6858000" y="152400"/>
            <a:ext cx="165100" cy="215900"/>
            <a:chOff x="768" y="336"/>
            <a:chExt cx="104" cy="288"/>
          </a:xfrm>
        </p:grpSpPr>
        <p:sp>
          <p:nvSpPr>
            <p:cNvPr id="38513" name="Oval 834"/>
            <p:cNvSpPr>
              <a:spLocks noChangeArrowheads="1"/>
            </p:cNvSpPr>
            <p:nvPr/>
          </p:nvSpPr>
          <p:spPr bwMode="auto">
            <a:xfrm>
              <a:off x="768" y="480"/>
              <a:ext cx="96" cy="144"/>
            </a:xfrm>
            <a:prstGeom prst="ellipse">
              <a:avLst/>
            </a:pr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endParaRPr lang="en-US" altLang="en-US" sz="1800" b="0"/>
            </a:p>
          </p:txBody>
        </p:sp>
        <p:sp>
          <p:nvSpPr>
            <p:cNvPr id="38514" name="Freeform 835"/>
            <p:cNvSpPr>
              <a:spLocks/>
            </p:cNvSpPr>
            <p:nvPr/>
          </p:nvSpPr>
          <p:spPr bwMode="auto">
            <a:xfrm>
              <a:off x="816" y="336"/>
              <a:ext cx="56" cy="192"/>
            </a:xfrm>
            <a:custGeom>
              <a:avLst/>
              <a:gdLst>
                <a:gd name="T0" fmla="*/ 8 w 56"/>
                <a:gd name="T1" fmla="*/ 0 h 192"/>
                <a:gd name="T2" fmla="*/ 8 w 56"/>
                <a:gd name="T3" fmla="*/ 96 h 192"/>
                <a:gd name="T4" fmla="*/ 56 w 56"/>
                <a:gd name="T5" fmla="*/ 192 h 192"/>
                <a:gd name="T6" fmla="*/ 0 60000 65536"/>
                <a:gd name="T7" fmla="*/ 0 60000 65536"/>
                <a:gd name="T8" fmla="*/ 0 60000 65536"/>
                <a:gd name="T9" fmla="*/ 0 w 56"/>
                <a:gd name="T10" fmla="*/ 0 h 192"/>
                <a:gd name="T11" fmla="*/ 56 w 56"/>
                <a:gd name="T12" fmla="*/ 192 h 192"/>
              </a:gdLst>
              <a:ahLst/>
              <a:cxnLst>
                <a:cxn ang="T6">
                  <a:pos x="T0" y="T1"/>
                </a:cxn>
                <a:cxn ang="T7">
                  <a:pos x="T2" y="T3"/>
                </a:cxn>
                <a:cxn ang="T8">
                  <a:pos x="T4" y="T5"/>
                </a:cxn>
              </a:cxnLst>
              <a:rect l="T9" t="T10" r="T11" b="T12"/>
              <a:pathLst>
                <a:path w="56" h="192">
                  <a:moveTo>
                    <a:pt x="8" y="0"/>
                  </a:moveTo>
                  <a:cubicBezTo>
                    <a:pt x="4" y="32"/>
                    <a:pt x="0" y="64"/>
                    <a:pt x="8" y="96"/>
                  </a:cubicBezTo>
                  <a:cubicBezTo>
                    <a:pt x="16" y="128"/>
                    <a:pt x="48" y="176"/>
                    <a:pt x="56" y="192"/>
                  </a:cubicBezTo>
                </a:path>
              </a:pathLst>
            </a:custGeom>
            <a:solidFill>
              <a:srgbClr val="0099FF"/>
            </a:solidFill>
            <a:ln w="9525">
              <a:solidFill>
                <a:srgbClr val="0099FF"/>
              </a:solidFill>
              <a:round/>
              <a:headEnd/>
              <a:tailEnd/>
            </a:ln>
          </p:spPr>
          <p:txBody>
            <a:bodyPr/>
            <a:lstStyle/>
            <a:p>
              <a:endParaRPr lang="en-US"/>
            </a:p>
          </p:txBody>
        </p:sp>
        <p:sp>
          <p:nvSpPr>
            <p:cNvPr id="38515" name="Oval 836"/>
            <p:cNvSpPr>
              <a:spLocks noChangeArrowheads="1"/>
            </p:cNvSpPr>
            <p:nvPr/>
          </p:nvSpPr>
          <p:spPr bwMode="auto">
            <a:xfrm>
              <a:off x="768" y="480"/>
              <a:ext cx="96" cy="144"/>
            </a:xfrm>
            <a:prstGeom prst="ellipse">
              <a:avLst/>
            </a:pr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endParaRPr lang="en-US" altLang="en-US" sz="1800" b="0"/>
            </a:p>
          </p:txBody>
        </p:sp>
        <p:sp>
          <p:nvSpPr>
            <p:cNvPr id="38516" name="Freeform 837"/>
            <p:cNvSpPr>
              <a:spLocks/>
            </p:cNvSpPr>
            <p:nvPr/>
          </p:nvSpPr>
          <p:spPr bwMode="auto">
            <a:xfrm>
              <a:off x="816" y="336"/>
              <a:ext cx="56" cy="192"/>
            </a:xfrm>
            <a:custGeom>
              <a:avLst/>
              <a:gdLst>
                <a:gd name="T0" fmla="*/ 8 w 56"/>
                <a:gd name="T1" fmla="*/ 0 h 192"/>
                <a:gd name="T2" fmla="*/ 8 w 56"/>
                <a:gd name="T3" fmla="*/ 96 h 192"/>
                <a:gd name="T4" fmla="*/ 56 w 56"/>
                <a:gd name="T5" fmla="*/ 192 h 192"/>
                <a:gd name="T6" fmla="*/ 0 60000 65536"/>
                <a:gd name="T7" fmla="*/ 0 60000 65536"/>
                <a:gd name="T8" fmla="*/ 0 60000 65536"/>
                <a:gd name="T9" fmla="*/ 0 w 56"/>
                <a:gd name="T10" fmla="*/ 0 h 192"/>
                <a:gd name="T11" fmla="*/ 56 w 56"/>
                <a:gd name="T12" fmla="*/ 192 h 192"/>
              </a:gdLst>
              <a:ahLst/>
              <a:cxnLst>
                <a:cxn ang="T6">
                  <a:pos x="T0" y="T1"/>
                </a:cxn>
                <a:cxn ang="T7">
                  <a:pos x="T2" y="T3"/>
                </a:cxn>
                <a:cxn ang="T8">
                  <a:pos x="T4" y="T5"/>
                </a:cxn>
              </a:cxnLst>
              <a:rect l="T9" t="T10" r="T11" b="T12"/>
              <a:pathLst>
                <a:path w="56" h="192">
                  <a:moveTo>
                    <a:pt x="8" y="0"/>
                  </a:moveTo>
                  <a:cubicBezTo>
                    <a:pt x="4" y="32"/>
                    <a:pt x="0" y="64"/>
                    <a:pt x="8" y="96"/>
                  </a:cubicBezTo>
                  <a:cubicBezTo>
                    <a:pt x="16" y="128"/>
                    <a:pt x="48" y="176"/>
                    <a:pt x="56" y="192"/>
                  </a:cubicBezTo>
                </a:path>
              </a:pathLst>
            </a:custGeom>
            <a:solidFill>
              <a:srgbClr val="0099FF"/>
            </a:solidFill>
            <a:ln w="9525">
              <a:solidFill>
                <a:srgbClr val="0099FF"/>
              </a:solidFill>
              <a:round/>
              <a:headEnd/>
              <a:tailEnd/>
            </a:ln>
          </p:spPr>
          <p:txBody>
            <a:bodyPr/>
            <a:lstStyle/>
            <a:p>
              <a:endParaRPr lang="en-US"/>
            </a:p>
          </p:txBody>
        </p:sp>
      </p:grpSp>
      <p:sp>
        <p:nvSpPr>
          <p:cNvPr id="37897" name="Line 839"/>
          <p:cNvSpPr>
            <a:spLocks noChangeShapeType="1"/>
          </p:cNvSpPr>
          <p:nvPr/>
        </p:nvSpPr>
        <p:spPr bwMode="auto">
          <a:xfrm>
            <a:off x="6705600" y="368300"/>
            <a:ext cx="0" cy="71438"/>
          </a:xfrm>
          <a:prstGeom prst="line">
            <a:avLst/>
          </a:prstGeom>
          <a:noFill/>
          <a:ln w="38100">
            <a:solidFill>
              <a:srgbClr val="0099FF"/>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37898" name="Group 840"/>
          <p:cNvGrpSpPr>
            <a:grpSpLocks/>
          </p:cNvGrpSpPr>
          <p:nvPr/>
        </p:nvGrpSpPr>
        <p:grpSpPr bwMode="auto">
          <a:xfrm>
            <a:off x="6629400" y="152400"/>
            <a:ext cx="165100" cy="215900"/>
            <a:chOff x="768" y="336"/>
            <a:chExt cx="104" cy="288"/>
          </a:xfrm>
        </p:grpSpPr>
        <p:sp>
          <p:nvSpPr>
            <p:cNvPr id="38509" name="Oval 841"/>
            <p:cNvSpPr>
              <a:spLocks noChangeArrowheads="1"/>
            </p:cNvSpPr>
            <p:nvPr/>
          </p:nvSpPr>
          <p:spPr bwMode="auto">
            <a:xfrm>
              <a:off x="768" y="480"/>
              <a:ext cx="96" cy="144"/>
            </a:xfrm>
            <a:prstGeom prst="ellipse">
              <a:avLst/>
            </a:pr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endParaRPr lang="en-US" altLang="en-US" sz="1800" b="0"/>
            </a:p>
          </p:txBody>
        </p:sp>
        <p:sp>
          <p:nvSpPr>
            <p:cNvPr id="38510" name="Freeform 842"/>
            <p:cNvSpPr>
              <a:spLocks/>
            </p:cNvSpPr>
            <p:nvPr/>
          </p:nvSpPr>
          <p:spPr bwMode="auto">
            <a:xfrm>
              <a:off x="816" y="336"/>
              <a:ext cx="56" cy="192"/>
            </a:xfrm>
            <a:custGeom>
              <a:avLst/>
              <a:gdLst>
                <a:gd name="T0" fmla="*/ 8 w 56"/>
                <a:gd name="T1" fmla="*/ 0 h 192"/>
                <a:gd name="T2" fmla="*/ 8 w 56"/>
                <a:gd name="T3" fmla="*/ 96 h 192"/>
                <a:gd name="T4" fmla="*/ 56 w 56"/>
                <a:gd name="T5" fmla="*/ 192 h 192"/>
                <a:gd name="T6" fmla="*/ 0 60000 65536"/>
                <a:gd name="T7" fmla="*/ 0 60000 65536"/>
                <a:gd name="T8" fmla="*/ 0 60000 65536"/>
                <a:gd name="T9" fmla="*/ 0 w 56"/>
                <a:gd name="T10" fmla="*/ 0 h 192"/>
                <a:gd name="T11" fmla="*/ 56 w 56"/>
                <a:gd name="T12" fmla="*/ 192 h 192"/>
              </a:gdLst>
              <a:ahLst/>
              <a:cxnLst>
                <a:cxn ang="T6">
                  <a:pos x="T0" y="T1"/>
                </a:cxn>
                <a:cxn ang="T7">
                  <a:pos x="T2" y="T3"/>
                </a:cxn>
                <a:cxn ang="T8">
                  <a:pos x="T4" y="T5"/>
                </a:cxn>
              </a:cxnLst>
              <a:rect l="T9" t="T10" r="T11" b="T12"/>
              <a:pathLst>
                <a:path w="56" h="192">
                  <a:moveTo>
                    <a:pt x="8" y="0"/>
                  </a:moveTo>
                  <a:cubicBezTo>
                    <a:pt x="4" y="32"/>
                    <a:pt x="0" y="64"/>
                    <a:pt x="8" y="96"/>
                  </a:cubicBezTo>
                  <a:cubicBezTo>
                    <a:pt x="16" y="128"/>
                    <a:pt x="48" y="176"/>
                    <a:pt x="56" y="192"/>
                  </a:cubicBezTo>
                </a:path>
              </a:pathLst>
            </a:custGeom>
            <a:solidFill>
              <a:srgbClr val="0099FF"/>
            </a:solidFill>
            <a:ln w="9525">
              <a:solidFill>
                <a:srgbClr val="0099FF"/>
              </a:solidFill>
              <a:round/>
              <a:headEnd/>
              <a:tailEnd/>
            </a:ln>
          </p:spPr>
          <p:txBody>
            <a:bodyPr/>
            <a:lstStyle/>
            <a:p>
              <a:endParaRPr lang="en-US"/>
            </a:p>
          </p:txBody>
        </p:sp>
        <p:sp>
          <p:nvSpPr>
            <p:cNvPr id="38511" name="Oval 843"/>
            <p:cNvSpPr>
              <a:spLocks noChangeArrowheads="1"/>
            </p:cNvSpPr>
            <p:nvPr/>
          </p:nvSpPr>
          <p:spPr bwMode="auto">
            <a:xfrm>
              <a:off x="768" y="480"/>
              <a:ext cx="96" cy="144"/>
            </a:xfrm>
            <a:prstGeom prst="ellipse">
              <a:avLst/>
            </a:pr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endParaRPr lang="en-US" altLang="en-US" sz="1800" b="0"/>
            </a:p>
          </p:txBody>
        </p:sp>
        <p:sp>
          <p:nvSpPr>
            <p:cNvPr id="38512" name="Freeform 844"/>
            <p:cNvSpPr>
              <a:spLocks/>
            </p:cNvSpPr>
            <p:nvPr/>
          </p:nvSpPr>
          <p:spPr bwMode="auto">
            <a:xfrm>
              <a:off x="816" y="336"/>
              <a:ext cx="56" cy="192"/>
            </a:xfrm>
            <a:custGeom>
              <a:avLst/>
              <a:gdLst>
                <a:gd name="T0" fmla="*/ 8 w 56"/>
                <a:gd name="T1" fmla="*/ 0 h 192"/>
                <a:gd name="T2" fmla="*/ 8 w 56"/>
                <a:gd name="T3" fmla="*/ 96 h 192"/>
                <a:gd name="T4" fmla="*/ 56 w 56"/>
                <a:gd name="T5" fmla="*/ 192 h 192"/>
                <a:gd name="T6" fmla="*/ 0 60000 65536"/>
                <a:gd name="T7" fmla="*/ 0 60000 65536"/>
                <a:gd name="T8" fmla="*/ 0 60000 65536"/>
                <a:gd name="T9" fmla="*/ 0 w 56"/>
                <a:gd name="T10" fmla="*/ 0 h 192"/>
                <a:gd name="T11" fmla="*/ 56 w 56"/>
                <a:gd name="T12" fmla="*/ 192 h 192"/>
              </a:gdLst>
              <a:ahLst/>
              <a:cxnLst>
                <a:cxn ang="T6">
                  <a:pos x="T0" y="T1"/>
                </a:cxn>
                <a:cxn ang="T7">
                  <a:pos x="T2" y="T3"/>
                </a:cxn>
                <a:cxn ang="T8">
                  <a:pos x="T4" y="T5"/>
                </a:cxn>
              </a:cxnLst>
              <a:rect l="T9" t="T10" r="T11" b="T12"/>
              <a:pathLst>
                <a:path w="56" h="192">
                  <a:moveTo>
                    <a:pt x="8" y="0"/>
                  </a:moveTo>
                  <a:cubicBezTo>
                    <a:pt x="4" y="32"/>
                    <a:pt x="0" y="64"/>
                    <a:pt x="8" y="96"/>
                  </a:cubicBezTo>
                  <a:cubicBezTo>
                    <a:pt x="16" y="128"/>
                    <a:pt x="48" y="176"/>
                    <a:pt x="56" y="192"/>
                  </a:cubicBezTo>
                </a:path>
              </a:pathLst>
            </a:custGeom>
            <a:solidFill>
              <a:srgbClr val="0099FF"/>
            </a:solidFill>
            <a:ln w="9525">
              <a:solidFill>
                <a:srgbClr val="0099FF"/>
              </a:solidFill>
              <a:round/>
              <a:headEnd/>
              <a:tailEnd/>
            </a:ln>
          </p:spPr>
          <p:txBody>
            <a:bodyPr/>
            <a:lstStyle/>
            <a:p>
              <a:endParaRPr lang="en-US"/>
            </a:p>
          </p:txBody>
        </p:sp>
      </p:grpSp>
      <p:sp>
        <p:nvSpPr>
          <p:cNvPr id="37899" name="Text Box 193"/>
          <p:cNvSpPr txBox="1">
            <a:spLocks noChangeArrowheads="1"/>
          </p:cNvSpPr>
          <p:nvPr/>
        </p:nvSpPr>
        <p:spPr bwMode="auto">
          <a:xfrm>
            <a:off x="8258175" y="1149350"/>
            <a:ext cx="868363"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lnSpc>
                <a:spcPct val="50000"/>
              </a:lnSpc>
              <a:spcBef>
                <a:spcPct val="50000"/>
              </a:spcBef>
              <a:buClrTx/>
              <a:buSzTx/>
              <a:buFontTx/>
              <a:buNone/>
            </a:pPr>
            <a:r>
              <a:rPr lang="en-US" altLang="en-US" sz="800" b="0">
                <a:latin typeface="Times New Roman" pitchFamily="18" charset="0"/>
              </a:rPr>
              <a:t>2 x1500 MVA ICT</a:t>
            </a:r>
          </a:p>
          <a:p>
            <a:pPr eaLnBrk="1" hangingPunct="1">
              <a:lnSpc>
                <a:spcPct val="50000"/>
              </a:lnSpc>
              <a:spcBef>
                <a:spcPct val="50000"/>
              </a:spcBef>
              <a:buClrTx/>
              <a:buSzTx/>
              <a:buFontTx/>
              <a:buNone/>
            </a:pPr>
            <a:r>
              <a:rPr lang="en-US" altLang="en-US" sz="800" b="0">
                <a:latin typeface="Times New Roman" pitchFamily="18" charset="0"/>
              </a:rPr>
              <a:t>2 x 240 MVAR B/R</a:t>
            </a:r>
          </a:p>
          <a:p>
            <a:pPr eaLnBrk="1" hangingPunct="1">
              <a:lnSpc>
                <a:spcPct val="50000"/>
              </a:lnSpc>
              <a:spcBef>
                <a:spcPct val="50000"/>
              </a:spcBef>
              <a:buClrTx/>
              <a:buSzTx/>
              <a:buFontTx/>
              <a:buNone/>
            </a:pPr>
            <a:r>
              <a:rPr lang="en-US" altLang="en-US" sz="800" b="0">
                <a:latin typeface="Times New Roman" pitchFamily="18" charset="0"/>
              </a:rPr>
              <a:t>240 MVAR L/R</a:t>
            </a:r>
          </a:p>
          <a:p>
            <a:pPr eaLnBrk="1" hangingPunct="1">
              <a:lnSpc>
                <a:spcPct val="50000"/>
              </a:lnSpc>
              <a:spcBef>
                <a:spcPct val="50000"/>
              </a:spcBef>
              <a:buClrTx/>
              <a:buSzTx/>
              <a:buFontTx/>
              <a:buNone/>
            </a:pPr>
            <a:r>
              <a:rPr lang="en-US" altLang="en-US" sz="800" b="0">
                <a:latin typeface="Times New Roman" pitchFamily="18" charset="0"/>
              </a:rPr>
              <a:t>* USED AS B/R</a:t>
            </a:r>
          </a:p>
        </p:txBody>
      </p:sp>
      <p:sp>
        <p:nvSpPr>
          <p:cNvPr id="37900" name="Text Box 193"/>
          <p:cNvSpPr txBox="1">
            <a:spLocks noChangeArrowheads="1"/>
          </p:cNvSpPr>
          <p:nvPr/>
        </p:nvSpPr>
        <p:spPr bwMode="auto">
          <a:xfrm>
            <a:off x="7632700" y="3951288"/>
            <a:ext cx="73025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lnSpc>
                <a:spcPct val="50000"/>
              </a:lnSpc>
              <a:spcBef>
                <a:spcPct val="50000"/>
              </a:spcBef>
              <a:buClrTx/>
              <a:buSzTx/>
              <a:buFontTx/>
              <a:buNone/>
            </a:pPr>
            <a:r>
              <a:rPr lang="en-US" altLang="en-US" sz="700" b="0">
                <a:latin typeface="Times New Roman" pitchFamily="18" charset="0"/>
              </a:rPr>
              <a:t>GAYA</a:t>
            </a:r>
          </a:p>
          <a:p>
            <a:pPr eaLnBrk="1" hangingPunct="1">
              <a:lnSpc>
                <a:spcPct val="50000"/>
              </a:lnSpc>
              <a:spcBef>
                <a:spcPct val="50000"/>
              </a:spcBef>
              <a:buClrTx/>
              <a:buSzTx/>
              <a:buFontTx/>
              <a:buNone/>
            </a:pPr>
            <a:r>
              <a:rPr lang="en-US" altLang="en-US" sz="700" b="0">
                <a:latin typeface="Times New Roman" pitchFamily="18" charset="0"/>
              </a:rPr>
              <a:t>3 x1500 MVA ICT</a:t>
            </a:r>
          </a:p>
          <a:p>
            <a:pPr eaLnBrk="1" hangingPunct="1">
              <a:lnSpc>
                <a:spcPct val="50000"/>
              </a:lnSpc>
              <a:spcBef>
                <a:spcPct val="50000"/>
              </a:spcBef>
              <a:buClrTx/>
              <a:buSzTx/>
              <a:buFontTx/>
              <a:buNone/>
            </a:pPr>
            <a:r>
              <a:rPr lang="en-US" altLang="en-US" sz="700" b="0">
                <a:latin typeface="Times New Roman" pitchFamily="18" charset="0"/>
              </a:rPr>
              <a:t>2 x 240 MVAR B/R</a:t>
            </a:r>
          </a:p>
          <a:p>
            <a:pPr eaLnBrk="1" hangingPunct="1">
              <a:lnSpc>
                <a:spcPct val="50000"/>
              </a:lnSpc>
              <a:spcBef>
                <a:spcPct val="50000"/>
              </a:spcBef>
              <a:buClrTx/>
              <a:buSzTx/>
              <a:buFontTx/>
              <a:buNone/>
            </a:pPr>
            <a:r>
              <a:rPr lang="en-US" altLang="en-US" sz="700" b="0">
                <a:latin typeface="Times New Roman" pitchFamily="18" charset="0"/>
              </a:rPr>
              <a:t>240 MVAR L/R</a:t>
            </a:r>
          </a:p>
        </p:txBody>
      </p:sp>
      <p:sp>
        <p:nvSpPr>
          <p:cNvPr id="37901" name="Text Box 193"/>
          <p:cNvSpPr txBox="1">
            <a:spLocks noChangeArrowheads="1"/>
          </p:cNvSpPr>
          <p:nvPr/>
        </p:nvSpPr>
        <p:spPr bwMode="auto">
          <a:xfrm>
            <a:off x="8101013" y="5472113"/>
            <a:ext cx="9144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lnSpc>
                <a:spcPct val="50000"/>
              </a:lnSpc>
              <a:spcBef>
                <a:spcPct val="50000"/>
              </a:spcBef>
              <a:buClrTx/>
              <a:buSzTx/>
              <a:buFontTx/>
              <a:buNone/>
            </a:pPr>
            <a:r>
              <a:rPr lang="en-US" altLang="en-US" sz="800" b="0">
                <a:latin typeface="Times New Roman" pitchFamily="18" charset="0"/>
              </a:rPr>
              <a:t>SIPAT</a:t>
            </a:r>
          </a:p>
          <a:p>
            <a:pPr eaLnBrk="1" hangingPunct="1">
              <a:lnSpc>
                <a:spcPct val="50000"/>
              </a:lnSpc>
              <a:spcBef>
                <a:spcPct val="50000"/>
              </a:spcBef>
              <a:buClrTx/>
              <a:buSzTx/>
              <a:buFontTx/>
              <a:buNone/>
            </a:pPr>
            <a:r>
              <a:rPr lang="en-US" altLang="en-US" sz="800" b="0">
                <a:latin typeface="Times New Roman" pitchFamily="18" charset="0"/>
              </a:rPr>
              <a:t>2 x1000 MVA ICT</a:t>
            </a:r>
          </a:p>
          <a:p>
            <a:pPr eaLnBrk="1" hangingPunct="1">
              <a:lnSpc>
                <a:spcPct val="50000"/>
              </a:lnSpc>
              <a:spcBef>
                <a:spcPct val="50000"/>
              </a:spcBef>
              <a:buClrTx/>
              <a:buSzTx/>
              <a:buFontTx/>
              <a:buNone/>
            </a:pPr>
            <a:r>
              <a:rPr lang="en-US" altLang="en-US" sz="800" b="0">
                <a:latin typeface="Times New Roman" pitchFamily="18" charset="0"/>
              </a:rPr>
              <a:t>2 x 240MVAR L/R</a:t>
            </a:r>
          </a:p>
          <a:p>
            <a:pPr eaLnBrk="1" hangingPunct="1">
              <a:lnSpc>
                <a:spcPct val="50000"/>
              </a:lnSpc>
              <a:spcBef>
                <a:spcPct val="50000"/>
              </a:spcBef>
              <a:buClrTx/>
              <a:buSzTx/>
              <a:buFontTx/>
              <a:buNone/>
            </a:pPr>
            <a:r>
              <a:rPr lang="en-US" altLang="en-US" sz="800" b="0">
                <a:latin typeface="Times New Roman" pitchFamily="18" charset="0"/>
              </a:rPr>
              <a:t>240 MVAR B/R</a:t>
            </a:r>
          </a:p>
        </p:txBody>
      </p:sp>
      <p:sp>
        <p:nvSpPr>
          <p:cNvPr id="37902" name="Text Box 193"/>
          <p:cNvSpPr txBox="1">
            <a:spLocks noChangeArrowheads="1"/>
          </p:cNvSpPr>
          <p:nvPr/>
        </p:nvSpPr>
        <p:spPr bwMode="auto">
          <a:xfrm>
            <a:off x="3128963" y="6342063"/>
            <a:ext cx="7477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lnSpc>
                <a:spcPct val="50000"/>
              </a:lnSpc>
              <a:spcBef>
                <a:spcPct val="50000"/>
              </a:spcBef>
              <a:buClrTx/>
              <a:buSzTx/>
              <a:buFontTx/>
              <a:buNone/>
            </a:pPr>
            <a:r>
              <a:rPr lang="en-US" altLang="en-US" sz="700" b="0">
                <a:latin typeface="Times New Roman" pitchFamily="18" charset="0"/>
              </a:rPr>
              <a:t>3 x1500 MVA ICT</a:t>
            </a:r>
          </a:p>
          <a:p>
            <a:pPr eaLnBrk="1" hangingPunct="1">
              <a:lnSpc>
                <a:spcPct val="50000"/>
              </a:lnSpc>
              <a:spcBef>
                <a:spcPct val="50000"/>
              </a:spcBef>
              <a:buClrTx/>
              <a:buSzTx/>
              <a:buFontTx/>
              <a:buNone/>
            </a:pPr>
            <a:r>
              <a:rPr lang="en-US" altLang="en-US" sz="700" b="0">
                <a:latin typeface="Times New Roman" pitchFamily="18" charset="0"/>
              </a:rPr>
              <a:t>240 MVAR B/R</a:t>
            </a:r>
          </a:p>
          <a:p>
            <a:pPr eaLnBrk="1" hangingPunct="1">
              <a:lnSpc>
                <a:spcPct val="50000"/>
              </a:lnSpc>
              <a:spcBef>
                <a:spcPct val="50000"/>
              </a:spcBef>
              <a:buClrTx/>
              <a:buSzTx/>
              <a:buFontTx/>
              <a:buNone/>
            </a:pPr>
            <a:r>
              <a:rPr lang="en-US" altLang="en-US" sz="700" b="0">
                <a:latin typeface="Times New Roman" pitchFamily="18" charset="0"/>
              </a:rPr>
              <a:t>2 x 240 MVAR L/R</a:t>
            </a:r>
          </a:p>
        </p:txBody>
      </p:sp>
      <p:sp>
        <p:nvSpPr>
          <p:cNvPr id="37903" name="Text Box 193"/>
          <p:cNvSpPr txBox="1">
            <a:spLocks noChangeArrowheads="1"/>
          </p:cNvSpPr>
          <p:nvPr/>
        </p:nvSpPr>
        <p:spPr bwMode="auto">
          <a:xfrm>
            <a:off x="1331913" y="646113"/>
            <a:ext cx="747712"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lnSpc>
                <a:spcPct val="50000"/>
              </a:lnSpc>
              <a:spcBef>
                <a:spcPct val="50000"/>
              </a:spcBef>
              <a:buClrTx/>
              <a:buSzTx/>
              <a:buFontTx/>
              <a:buNone/>
            </a:pPr>
            <a:r>
              <a:rPr lang="en-US" altLang="en-US" sz="700" b="0">
                <a:latin typeface="Times New Roman" pitchFamily="18" charset="0"/>
              </a:rPr>
              <a:t>2 x1500 MVA ICT</a:t>
            </a:r>
          </a:p>
          <a:p>
            <a:pPr eaLnBrk="1" hangingPunct="1">
              <a:lnSpc>
                <a:spcPct val="50000"/>
              </a:lnSpc>
              <a:spcBef>
                <a:spcPct val="50000"/>
              </a:spcBef>
              <a:buClrTx/>
              <a:buSzTx/>
              <a:buFontTx/>
              <a:buNone/>
            </a:pPr>
            <a:r>
              <a:rPr lang="en-US" altLang="en-US" sz="700" b="0">
                <a:latin typeface="Times New Roman" pitchFamily="18" charset="0"/>
              </a:rPr>
              <a:t>2x 240 MVAR B/R </a:t>
            </a:r>
          </a:p>
          <a:p>
            <a:pPr eaLnBrk="1" hangingPunct="1">
              <a:lnSpc>
                <a:spcPct val="50000"/>
              </a:lnSpc>
              <a:spcBef>
                <a:spcPct val="50000"/>
              </a:spcBef>
              <a:buClrTx/>
              <a:buSzTx/>
              <a:buFontTx/>
              <a:buNone/>
            </a:pPr>
            <a:r>
              <a:rPr lang="en-US" altLang="en-US" sz="700" b="0">
                <a:latin typeface="Times New Roman" pitchFamily="18" charset="0"/>
              </a:rPr>
              <a:t>240 MVAR L/R</a:t>
            </a:r>
          </a:p>
        </p:txBody>
      </p:sp>
      <p:sp>
        <p:nvSpPr>
          <p:cNvPr id="37904" name="Text Box 193"/>
          <p:cNvSpPr txBox="1">
            <a:spLocks noChangeArrowheads="1"/>
          </p:cNvSpPr>
          <p:nvPr/>
        </p:nvSpPr>
        <p:spPr bwMode="auto">
          <a:xfrm>
            <a:off x="465138" y="144463"/>
            <a:ext cx="798512"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lnSpc>
                <a:spcPct val="50000"/>
              </a:lnSpc>
              <a:spcBef>
                <a:spcPct val="50000"/>
              </a:spcBef>
              <a:buClrTx/>
              <a:buSzTx/>
              <a:buFontTx/>
              <a:buNone/>
            </a:pPr>
            <a:r>
              <a:rPr lang="en-US" altLang="en-US" sz="800" b="0">
                <a:latin typeface="Times New Roman" pitchFamily="18" charset="0"/>
              </a:rPr>
              <a:t>2</a:t>
            </a:r>
            <a:r>
              <a:rPr lang="en-US" altLang="en-US" sz="700" b="0">
                <a:latin typeface="Times New Roman" pitchFamily="18" charset="0"/>
              </a:rPr>
              <a:t> x1500 MVA ICT</a:t>
            </a:r>
          </a:p>
          <a:p>
            <a:pPr eaLnBrk="1" hangingPunct="1">
              <a:lnSpc>
                <a:spcPct val="50000"/>
              </a:lnSpc>
              <a:spcBef>
                <a:spcPct val="50000"/>
              </a:spcBef>
              <a:buClrTx/>
              <a:buSzTx/>
              <a:buFontTx/>
              <a:buNone/>
            </a:pPr>
            <a:r>
              <a:rPr lang="en-US" altLang="en-US" sz="700" b="0">
                <a:latin typeface="Times New Roman" pitchFamily="18" charset="0"/>
              </a:rPr>
              <a:t>240 MVA L/R</a:t>
            </a:r>
          </a:p>
          <a:p>
            <a:pPr eaLnBrk="1" hangingPunct="1">
              <a:lnSpc>
                <a:spcPct val="50000"/>
              </a:lnSpc>
              <a:spcBef>
                <a:spcPct val="50000"/>
              </a:spcBef>
              <a:buClrTx/>
              <a:buSzTx/>
              <a:buFontTx/>
              <a:buNone/>
            </a:pPr>
            <a:r>
              <a:rPr lang="en-US" altLang="en-US" sz="800" b="0">
                <a:latin typeface="Times New Roman" pitchFamily="18" charset="0"/>
              </a:rPr>
              <a:t>2x 240 MVAR B/R</a:t>
            </a:r>
            <a:r>
              <a:rPr lang="en-US" altLang="en-US" sz="900" b="0">
                <a:latin typeface="Times New Roman" pitchFamily="18" charset="0"/>
              </a:rPr>
              <a:t> </a:t>
            </a:r>
          </a:p>
          <a:p>
            <a:pPr eaLnBrk="1" hangingPunct="1">
              <a:lnSpc>
                <a:spcPct val="50000"/>
              </a:lnSpc>
              <a:spcBef>
                <a:spcPct val="50000"/>
              </a:spcBef>
              <a:buClrTx/>
              <a:buSzTx/>
              <a:buFontTx/>
              <a:buNone/>
            </a:pPr>
            <a:endParaRPr lang="en-US" altLang="en-US" sz="800" b="0">
              <a:latin typeface="Times New Roman" pitchFamily="18" charset="0"/>
            </a:endParaRPr>
          </a:p>
        </p:txBody>
      </p:sp>
      <p:sp>
        <p:nvSpPr>
          <p:cNvPr id="37905" name="Text Box 193"/>
          <p:cNvSpPr txBox="1">
            <a:spLocks noChangeArrowheads="1"/>
          </p:cNvSpPr>
          <p:nvPr/>
        </p:nvSpPr>
        <p:spPr bwMode="auto">
          <a:xfrm>
            <a:off x="7605713" y="6308725"/>
            <a:ext cx="1490662" cy="8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lnSpc>
                <a:spcPct val="50000"/>
              </a:lnSpc>
              <a:spcBef>
                <a:spcPct val="50000"/>
              </a:spcBef>
              <a:buClrTx/>
              <a:buSzTx/>
              <a:buFontTx/>
              <a:buNone/>
            </a:pPr>
            <a:r>
              <a:rPr lang="en-US" altLang="en-US" sz="1100" b="0">
                <a:latin typeface="Times New Roman" pitchFamily="18" charset="0"/>
              </a:rPr>
              <a:t>765kV charged at 400kV</a:t>
            </a:r>
          </a:p>
        </p:txBody>
      </p:sp>
      <p:sp>
        <p:nvSpPr>
          <p:cNvPr id="37906" name="Text Box 193"/>
          <p:cNvSpPr txBox="1">
            <a:spLocks noChangeArrowheads="1"/>
          </p:cNvSpPr>
          <p:nvPr/>
        </p:nvSpPr>
        <p:spPr bwMode="auto">
          <a:xfrm>
            <a:off x="7635875" y="6481763"/>
            <a:ext cx="1487488"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lnSpc>
                <a:spcPct val="50000"/>
              </a:lnSpc>
              <a:spcBef>
                <a:spcPct val="50000"/>
              </a:spcBef>
              <a:buClrTx/>
              <a:buSzTx/>
              <a:buFontTx/>
              <a:buNone/>
            </a:pPr>
            <a:r>
              <a:rPr lang="en-US" altLang="en-US" sz="1200" b="0">
                <a:latin typeface="Times New Roman" pitchFamily="18" charset="0"/>
              </a:rPr>
              <a:t> </a:t>
            </a:r>
            <a:r>
              <a:rPr lang="en-US" altLang="en-US" sz="1100" b="0">
                <a:latin typeface="Times New Roman" pitchFamily="18" charset="0"/>
              </a:rPr>
              <a:t>765kV charged at 765kV</a:t>
            </a:r>
          </a:p>
        </p:txBody>
      </p:sp>
      <p:cxnSp>
        <p:nvCxnSpPr>
          <p:cNvPr id="37907" name="Straight Connector 383"/>
          <p:cNvCxnSpPr>
            <a:cxnSpLocks noChangeShapeType="1"/>
          </p:cNvCxnSpPr>
          <p:nvPr/>
        </p:nvCxnSpPr>
        <p:spPr bwMode="auto">
          <a:xfrm>
            <a:off x="7127875" y="6359525"/>
            <a:ext cx="423863" cy="0"/>
          </a:xfrm>
          <a:prstGeom prst="line">
            <a:avLst/>
          </a:prstGeom>
          <a:noFill/>
          <a:ln w="38100" algn="ctr">
            <a:solidFill>
              <a:srgbClr val="EB45CB"/>
            </a:solidFill>
            <a:round/>
            <a:headEnd/>
            <a:tailEnd/>
          </a:ln>
          <a:extLst>
            <a:ext uri="{909E8E84-426E-40DD-AFC4-6F175D3DCCD1}">
              <a14:hiddenFill xmlns:a14="http://schemas.microsoft.com/office/drawing/2010/main">
                <a:noFill/>
              </a14:hiddenFill>
            </a:ext>
          </a:extLst>
        </p:spPr>
      </p:cxnSp>
      <p:sp>
        <p:nvSpPr>
          <p:cNvPr id="37908" name="Line 1159"/>
          <p:cNvSpPr>
            <a:spLocks noChangeShapeType="1"/>
          </p:cNvSpPr>
          <p:nvPr/>
        </p:nvSpPr>
        <p:spPr bwMode="auto">
          <a:xfrm flipV="1">
            <a:off x="7158038" y="6537325"/>
            <a:ext cx="423862" cy="0"/>
          </a:xfrm>
          <a:prstGeom prst="line">
            <a:avLst/>
          </a:prstGeom>
          <a:noFill/>
          <a:ln w="38100">
            <a:solidFill>
              <a:srgbClr val="0099FF"/>
            </a:solidFill>
            <a:round/>
            <a:headEnd/>
            <a:tailEnd/>
          </a:ln>
          <a:extLst>
            <a:ext uri="{909E8E84-426E-40DD-AFC4-6F175D3DCCD1}">
              <a14:hiddenFill xmlns:a14="http://schemas.microsoft.com/office/drawing/2010/main">
                <a:noFill/>
              </a14:hiddenFill>
            </a:ext>
          </a:extLst>
        </p:spPr>
        <p:txBody>
          <a:bodyPr/>
          <a:lstStyle/>
          <a:p>
            <a:endParaRPr lang="en-US"/>
          </a:p>
        </p:txBody>
      </p:sp>
      <p:cxnSp>
        <p:nvCxnSpPr>
          <p:cNvPr id="37909" name="Straight Connector 383"/>
          <p:cNvCxnSpPr>
            <a:cxnSpLocks noChangeShapeType="1"/>
          </p:cNvCxnSpPr>
          <p:nvPr/>
        </p:nvCxnSpPr>
        <p:spPr bwMode="auto">
          <a:xfrm>
            <a:off x="7132638" y="6184900"/>
            <a:ext cx="354012" cy="0"/>
          </a:xfrm>
          <a:prstGeom prst="line">
            <a:avLst/>
          </a:prstGeom>
          <a:noFill/>
          <a:ln w="38100" algn="ctr">
            <a:solidFill>
              <a:srgbClr val="CC3300"/>
            </a:solidFill>
            <a:round/>
            <a:headEnd/>
            <a:tailEnd/>
          </a:ln>
          <a:extLst>
            <a:ext uri="{909E8E84-426E-40DD-AFC4-6F175D3DCCD1}">
              <a14:hiddenFill xmlns:a14="http://schemas.microsoft.com/office/drawing/2010/main">
                <a:noFill/>
              </a14:hiddenFill>
            </a:ext>
          </a:extLst>
        </p:spPr>
      </p:cxnSp>
      <p:sp>
        <p:nvSpPr>
          <p:cNvPr id="37910" name="Text Box 193"/>
          <p:cNvSpPr txBox="1">
            <a:spLocks noChangeArrowheads="1"/>
          </p:cNvSpPr>
          <p:nvPr/>
        </p:nvSpPr>
        <p:spPr bwMode="auto">
          <a:xfrm>
            <a:off x="7605713" y="6118225"/>
            <a:ext cx="646112" cy="8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lnSpc>
                <a:spcPct val="50000"/>
              </a:lnSpc>
              <a:spcBef>
                <a:spcPct val="50000"/>
              </a:spcBef>
              <a:buClrTx/>
              <a:buSzTx/>
              <a:buFontTx/>
              <a:buNone/>
            </a:pPr>
            <a:r>
              <a:rPr lang="en-US" altLang="en-US" sz="1100" b="0">
                <a:latin typeface="Times New Roman" pitchFamily="18" charset="0"/>
              </a:rPr>
              <a:t>400kV</a:t>
            </a:r>
          </a:p>
        </p:txBody>
      </p:sp>
      <p:sp>
        <p:nvSpPr>
          <p:cNvPr id="37911" name="Rectangle 1163"/>
          <p:cNvSpPr>
            <a:spLocks noChangeArrowheads="1"/>
          </p:cNvSpPr>
          <p:nvPr/>
        </p:nvSpPr>
        <p:spPr bwMode="auto">
          <a:xfrm>
            <a:off x="68263" y="93663"/>
            <a:ext cx="8999537" cy="67262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endParaRPr lang="en-US" altLang="en-US" sz="1800" b="0"/>
          </a:p>
        </p:txBody>
      </p:sp>
      <p:sp>
        <p:nvSpPr>
          <p:cNvPr id="37912" name="Line 1297"/>
          <p:cNvSpPr>
            <a:spLocks noChangeShapeType="1"/>
          </p:cNvSpPr>
          <p:nvPr/>
        </p:nvSpPr>
        <p:spPr bwMode="auto">
          <a:xfrm>
            <a:off x="134938" y="757238"/>
            <a:ext cx="0" cy="101600"/>
          </a:xfrm>
          <a:prstGeom prst="line">
            <a:avLst/>
          </a:prstGeom>
          <a:noFill/>
          <a:ln w="38100">
            <a:solidFill>
              <a:srgbClr val="0099FF"/>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37913" name="Group 1298"/>
          <p:cNvGrpSpPr>
            <a:grpSpLocks/>
          </p:cNvGrpSpPr>
          <p:nvPr/>
        </p:nvGrpSpPr>
        <p:grpSpPr bwMode="auto">
          <a:xfrm>
            <a:off x="76200" y="449263"/>
            <a:ext cx="127000" cy="307975"/>
            <a:chOff x="768" y="336"/>
            <a:chExt cx="104" cy="288"/>
          </a:xfrm>
        </p:grpSpPr>
        <p:sp>
          <p:nvSpPr>
            <p:cNvPr id="38505" name="Oval 1299"/>
            <p:cNvSpPr>
              <a:spLocks noChangeArrowheads="1"/>
            </p:cNvSpPr>
            <p:nvPr/>
          </p:nvSpPr>
          <p:spPr bwMode="auto">
            <a:xfrm>
              <a:off x="768" y="480"/>
              <a:ext cx="96" cy="144"/>
            </a:xfrm>
            <a:prstGeom prst="ellipse">
              <a:avLst/>
            </a:pr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endParaRPr lang="en-US" altLang="en-US" sz="1800" b="0"/>
            </a:p>
          </p:txBody>
        </p:sp>
        <p:sp>
          <p:nvSpPr>
            <p:cNvPr id="38506" name="Freeform 1300"/>
            <p:cNvSpPr>
              <a:spLocks/>
            </p:cNvSpPr>
            <p:nvPr/>
          </p:nvSpPr>
          <p:spPr bwMode="auto">
            <a:xfrm>
              <a:off x="816" y="336"/>
              <a:ext cx="56" cy="192"/>
            </a:xfrm>
            <a:custGeom>
              <a:avLst/>
              <a:gdLst>
                <a:gd name="T0" fmla="*/ 8 w 56"/>
                <a:gd name="T1" fmla="*/ 0 h 192"/>
                <a:gd name="T2" fmla="*/ 8 w 56"/>
                <a:gd name="T3" fmla="*/ 96 h 192"/>
                <a:gd name="T4" fmla="*/ 56 w 56"/>
                <a:gd name="T5" fmla="*/ 192 h 192"/>
                <a:gd name="T6" fmla="*/ 0 60000 65536"/>
                <a:gd name="T7" fmla="*/ 0 60000 65536"/>
                <a:gd name="T8" fmla="*/ 0 60000 65536"/>
                <a:gd name="T9" fmla="*/ 0 w 56"/>
                <a:gd name="T10" fmla="*/ 0 h 192"/>
                <a:gd name="T11" fmla="*/ 56 w 56"/>
                <a:gd name="T12" fmla="*/ 192 h 192"/>
              </a:gdLst>
              <a:ahLst/>
              <a:cxnLst>
                <a:cxn ang="T6">
                  <a:pos x="T0" y="T1"/>
                </a:cxn>
                <a:cxn ang="T7">
                  <a:pos x="T2" y="T3"/>
                </a:cxn>
                <a:cxn ang="T8">
                  <a:pos x="T4" y="T5"/>
                </a:cxn>
              </a:cxnLst>
              <a:rect l="T9" t="T10" r="T11" b="T12"/>
              <a:pathLst>
                <a:path w="56" h="192">
                  <a:moveTo>
                    <a:pt x="8" y="0"/>
                  </a:moveTo>
                  <a:cubicBezTo>
                    <a:pt x="4" y="32"/>
                    <a:pt x="0" y="64"/>
                    <a:pt x="8" y="96"/>
                  </a:cubicBezTo>
                  <a:cubicBezTo>
                    <a:pt x="16" y="128"/>
                    <a:pt x="48" y="176"/>
                    <a:pt x="56" y="192"/>
                  </a:cubicBezTo>
                </a:path>
              </a:pathLst>
            </a:custGeom>
            <a:solidFill>
              <a:srgbClr val="0099FF"/>
            </a:solidFill>
            <a:ln w="9525">
              <a:solidFill>
                <a:srgbClr val="0099FF"/>
              </a:solidFill>
              <a:round/>
              <a:headEnd/>
              <a:tailEnd/>
            </a:ln>
          </p:spPr>
          <p:txBody>
            <a:bodyPr/>
            <a:lstStyle/>
            <a:p>
              <a:endParaRPr lang="en-US"/>
            </a:p>
          </p:txBody>
        </p:sp>
        <p:sp>
          <p:nvSpPr>
            <p:cNvPr id="38507" name="Oval 1301"/>
            <p:cNvSpPr>
              <a:spLocks noChangeArrowheads="1"/>
            </p:cNvSpPr>
            <p:nvPr/>
          </p:nvSpPr>
          <p:spPr bwMode="auto">
            <a:xfrm>
              <a:off x="768" y="480"/>
              <a:ext cx="96" cy="144"/>
            </a:xfrm>
            <a:prstGeom prst="ellipse">
              <a:avLst/>
            </a:pr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endParaRPr lang="en-US" altLang="en-US" sz="1800" b="0"/>
            </a:p>
          </p:txBody>
        </p:sp>
        <p:sp>
          <p:nvSpPr>
            <p:cNvPr id="38508" name="Freeform 1302"/>
            <p:cNvSpPr>
              <a:spLocks/>
            </p:cNvSpPr>
            <p:nvPr/>
          </p:nvSpPr>
          <p:spPr bwMode="auto">
            <a:xfrm>
              <a:off x="816" y="336"/>
              <a:ext cx="56" cy="192"/>
            </a:xfrm>
            <a:custGeom>
              <a:avLst/>
              <a:gdLst>
                <a:gd name="T0" fmla="*/ 8 w 56"/>
                <a:gd name="T1" fmla="*/ 0 h 192"/>
                <a:gd name="T2" fmla="*/ 8 w 56"/>
                <a:gd name="T3" fmla="*/ 96 h 192"/>
                <a:gd name="T4" fmla="*/ 56 w 56"/>
                <a:gd name="T5" fmla="*/ 192 h 192"/>
                <a:gd name="T6" fmla="*/ 0 60000 65536"/>
                <a:gd name="T7" fmla="*/ 0 60000 65536"/>
                <a:gd name="T8" fmla="*/ 0 60000 65536"/>
                <a:gd name="T9" fmla="*/ 0 w 56"/>
                <a:gd name="T10" fmla="*/ 0 h 192"/>
                <a:gd name="T11" fmla="*/ 56 w 56"/>
                <a:gd name="T12" fmla="*/ 192 h 192"/>
              </a:gdLst>
              <a:ahLst/>
              <a:cxnLst>
                <a:cxn ang="T6">
                  <a:pos x="T0" y="T1"/>
                </a:cxn>
                <a:cxn ang="T7">
                  <a:pos x="T2" y="T3"/>
                </a:cxn>
                <a:cxn ang="T8">
                  <a:pos x="T4" y="T5"/>
                </a:cxn>
              </a:cxnLst>
              <a:rect l="T9" t="T10" r="T11" b="T12"/>
              <a:pathLst>
                <a:path w="56" h="192">
                  <a:moveTo>
                    <a:pt x="8" y="0"/>
                  </a:moveTo>
                  <a:cubicBezTo>
                    <a:pt x="4" y="32"/>
                    <a:pt x="0" y="64"/>
                    <a:pt x="8" y="96"/>
                  </a:cubicBezTo>
                  <a:cubicBezTo>
                    <a:pt x="16" y="128"/>
                    <a:pt x="48" y="176"/>
                    <a:pt x="56" y="192"/>
                  </a:cubicBezTo>
                </a:path>
              </a:pathLst>
            </a:custGeom>
            <a:solidFill>
              <a:srgbClr val="0099FF"/>
            </a:solidFill>
            <a:ln w="9525">
              <a:solidFill>
                <a:srgbClr val="0099FF"/>
              </a:solidFill>
              <a:round/>
              <a:headEnd/>
              <a:tailEnd/>
            </a:ln>
          </p:spPr>
          <p:txBody>
            <a:bodyPr/>
            <a:lstStyle/>
            <a:p>
              <a:endParaRPr lang="en-US"/>
            </a:p>
          </p:txBody>
        </p:sp>
      </p:grpSp>
      <p:cxnSp>
        <p:nvCxnSpPr>
          <p:cNvPr id="37914" name="Straight Connector 383"/>
          <p:cNvCxnSpPr>
            <a:cxnSpLocks noChangeShapeType="1"/>
          </p:cNvCxnSpPr>
          <p:nvPr/>
        </p:nvCxnSpPr>
        <p:spPr bwMode="auto">
          <a:xfrm>
            <a:off x="71438" y="887413"/>
            <a:ext cx="268287" cy="1587"/>
          </a:xfrm>
          <a:prstGeom prst="line">
            <a:avLst/>
          </a:prstGeom>
          <a:noFill/>
          <a:ln w="38100" algn="ctr">
            <a:solidFill>
              <a:srgbClr val="CC3300"/>
            </a:solidFill>
            <a:round/>
            <a:headEnd/>
            <a:tailEnd/>
          </a:ln>
          <a:extLst>
            <a:ext uri="{909E8E84-426E-40DD-AFC4-6F175D3DCCD1}">
              <a14:hiddenFill xmlns:a14="http://schemas.microsoft.com/office/drawing/2010/main">
                <a:noFill/>
              </a14:hiddenFill>
            </a:ext>
          </a:extLst>
        </p:spPr>
      </p:cxnSp>
      <p:sp>
        <p:nvSpPr>
          <p:cNvPr id="37915" name="Freeform 1211"/>
          <p:cNvSpPr>
            <a:spLocks/>
          </p:cNvSpPr>
          <p:nvPr/>
        </p:nvSpPr>
        <p:spPr bwMode="auto">
          <a:xfrm>
            <a:off x="2841625" y="6337300"/>
            <a:ext cx="117475" cy="381000"/>
          </a:xfrm>
          <a:custGeom>
            <a:avLst/>
            <a:gdLst>
              <a:gd name="T0" fmla="*/ 2147483647 w 21"/>
              <a:gd name="T1" fmla="*/ 0 h 68"/>
              <a:gd name="T2" fmla="*/ 2147483647 w 21"/>
              <a:gd name="T3" fmla="*/ 2147483647 h 68"/>
              <a:gd name="T4" fmla="*/ 2147483647 w 21"/>
              <a:gd name="T5" fmla="*/ 2147483647 h 68"/>
              <a:gd name="T6" fmla="*/ 2147483647 w 21"/>
              <a:gd name="T7" fmla="*/ 2147483647 h 68"/>
              <a:gd name="T8" fmla="*/ 2147483647 w 21"/>
              <a:gd name="T9" fmla="*/ 2147483647 h 68"/>
              <a:gd name="T10" fmla="*/ 2147483647 w 21"/>
              <a:gd name="T11" fmla="*/ 2147483647 h 68"/>
              <a:gd name="T12" fmla="*/ 2147483647 w 21"/>
              <a:gd name="T13" fmla="*/ 2147483647 h 68"/>
              <a:gd name="T14" fmla="*/ 2147483647 w 21"/>
              <a:gd name="T15" fmla="*/ 2147483647 h 68"/>
              <a:gd name="T16" fmla="*/ 2147483647 w 21"/>
              <a:gd name="T17" fmla="*/ 2147483647 h 68"/>
              <a:gd name="T18" fmla="*/ 2147483647 w 21"/>
              <a:gd name="T19" fmla="*/ 2147483647 h 68"/>
              <a:gd name="T20" fmla="*/ 2147483647 w 21"/>
              <a:gd name="T21" fmla="*/ 2147483647 h 68"/>
              <a:gd name="T22" fmla="*/ 2147483647 w 21"/>
              <a:gd name="T23" fmla="*/ 2147483647 h 68"/>
              <a:gd name="T24" fmla="*/ 2147483647 w 21"/>
              <a:gd name="T25" fmla="*/ 2147483647 h 68"/>
              <a:gd name="T26" fmla="*/ 2147483647 w 21"/>
              <a:gd name="T27" fmla="*/ 2147483647 h 68"/>
              <a:gd name="T28" fmla="*/ 2147483647 w 21"/>
              <a:gd name="T29" fmla="*/ 2147483647 h 68"/>
              <a:gd name="T30" fmla="*/ 2147483647 w 21"/>
              <a:gd name="T31" fmla="*/ 2147483647 h 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1"/>
              <a:gd name="T49" fmla="*/ 0 h 68"/>
              <a:gd name="T50" fmla="*/ 21 w 21"/>
              <a:gd name="T51" fmla="*/ 68 h 6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1" h="68">
                <a:moveTo>
                  <a:pt x="2" y="0"/>
                </a:moveTo>
                <a:cubicBezTo>
                  <a:pt x="1" y="6"/>
                  <a:pt x="2" y="9"/>
                  <a:pt x="3" y="15"/>
                </a:cubicBezTo>
                <a:cubicBezTo>
                  <a:pt x="7" y="12"/>
                  <a:pt x="8" y="12"/>
                  <a:pt x="13" y="13"/>
                </a:cubicBezTo>
                <a:cubicBezTo>
                  <a:pt x="16" y="15"/>
                  <a:pt x="18" y="21"/>
                  <a:pt x="18" y="21"/>
                </a:cubicBezTo>
                <a:cubicBezTo>
                  <a:pt x="16" y="26"/>
                  <a:pt x="5" y="31"/>
                  <a:pt x="5" y="31"/>
                </a:cubicBezTo>
                <a:cubicBezTo>
                  <a:pt x="2" y="29"/>
                  <a:pt x="0" y="29"/>
                  <a:pt x="3" y="24"/>
                </a:cubicBezTo>
                <a:cubicBezTo>
                  <a:pt x="5" y="21"/>
                  <a:pt x="12" y="20"/>
                  <a:pt x="12" y="20"/>
                </a:cubicBezTo>
                <a:cubicBezTo>
                  <a:pt x="14" y="21"/>
                  <a:pt x="17" y="21"/>
                  <a:pt x="18" y="23"/>
                </a:cubicBezTo>
                <a:cubicBezTo>
                  <a:pt x="19" y="25"/>
                  <a:pt x="20" y="29"/>
                  <a:pt x="20" y="29"/>
                </a:cubicBezTo>
                <a:cubicBezTo>
                  <a:pt x="20" y="33"/>
                  <a:pt x="21" y="39"/>
                  <a:pt x="18" y="42"/>
                </a:cubicBezTo>
                <a:cubicBezTo>
                  <a:pt x="16" y="44"/>
                  <a:pt x="12" y="46"/>
                  <a:pt x="12" y="46"/>
                </a:cubicBezTo>
                <a:cubicBezTo>
                  <a:pt x="4" y="45"/>
                  <a:pt x="0" y="43"/>
                  <a:pt x="7" y="36"/>
                </a:cubicBezTo>
                <a:cubicBezTo>
                  <a:pt x="14" y="37"/>
                  <a:pt x="18" y="35"/>
                  <a:pt x="20" y="42"/>
                </a:cubicBezTo>
                <a:cubicBezTo>
                  <a:pt x="20" y="45"/>
                  <a:pt x="20" y="51"/>
                  <a:pt x="17" y="54"/>
                </a:cubicBezTo>
                <a:cubicBezTo>
                  <a:pt x="13" y="57"/>
                  <a:pt x="4" y="58"/>
                  <a:pt x="4" y="58"/>
                </a:cubicBezTo>
                <a:cubicBezTo>
                  <a:pt x="2" y="62"/>
                  <a:pt x="1" y="63"/>
                  <a:pt x="1" y="68"/>
                </a:cubicBezTo>
              </a:path>
            </a:pathLst>
          </a:cu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37916" name="Group 780"/>
          <p:cNvGrpSpPr>
            <a:grpSpLocks/>
          </p:cNvGrpSpPr>
          <p:nvPr/>
        </p:nvGrpSpPr>
        <p:grpSpPr bwMode="auto">
          <a:xfrm>
            <a:off x="2203450" y="6324600"/>
            <a:ext cx="587375" cy="388938"/>
            <a:chOff x="4587728" y="4549933"/>
            <a:chExt cx="539262" cy="388780"/>
          </a:xfrm>
        </p:grpSpPr>
        <p:grpSp>
          <p:nvGrpSpPr>
            <p:cNvPr id="38483" name="Group 874"/>
            <p:cNvGrpSpPr>
              <a:grpSpLocks/>
            </p:cNvGrpSpPr>
            <p:nvPr/>
          </p:nvGrpSpPr>
          <p:grpSpPr bwMode="auto">
            <a:xfrm>
              <a:off x="4952999" y="4556680"/>
              <a:ext cx="125159" cy="376436"/>
              <a:chOff x="768" y="336"/>
              <a:chExt cx="104" cy="384"/>
            </a:xfrm>
          </p:grpSpPr>
          <p:sp>
            <p:nvSpPr>
              <p:cNvPr id="38499" name="Line 875"/>
              <p:cNvSpPr>
                <a:spLocks noChangeShapeType="1"/>
              </p:cNvSpPr>
              <p:nvPr/>
            </p:nvSpPr>
            <p:spPr bwMode="auto">
              <a:xfrm>
                <a:off x="816" y="624"/>
                <a:ext cx="0" cy="96"/>
              </a:xfrm>
              <a:prstGeom prst="line">
                <a:avLst/>
              </a:prstGeom>
              <a:noFill/>
              <a:ln w="38100">
                <a:solidFill>
                  <a:srgbClr val="0099FF"/>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38500" name="Group 876"/>
              <p:cNvGrpSpPr>
                <a:grpSpLocks/>
              </p:cNvGrpSpPr>
              <p:nvPr/>
            </p:nvGrpSpPr>
            <p:grpSpPr bwMode="auto">
              <a:xfrm>
                <a:off x="768" y="336"/>
                <a:ext cx="104" cy="288"/>
                <a:chOff x="768" y="336"/>
                <a:chExt cx="104" cy="288"/>
              </a:xfrm>
            </p:grpSpPr>
            <p:sp>
              <p:nvSpPr>
                <p:cNvPr id="38501" name="Oval 877"/>
                <p:cNvSpPr>
                  <a:spLocks noChangeArrowheads="1"/>
                </p:cNvSpPr>
                <p:nvPr/>
              </p:nvSpPr>
              <p:spPr bwMode="auto">
                <a:xfrm>
                  <a:off x="768" y="480"/>
                  <a:ext cx="96" cy="144"/>
                </a:xfrm>
                <a:prstGeom prst="ellipse">
                  <a:avLst/>
                </a:pr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endParaRPr lang="en-US" altLang="en-US" sz="1800" b="0"/>
                </a:p>
              </p:txBody>
            </p:sp>
            <p:sp>
              <p:nvSpPr>
                <p:cNvPr id="38502" name="Freeform 878"/>
                <p:cNvSpPr>
                  <a:spLocks/>
                </p:cNvSpPr>
                <p:nvPr/>
              </p:nvSpPr>
              <p:spPr bwMode="auto">
                <a:xfrm>
                  <a:off x="816" y="336"/>
                  <a:ext cx="56" cy="192"/>
                </a:xfrm>
                <a:custGeom>
                  <a:avLst/>
                  <a:gdLst>
                    <a:gd name="T0" fmla="*/ 8 w 56"/>
                    <a:gd name="T1" fmla="*/ 0 h 192"/>
                    <a:gd name="T2" fmla="*/ 8 w 56"/>
                    <a:gd name="T3" fmla="*/ 96 h 192"/>
                    <a:gd name="T4" fmla="*/ 56 w 56"/>
                    <a:gd name="T5" fmla="*/ 192 h 192"/>
                    <a:gd name="T6" fmla="*/ 0 60000 65536"/>
                    <a:gd name="T7" fmla="*/ 0 60000 65536"/>
                    <a:gd name="T8" fmla="*/ 0 60000 65536"/>
                    <a:gd name="T9" fmla="*/ 0 w 56"/>
                    <a:gd name="T10" fmla="*/ 0 h 192"/>
                    <a:gd name="T11" fmla="*/ 56 w 56"/>
                    <a:gd name="T12" fmla="*/ 192 h 192"/>
                  </a:gdLst>
                  <a:ahLst/>
                  <a:cxnLst>
                    <a:cxn ang="T6">
                      <a:pos x="T0" y="T1"/>
                    </a:cxn>
                    <a:cxn ang="T7">
                      <a:pos x="T2" y="T3"/>
                    </a:cxn>
                    <a:cxn ang="T8">
                      <a:pos x="T4" y="T5"/>
                    </a:cxn>
                  </a:cxnLst>
                  <a:rect l="T9" t="T10" r="T11" b="T12"/>
                  <a:pathLst>
                    <a:path w="56" h="192">
                      <a:moveTo>
                        <a:pt x="8" y="0"/>
                      </a:moveTo>
                      <a:cubicBezTo>
                        <a:pt x="4" y="32"/>
                        <a:pt x="0" y="64"/>
                        <a:pt x="8" y="96"/>
                      </a:cubicBezTo>
                      <a:cubicBezTo>
                        <a:pt x="16" y="128"/>
                        <a:pt x="48" y="176"/>
                        <a:pt x="56" y="192"/>
                      </a:cubicBezTo>
                    </a:path>
                  </a:pathLst>
                </a:custGeom>
                <a:solidFill>
                  <a:srgbClr val="0099FF"/>
                </a:solidFill>
                <a:ln w="9525">
                  <a:solidFill>
                    <a:srgbClr val="0099FF"/>
                  </a:solidFill>
                  <a:round/>
                  <a:headEnd/>
                  <a:tailEnd/>
                </a:ln>
              </p:spPr>
              <p:txBody>
                <a:bodyPr/>
                <a:lstStyle/>
                <a:p>
                  <a:endParaRPr lang="en-US"/>
                </a:p>
              </p:txBody>
            </p:sp>
            <p:sp>
              <p:nvSpPr>
                <p:cNvPr id="38503" name="Oval 879"/>
                <p:cNvSpPr>
                  <a:spLocks noChangeArrowheads="1"/>
                </p:cNvSpPr>
                <p:nvPr/>
              </p:nvSpPr>
              <p:spPr bwMode="auto">
                <a:xfrm>
                  <a:off x="768" y="480"/>
                  <a:ext cx="96" cy="144"/>
                </a:xfrm>
                <a:prstGeom prst="ellipse">
                  <a:avLst/>
                </a:pr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endParaRPr lang="en-US" altLang="en-US" sz="1800" b="0"/>
                </a:p>
              </p:txBody>
            </p:sp>
            <p:sp>
              <p:nvSpPr>
                <p:cNvPr id="38504" name="Freeform 880"/>
                <p:cNvSpPr>
                  <a:spLocks/>
                </p:cNvSpPr>
                <p:nvPr/>
              </p:nvSpPr>
              <p:spPr bwMode="auto">
                <a:xfrm>
                  <a:off x="816" y="336"/>
                  <a:ext cx="56" cy="192"/>
                </a:xfrm>
                <a:custGeom>
                  <a:avLst/>
                  <a:gdLst>
                    <a:gd name="T0" fmla="*/ 8 w 56"/>
                    <a:gd name="T1" fmla="*/ 0 h 192"/>
                    <a:gd name="T2" fmla="*/ 8 w 56"/>
                    <a:gd name="T3" fmla="*/ 96 h 192"/>
                    <a:gd name="T4" fmla="*/ 56 w 56"/>
                    <a:gd name="T5" fmla="*/ 192 h 192"/>
                    <a:gd name="T6" fmla="*/ 0 60000 65536"/>
                    <a:gd name="T7" fmla="*/ 0 60000 65536"/>
                    <a:gd name="T8" fmla="*/ 0 60000 65536"/>
                    <a:gd name="T9" fmla="*/ 0 w 56"/>
                    <a:gd name="T10" fmla="*/ 0 h 192"/>
                    <a:gd name="T11" fmla="*/ 56 w 56"/>
                    <a:gd name="T12" fmla="*/ 192 h 192"/>
                  </a:gdLst>
                  <a:ahLst/>
                  <a:cxnLst>
                    <a:cxn ang="T6">
                      <a:pos x="T0" y="T1"/>
                    </a:cxn>
                    <a:cxn ang="T7">
                      <a:pos x="T2" y="T3"/>
                    </a:cxn>
                    <a:cxn ang="T8">
                      <a:pos x="T4" y="T5"/>
                    </a:cxn>
                  </a:cxnLst>
                  <a:rect l="T9" t="T10" r="T11" b="T12"/>
                  <a:pathLst>
                    <a:path w="56" h="192">
                      <a:moveTo>
                        <a:pt x="8" y="0"/>
                      </a:moveTo>
                      <a:cubicBezTo>
                        <a:pt x="4" y="32"/>
                        <a:pt x="0" y="64"/>
                        <a:pt x="8" y="96"/>
                      </a:cubicBezTo>
                      <a:cubicBezTo>
                        <a:pt x="16" y="128"/>
                        <a:pt x="48" y="176"/>
                        <a:pt x="56" y="192"/>
                      </a:cubicBezTo>
                    </a:path>
                  </a:pathLst>
                </a:custGeom>
                <a:solidFill>
                  <a:srgbClr val="0099FF"/>
                </a:solidFill>
                <a:ln w="9525">
                  <a:solidFill>
                    <a:srgbClr val="0099FF"/>
                  </a:solidFill>
                  <a:round/>
                  <a:headEnd/>
                  <a:tailEnd/>
                </a:ln>
              </p:spPr>
              <p:txBody>
                <a:bodyPr/>
                <a:lstStyle/>
                <a:p>
                  <a:endParaRPr lang="en-US"/>
                </a:p>
              </p:txBody>
            </p:sp>
          </p:grpSp>
        </p:grpSp>
        <p:grpSp>
          <p:nvGrpSpPr>
            <p:cNvPr id="38484" name="Group 881"/>
            <p:cNvGrpSpPr>
              <a:grpSpLocks/>
            </p:cNvGrpSpPr>
            <p:nvPr/>
          </p:nvGrpSpPr>
          <p:grpSpPr bwMode="auto">
            <a:xfrm>
              <a:off x="4800600" y="4549933"/>
              <a:ext cx="107496" cy="382033"/>
              <a:chOff x="768" y="336"/>
              <a:chExt cx="104" cy="384"/>
            </a:xfrm>
          </p:grpSpPr>
          <p:sp>
            <p:nvSpPr>
              <p:cNvPr id="38493" name="Line 882"/>
              <p:cNvSpPr>
                <a:spLocks noChangeShapeType="1"/>
              </p:cNvSpPr>
              <p:nvPr/>
            </p:nvSpPr>
            <p:spPr bwMode="auto">
              <a:xfrm>
                <a:off x="816" y="624"/>
                <a:ext cx="0" cy="96"/>
              </a:xfrm>
              <a:prstGeom prst="line">
                <a:avLst/>
              </a:prstGeom>
              <a:noFill/>
              <a:ln w="38100">
                <a:solidFill>
                  <a:srgbClr val="0099FF"/>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38494" name="Group 883"/>
              <p:cNvGrpSpPr>
                <a:grpSpLocks/>
              </p:cNvGrpSpPr>
              <p:nvPr/>
            </p:nvGrpSpPr>
            <p:grpSpPr bwMode="auto">
              <a:xfrm>
                <a:off x="768" y="336"/>
                <a:ext cx="104" cy="288"/>
                <a:chOff x="768" y="336"/>
                <a:chExt cx="104" cy="288"/>
              </a:xfrm>
            </p:grpSpPr>
            <p:sp>
              <p:nvSpPr>
                <p:cNvPr id="38495" name="Oval 884"/>
                <p:cNvSpPr>
                  <a:spLocks noChangeArrowheads="1"/>
                </p:cNvSpPr>
                <p:nvPr/>
              </p:nvSpPr>
              <p:spPr bwMode="auto">
                <a:xfrm>
                  <a:off x="768" y="480"/>
                  <a:ext cx="96" cy="144"/>
                </a:xfrm>
                <a:prstGeom prst="ellipse">
                  <a:avLst/>
                </a:pr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endParaRPr lang="en-US" altLang="en-US" sz="1800" b="0"/>
                </a:p>
              </p:txBody>
            </p:sp>
            <p:sp>
              <p:nvSpPr>
                <p:cNvPr id="38496" name="Freeform 885"/>
                <p:cNvSpPr>
                  <a:spLocks/>
                </p:cNvSpPr>
                <p:nvPr/>
              </p:nvSpPr>
              <p:spPr bwMode="auto">
                <a:xfrm>
                  <a:off x="816" y="336"/>
                  <a:ext cx="56" cy="192"/>
                </a:xfrm>
                <a:custGeom>
                  <a:avLst/>
                  <a:gdLst>
                    <a:gd name="T0" fmla="*/ 8 w 56"/>
                    <a:gd name="T1" fmla="*/ 0 h 192"/>
                    <a:gd name="T2" fmla="*/ 8 w 56"/>
                    <a:gd name="T3" fmla="*/ 96 h 192"/>
                    <a:gd name="T4" fmla="*/ 56 w 56"/>
                    <a:gd name="T5" fmla="*/ 192 h 192"/>
                    <a:gd name="T6" fmla="*/ 0 60000 65536"/>
                    <a:gd name="T7" fmla="*/ 0 60000 65536"/>
                    <a:gd name="T8" fmla="*/ 0 60000 65536"/>
                    <a:gd name="T9" fmla="*/ 0 w 56"/>
                    <a:gd name="T10" fmla="*/ 0 h 192"/>
                    <a:gd name="T11" fmla="*/ 56 w 56"/>
                    <a:gd name="T12" fmla="*/ 192 h 192"/>
                  </a:gdLst>
                  <a:ahLst/>
                  <a:cxnLst>
                    <a:cxn ang="T6">
                      <a:pos x="T0" y="T1"/>
                    </a:cxn>
                    <a:cxn ang="T7">
                      <a:pos x="T2" y="T3"/>
                    </a:cxn>
                    <a:cxn ang="T8">
                      <a:pos x="T4" y="T5"/>
                    </a:cxn>
                  </a:cxnLst>
                  <a:rect l="T9" t="T10" r="T11" b="T12"/>
                  <a:pathLst>
                    <a:path w="56" h="192">
                      <a:moveTo>
                        <a:pt x="8" y="0"/>
                      </a:moveTo>
                      <a:cubicBezTo>
                        <a:pt x="4" y="32"/>
                        <a:pt x="0" y="64"/>
                        <a:pt x="8" y="96"/>
                      </a:cubicBezTo>
                      <a:cubicBezTo>
                        <a:pt x="16" y="128"/>
                        <a:pt x="48" y="176"/>
                        <a:pt x="56" y="192"/>
                      </a:cubicBezTo>
                    </a:path>
                  </a:pathLst>
                </a:custGeom>
                <a:solidFill>
                  <a:srgbClr val="0099FF"/>
                </a:solidFill>
                <a:ln w="9525">
                  <a:solidFill>
                    <a:srgbClr val="0099FF"/>
                  </a:solidFill>
                  <a:round/>
                  <a:headEnd/>
                  <a:tailEnd/>
                </a:ln>
              </p:spPr>
              <p:txBody>
                <a:bodyPr/>
                <a:lstStyle/>
                <a:p>
                  <a:endParaRPr lang="en-US"/>
                </a:p>
              </p:txBody>
            </p:sp>
            <p:sp>
              <p:nvSpPr>
                <p:cNvPr id="38497" name="Oval 886"/>
                <p:cNvSpPr>
                  <a:spLocks noChangeArrowheads="1"/>
                </p:cNvSpPr>
                <p:nvPr/>
              </p:nvSpPr>
              <p:spPr bwMode="auto">
                <a:xfrm>
                  <a:off x="768" y="480"/>
                  <a:ext cx="96" cy="144"/>
                </a:xfrm>
                <a:prstGeom prst="ellipse">
                  <a:avLst/>
                </a:pr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endParaRPr lang="en-US" altLang="en-US" sz="1800" b="0"/>
                </a:p>
              </p:txBody>
            </p:sp>
            <p:sp>
              <p:nvSpPr>
                <p:cNvPr id="38498" name="Freeform 887"/>
                <p:cNvSpPr>
                  <a:spLocks/>
                </p:cNvSpPr>
                <p:nvPr/>
              </p:nvSpPr>
              <p:spPr bwMode="auto">
                <a:xfrm>
                  <a:off x="816" y="336"/>
                  <a:ext cx="56" cy="192"/>
                </a:xfrm>
                <a:custGeom>
                  <a:avLst/>
                  <a:gdLst>
                    <a:gd name="T0" fmla="*/ 8 w 56"/>
                    <a:gd name="T1" fmla="*/ 0 h 192"/>
                    <a:gd name="T2" fmla="*/ 8 w 56"/>
                    <a:gd name="T3" fmla="*/ 96 h 192"/>
                    <a:gd name="T4" fmla="*/ 56 w 56"/>
                    <a:gd name="T5" fmla="*/ 192 h 192"/>
                    <a:gd name="T6" fmla="*/ 0 60000 65536"/>
                    <a:gd name="T7" fmla="*/ 0 60000 65536"/>
                    <a:gd name="T8" fmla="*/ 0 60000 65536"/>
                    <a:gd name="T9" fmla="*/ 0 w 56"/>
                    <a:gd name="T10" fmla="*/ 0 h 192"/>
                    <a:gd name="T11" fmla="*/ 56 w 56"/>
                    <a:gd name="T12" fmla="*/ 192 h 192"/>
                  </a:gdLst>
                  <a:ahLst/>
                  <a:cxnLst>
                    <a:cxn ang="T6">
                      <a:pos x="T0" y="T1"/>
                    </a:cxn>
                    <a:cxn ang="T7">
                      <a:pos x="T2" y="T3"/>
                    </a:cxn>
                    <a:cxn ang="T8">
                      <a:pos x="T4" y="T5"/>
                    </a:cxn>
                  </a:cxnLst>
                  <a:rect l="T9" t="T10" r="T11" b="T12"/>
                  <a:pathLst>
                    <a:path w="56" h="192">
                      <a:moveTo>
                        <a:pt x="8" y="0"/>
                      </a:moveTo>
                      <a:cubicBezTo>
                        <a:pt x="4" y="32"/>
                        <a:pt x="0" y="64"/>
                        <a:pt x="8" y="96"/>
                      </a:cubicBezTo>
                      <a:cubicBezTo>
                        <a:pt x="16" y="128"/>
                        <a:pt x="48" y="176"/>
                        <a:pt x="56" y="192"/>
                      </a:cubicBezTo>
                    </a:path>
                  </a:pathLst>
                </a:custGeom>
                <a:solidFill>
                  <a:srgbClr val="0099FF"/>
                </a:solidFill>
                <a:ln w="9525">
                  <a:solidFill>
                    <a:srgbClr val="0099FF"/>
                  </a:solidFill>
                  <a:round/>
                  <a:headEnd/>
                  <a:tailEnd/>
                </a:ln>
              </p:spPr>
              <p:txBody>
                <a:bodyPr/>
                <a:lstStyle/>
                <a:p>
                  <a:endParaRPr lang="en-US"/>
                </a:p>
              </p:txBody>
            </p:sp>
          </p:grpSp>
        </p:grpSp>
        <p:grpSp>
          <p:nvGrpSpPr>
            <p:cNvPr id="38485" name="Group 1145"/>
            <p:cNvGrpSpPr>
              <a:grpSpLocks/>
            </p:cNvGrpSpPr>
            <p:nvPr/>
          </p:nvGrpSpPr>
          <p:grpSpPr bwMode="auto">
            <a:xfrm>
              <a:off x="4648200" y="4556680"/>
              <a:ext cx="114300" cy="382033"/>
              <a:chOff x="768" y="336"/>
              <a:chExt cx="104" cy="384"/>
            </a:xfrm>
          </p:grpSpPr>
          <p:sp>
            <p:nvSpPr>
              <p:cNvPr id="38487" name="Line 1146"/>
              <p:cNvSpPr>
                <a:spLocks noChangeShapeType="1"/>
              </p:cNvSpPr>
              <p:nvPr/>
            </p:nvSpPr>
            <p:spPr bwMode="auto">
              <a:xfrm>
                <a:off x="816" y="624"/>
                <a:ext cx="0" cy="96"/>
              </a:xfrm>
              <a:prstGeom prst="line">
                <a:avLst/>
              </a:prstGeom>
              <a:noFill/>
              <a:ln w="38100">
                <a:solidFill>
                  <a:srgbClr val="0099FF"/>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38488" name="Group 1147"/>
              <p:cNvGrpSpPr>
                <a:grpSpLocks/>
              </p:cNvGrpSpPr>
              <p:nvPr/>
            </p:nvGrpSpPr>
            <p:grpSpPr bwMode="auto">
              <a:xfrm>
                <a:off x="768" y="336"/>
                <a:ext cx="104" cy="288"/>
                <a:chOff x="768" y="336"/>
                <a:chExt cx="104" cy="288"/>
              </a:xfrm>
            </p:grpSpPr>
            <p:sp>
              <p:nvSpPr>
                <p:cNvPr id="38489" name="Oval 1148"/>
                <p:cNvSpPr>
                  <a:spLocks noChangeArrowheads="1"/>
                </p:cNvSpPr>
                <p:nvPr/>
              </p:nvSpPr>
              <p:spPr bwMode="auto">
                <a:xfrm>
                  <a:off x="768" y="480"/>
                  <a:ext cx="96" cy="144"/>
                </a:xfrm>
                <a:prstGeom prst="ellipse">
                  <a:avLst/>
                </a:pr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endParaRPr lang="en-US" altLang="en-US" sz="1800" b="0"/>
                </a:p>
              </p:txBody>
            </p:sp>
            <p:sp>
              <p:nvSpPr>
                <p:cNvPr id="38490" name="Freeform 1149"/>
                <p:cNvSpPr>
                  <a:spLocks/>
                </p:cNvSpPr>
                <p:nvPr/>
              </p:nvSpPr>
              <p:spPr bwMode="auto">
                <a:xfrm>
                  <a:off x="816" y="336"/>
                  <a:ext cx="56" cy="192"/>
                </a:xfrm>
                <a:custGeom>
                  <a:avLst/>
                  <a:gdLst>
                    <a:gd name="T0" fmla="*/ 8 w 56"/>
                    <a:gd name="T1" fmla="*/ 0 h 192"/>
                    <a:gd name="T2" fmla="*/ 8 w 56"/>
                    <a:gd name="T3" fmla="*/ 96 h 192"/>
                    <a:gd name="T4" fmla="*/ 56 w 56"/>
                    <a:gd name="T5" fmla="*/ 192 h 192"/>
                    <a:gd name="T6" fmla="*/ 0 60000 65536"/>
                    <a:gd name="T7" fmla="*/ 0 60000 65536"/>
                    <a:gd name="T8" fmla="*/ 0 60000 65536"/>
                    <a:gd name="T9" fmla="*/ 0 w 56"/>
                    <a:gd name="T10" fmla="*/ 0 h 192"/>
                    <a:gd name="T11" fmla="*/ 56 w 56"/>
                    <a:gd name="T12" fmla="*/ 192 h 192"/>
                  </a:gdLst>
                  <a:ahLst/>
                  <a:cxnLst>
                    <a:cxn ang="T6">
                      <a:pos x="T0" y="T1"/>
                    </a:cxn>
                    <a:cxn ang="T7">
                      <a:pos x="T2" y="T3"/>
                    </a:cxn>
                    <a:cxn ang="T8">
                      <a:pos x="T4" y="T5"/>
                    </a:cxn>
                  </a:cxnLst>
                  <a:rect l="T9" t="T10" r="T11" b="T12"/>
                  <a:pathLst>
                    <a:path w="56" h="192">
                      <a:moveTo>
                        <a:pt x="8" y="0"/>
                      </a:moveTo>
                      <a:cubicBezTo>
                        <a:pt x="4" y="32"/>
                        <a:pt x="0" y="64"/>
                        <a:pt x="8" y="96"/>
                      </a:cubicBezTo>
                      <a:cubicBezTo>
                        <a:pt x="16" y="128"/>
                        <a:pt x="48" y="176"/>
                        <a:pt x="56" y="192"/>
                      </a:cubicBezTo>
                    </a:path>
                  </a:pathLst>
                </a:custGeom>
                <a:solidFill>
                  <a:srgbClr val="0099FF"/>
                </a:solidFill>
                <a:ln w="9525">
                  <a:solidFill>
                    <a:srgbClr val="0099FF"/>
                  </a:solidFill>
                  <a:round/>
                  <a:headEnd/>
                  <a:tailEnd/>
                </a:ln>
              </p:spPr>
              <p:txBody>
                <a:bodyPr/>
                <a:lstStyle/>
                <a:p>
                  <a:endParaRPr lang="en-US"/>
                </a:p>
              </p:txBody>
            </p:sp>
            <p:sp>
              <p:nvSpPr>
                <p:cNvPr id="38491" name="Oval 1150"/>
                <p:cNvSpPr>
                  <a:spLocks noChangeArrowheads="1"/>
                </p:cNvSpPr>
                <p:nvPr/>
              </p:nvSpPr>
              <p:spPr bwMode="auto">
                <a:xfrm>
                  <a:off x="768" y="480"/>
                  <a:ext cx="96" cy="144"/>
                </a:xfrm>
                <a:prstGeom prst="ellipse">
                  <a:avLst/>
                </a:pr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endParaRPr lang="en-US" altLang="en-US" sz="1800" b="0"/>
                </a:p>
              </p:txBody>
            </p:sp>
            <p:sp>
              <p:nvSpPr>
                <p:cNvPr id="38492" name="Freeform 1151"/>
                <p:cNvSpPr>
                  <a:spLocks/>
                </p:cNvSpPr>
                <p:nvPr/>
              </p:nvSpPr>
              <p:spPr bwMode="auto">
                <a:xfrm>
                  <a:off x="816" y="336"/>
                  <a:ext cx="56" cy="192"/>
                </a:xfrm>
                <a:custGeom>
                  <a:avLst/>
                  <a:gdLst>
                    <a:gd name="T0" fmla="*/ 8 w 56"/>
                    <a:gd name="T1" fmla="*/ 0 h 192"/>
                    <a:gd name="T2" fmla="*/ 8 w 56"/>
                    <a:gd name="T3" fmla="*/ 96 h 192"/>
                    <a:gd name="T4" fmla="*/ 56 w 56"/>
                    <a:gd name="T5" fmla="*/ 192 h 192"/>
                    <a:gd name="T6" fmla="*/ 0 60000 65536"/>
                    <a:gd name="T7" fmla="*/ 0 60000 65536"/>
                    <a:gd name="T8" fmla="*/ 0 60000 65536"/>
                    <a:gd name="T9" fmla="*/ 0 w 56"/>
                    <a:gd name="T10" fmla="*/ 0 h 192"/>
                    <a:gd name="T11" fmla="*/ 56 w 56"/>
                    <a:gd name="T12" fmla="*/ 192 h 192"/>
                  </a:gdLst>
                  <a:ahLst/>
                  <a:cxnLst>
                    <a:cxn ang="T6">
                      <a:pos x="T0" y="T1"/>
                    </a:cxn>
                    <a:cxn ang="T7">
                      <a:pos x="T2" y="T3"/>
                    </a:cxn>
                    <a:cxn ang="T8">
                      <a:pos x="T4" y="T5"/>
                    </a:cxn>
                  </a:cxnLst>
                  <a:rect l="T9" t="T10" r="T11" b="T12"/>
                  <a:pathLst>
                    <a:path w="56" h="192">
                      <a:moveTo>
                        <a:pt x="8" y="0"/>
                      </a:moveTo>
                      <a:cubicBezTo>
                        <a:pt x="4" y="32"/>
                        <a:pt x="0" y="64"/>
                        <a:pt x="8" y="96"/>
                      </a:cubicBezTo>
                      <a:cubicBezTo>
                        <a:pt x="16" y="128"/>
                        <a:pt x="48" y="176"/>
                        <a:pt x="56" y="192"/>
                      </a:cubicBezTo>
                    </a:path>
                  </a:pathLst>
                </a:custGeom>
                <a:solidFill>
                  <a:srgbClr val="0099FF"/>
                </a:solidFill>
                <a:ln w="9525">
                  <a:solidFill>
                    <a:srgbClr val="0099FF"/>
                  </a:solidFill>
                  <a:round/>
                  <a:headEnd/>
                  <a:tailEnd/>
                </a:ln>
              </p:spPr>
              <p:txBody>
                <a:bodyPr/>
                <a:lstStyle/>
                <a:p>
                  <a:endParaRPr lang="en-US"/>
                </a:p>
              </p:txBody>
            </p:sp>
          </p:grpSp>
        </p:grpSp>
        <p:cxnSp>
          <p:nvCxnSpPr>
            <p:cNvPr id="38486" name="Straight Connector 383"/>
            <p:cNvCxnSpPr>
              <a:cxnSpLocks noChangeShapeType="1"/>
            </p:cNvCxnSpPr>
            <p:nvPr/>
          </p:nvCxnSpPr>
          <p:spPr bwMode="auto">
            <a:xfrm>
              <a:off x="4587728" y="4938713"/>
              <a:ext cx="539262" cy="0"/>
            </a:xfrm>
            <a:prstGeom prst="line">
              <a:avLst/>
            </a:prstGeom>
            <a:noFill/>
            <a:ln w="38100" algn="ctr">
              <a:solidFill>
                <a:srgbClr val="CC3300"/>
              </a:solidFill>
              <a:round/>
              <a:headEnd/>
              <a:tailEnd/>
            </a:ln>
            <a:extLst>
              <a:ext uri="{909E8E84-426E-40DD-AFC4-6F175D3DCCD1}">
                <a14:hiddenFill xmlns:a14="http://schemas.microsoft.com/office/drawing/2010/main">
                  <a:noFill/>
                </a14:hiddenFill>
              </a:ext>
            </a:extLst>
          </p:spPr>
        </p:cxnSp>
      </p:grpSp>
      <p:sp>
        <p:nvSpPr>
          <p:cNvPr id="37917" name="Text Box 193"/>
          <p:cNvSpPr txBox="1">
            <a:spLocks noChangeArrowheads="1"/>
          </p:cNvSpPr>
          <p:nvPr/>
        </p:nvSpPr>
        <p:spPr bwMode="auto">
          <a:xfrm>
            <a:off x="1119188" y="106363"/>
            <a:ext cx="23431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bIns="91440">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lnSpc>
                <a:spcPct val="50000"/>
              </a:lnSpc>
              <a:spcBef>
                <a:spcPct val="50000"/>
              </a:spcBef>
              <a:buClrTx/>
              <a:buSzTx/>
              <a:buFontTx/>
              <a:buNone/>
            </a:pPr>
            <a:r>
              <a:rPr lang="en-US" altLang="en-US" sz="1200" u="sng">
                <a:solidFill>
                  <a:srgbClr val="FF0000"/>
                </a:solidFill>
                <a:latin typeface="Times New Roman" pitchFamily="18" charset="0"/>
              </a:rPr>
              <a:t>Present 765kV GRID MAP</a:t>
            </a:r>
          </a:p>
        </p:txBody>
      </p:sp>
      <p:sp>
        <p:nvSpPr>
          <p:cNvPr id="37918" name="Text Box 90"/>
          <p:cNvSpPr txBox="1">
            <a:spLocks noChangeArrowheads="1"/>
          </p:cNvSpPr>
          <p:nvPr/>
        </p:nvSpPr>
        <p:spPr bwMode="auto">
          <a:xfrm>
            <a:off x="3128963" y="6169025"/>
            <a:ext cx="561975"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50000"/>
              </a:spcBef>
              <a:buClrTx/>
              <a:buSzTx/>
              <a:buFontTx/>
              <a:buNone/>
            </a:pPr>
            <a:r>
              <a:rPr lang="en-US" altLang="en-US" sz="900" b="0">
                <a:latin typeface="Times New Roman" pitchFamily="18" charset="0"/>
              </a:rPr>
              <a:t>WARDHA</a:t>
            </a:r>
            <a:endParaRPr lang="en-US" altLang="en-US" sz="1000" b="0">
              <a:latin typeface="Times New Roman" pitchFamily="18" charset="0"/>
            </a:endParaRPr>
          </a:p>
        </p:txBody>
      </p:sp>
      <p:sp>
        <p:nvSpPr>
          <p:cNvPr id="37919" name="Text Box 91"/>
          <p:cNvSpPr txBox="1">
            <a:spLocks noChangeArrowheads="1"/>
          </p:cNvSpPr>
          <p:nvPr/>
        </p:nvSpPr>
        <p:spPr bwMode="auto">
          <a:xfrm>
            <a:off x="6654800" y="4103688"/>
            <a:ext cx="592138" cy="13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50000"/>
              </a:spcBef>
              <a:buClrTx/>
              <a:buSzTx/>
              <a:buFontTx/>
              <a:buNone/>
            </a:pPr>
            <a:r>
              <a:rPr lang="en-US" altLang="en-US" sz="900" b="0">
                <a:latin typeface="Times New Roman" pitchFamily="18" charset="0"/>
              </a:rPr>
              <a:t>BILASPUR</a:t>
            </a:r>
          </a:p>
        </p:txBody>
      </p:sp>
      <p:sp>
        <p:nvSpPr>
          <p:cNvPr id="37920" name="Text Box 173"/>
          <p:cNvSpPr txBox="1">
            <a:spLocks noChangeArrowheads="1"/>
          </p:cNvSpPr>
          <p:nvPr/>
        </p:nvSpPr>
        <p:spPr bwMode="auto">
          <a:xfrm>
            <a:off x="2882900" y="1625600"/>
            <a:ext cx="561975"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50000"/>
              </a:spcBef>
              <a:buClrTx/>
              <a:buSzTx/>
              <a:buFontTx/>
              <a:buNone/>
            </a:pPr>
            <a:r>
              <a:rPr lang="en-US" altLang="en-US" sz="800" b="0">
                <a:latin typeface="Times New Roman" pitchFamily="18" charset="0"/>
              </a:rPr>
              <a:t>GWALIOR</a:t>
            </a:r>
          </a:p>
        </p:txBody>
      </p:sp>
      <p:sp>
        <p:nvSpPr>
          <p:cNvPr id="37921" name="Text Box 193"/>
          <p:cNvSpPr txBox="1">
            <a:spLocks noChangeArrowheads="1"/>
          </p:cNvSpPr>
          <p:nvPr/>
        </p:nvSpPr>
        <p:spPr bwMode="auto">
          <a:xfrm>
            <a:off x="8272463" y="1592263"/>
            <a:ext cx="60960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lnSpc>
                <a:spcPct val="50000"/>
              </a:lnSpc>
              <a:spcBef>
                <a:spcPct val="50000"/>
              </a:spcBef>
              <a:buClrTx/>
              <a:buSzTx/>
              <a:buFontTx/>
              <a:buNone/>
            </a:pPr>
            <a:r>
              <a:rPr lang="en-US" altLang="en-US" sz="900" b="0">
                <a:latin typeface="Times New Roman" pitchFamily="18" charset="0"/>
              </a:rPr>
              <a:t>BALIA</a:t>
            </a:r>
          </a:p>
        </p:txBody>
      </p:sp>
      <p:sp>
        <p:nvSpPr>
          <p:cNvPr id="37922" name="Text Box 207"/>
          <p:cNvSpPr txBox="1">
            <a:spLocks noChangeArrowheads="1"/>
          </p:cNvSpPr>
          <p:nvPr/>
        </p:nvSpPr>
        <p:spPr bwMode="auto">
          <a:xfrm>
            <a:off x="5130800" y="1528763"/>
            <a:ext cx="615950" cy="6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lnSpc>
                <a:spcPct val="50000"/>
              </a:lnSpc>
              <a:spcBef>
                <a:spcPct val="50000"/>
              </a:spcBef>
              <a:buClrTx/>
              <a:buSzTx/>
              <a:buFontTx/>
              <a:buNone/>
            </a:pPr>
            <a:r>
              <a:rPr lang="en-US" altLang="en-US" sz="800" b="0">
                <a:latin typeface="Times New Roman" pitchFamily="18" charset="0"/>
              </a:rPr>
              <a:t>FAT</a:t>
            </a:r>
            <a:r>
              <a:rPr lang="en-US" altLang="en-US" sz="700" b="0">
                <a:latin typeface="Times New Roman" pitchFamily="18" charset="0"/>
              </a:rPr>
              <a:t>E</a:t>
            </a:r>
            <a:r>
              <a:rPr lang="en-US" altLang="en-US" sz="800" b="0">
                <a:latin typeface="Times New Roman" pitchFamily="18" charset="0"/>
              </a:rPr>
              <a:t>HPUR</a:t>
            </a:r>
            <a:endParaRPr lang="en-US" altLang="en-US" sz="1000" b="0">
              <a:latin typeface="Times New Roman" pitchFamily="18" charset="0"/>
            </a:endParaRPr>
          </a:p>
        </p:txBody>
      </p:sp>
      <p:sp>
        <p:nvSpPr>
          <p:cNvPr id="37923" name="Text Box 173"/>
          <p:cNvSpPr txBox="1">
            <a:spLocks noChangeArrowheads="1"/>
          </p:cNvSpPr>
          <p:nvPr/>
        </p:nvSpPr>
        <p:spPr bwMode="auto">
          <a:xfrm>
            <a:off x="2797175" y="2946400"/>
            <a:ext cx="966788"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50000"/>
              </a:spcBef>
              <a:buClrTx/>
              <a:buSzTx/>
              <a:buFontTx/>
              <a:buNone/>
            </a:pPr>
            <a:r>
              <a:rPr lang="en-US" altLang="en-US" sz="800" b="0">
                <a:latin typeface="Times New Roman" pitchFamily="18" charset="0"/>
              </a:rPr>
              <a:t>           BINA</a:t>
            </a:r>
          </a:p>
          <a:p>
            <a:pPr eaLnBrk="1" hangingPunct="1">
              <a:lnSpc>
                <a:spcPct val="50000"/>
              </a:lnSpc>
              <a:spcBef>
                <a:spcPct val="50000"/>
              </a:spcBef>
              <a:buClrTx/>
              <a:buSzTx/>
              <a:buFontTx/>
              <a:buNone/>
            </a:pPr>
            <a:r>
              <a:rPr lang="en-US" altLang="en-US" sz="800" b="0">
                <a:latin typeface="Times New Roman" pitchFamily="18" charset="0"/>
              </a:rPr>
              <a:t>2 x1000 MVA ICT</a:t>
            </a:r>
          </a:p>
          <a:p>
            <a:pPr eaLnBrk="1" hangingPunct="1">
              <a:lnSpc>
                <a:spcPct val="50000"/>
              </a:lnSpc>
              <a:spcBef>
                <a:spcPct val="50000"/>
              </a:spcBef>
              <a:buClrTx/>
              <a:buSzTx/>
              <a:buFontTx/>
              <a:buNone/>
            </a:pPr>
            <a:r>
              <a:rPr lang="en-US" altLang="en-US" sz="800" b="0">
                <a:latin typeface="Times New Roman" pitchFamily="18" charset="0"/>
              </a:rPr>
              <a:t>5 x 240MVAR L/R</a:t>
            </a:r>
          </a:p>
          <a:p>
            <a:pPr eaLnBrk="1" hangingPunct="1">
              <a:lnSpc>
                <a:spcPct val="50000"/>
              </a:lnSpc>
              <a:spcBef>
                <a:spcPct val="50000"/>
              </a:spcBef>
              <a:buClrTx/>
              <a:buSzTx/>
              <a:buFontTx/>
              <a:buNone/>
            </a:pPr>
            <a:r>
              <a:rPr lang="en-US" altLang="en-US" sz="800" b="0">
                <a:latin typeface="Times New Roman" pitchFamily="18" charset="0"/>
              </a:rPr>
              <a:t>1x 240 MVAR B/R</a:t>
            </a:r>
          </a:p>
        </p:txBody>
      </p:sp>
      <p:sp>
        <p:nvSpPr>
          <p:cNvPr id="37924" name="Text Box 91"/>
          <p:cNvSpPr txBox="1">
            <a:spLocks noChangeArrowheads="1"/>
          </p:cNvSpPr>
          <p:nvPr/>
        </p:nvSpPr>
        <p:spPr bwMode="auto">
          <a:xfrm>
            <a:off x="4654550" y="4451350"/>
            <a:ext cx="414338"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50000"/>
              </a:spcBef>
              <a:buClrTx/>
              <a:buSzTx/>
              <a:buFontTx/>
              <a:buNone/>
            </a:pPr>
            <a:r>
              <a:rPr lang="en-US" altLang="en-US" sz="900" b="0">
                <a:latin typeface="Times New Roman" pitchFamily="18" charset="0"/>
              </a:rPr>
              <a:t>SEONI</a:t>
            </a:r>
            <a:endParaRPr lang="en-US" altLang="en-US" sz="1000" b="0">
              <a:latin typeface="Times New Roman" pitchFamily="18" charset="0"/>
            </a:endParaRPr>
          </a:p>
        </p:txBody>
      </p:sp>
      <p:sp>
        <p:nvSpPr>
          <p:cNvPr id="37925" name="Line 332"/>
          <p:cNvSpPr>
            <a:spLocks noChangeShapeType="1"/>
          </p:cNvSpPr>
          <p:nvPr/>
        </p:nvSpPr>
        <p:spPr bwMode="auto">
          <a:xfrm flipV="1">
            <a:off x="7239000" y="4941888"/>
            <a:ext cx="1066800" cy="0"/>
          </a:xfrm>
          <a:prstGeom prst="line">
            <a:avLst/>
          </a:prstGeom>
          <a:noFill/>
          <a:ln w="38100">
            <a:solidFill>
              <a:srgbClr val="0099FF"/>
            </a:solidFill>
            <a:round/>
            <a:headEnd/>
            <a:tailEnd/>
          </a:ln>
          <a:extLst>
            <a:ext uri="{909E8E84-426E-40DD-AFC4-6F175D3DCCD1}">
              <a14:hiddenFill xmlns:a14="http://schemas.microsoft.com/office/drawing/2010/main">
                <a:noFill/>
              </a14:hiddenFill>
            </a:ext>
          </a:extLst>
        </p:spPr>
        <p:txBody>
          <a:bodyPr/>
          <a:lstStyle/>
          <a:p>
            <a:endParaRPr lang="en-US"/>
          </a:p>
        </p:txBody>
      </p:sp>
      <p:cxnSp>
        <p:nvCxnSpPr>
          <p:cNvPr id="37926" name="Straight Connector 383"/>
          <p:cNvCxnSpPr>
            <a:cxnSpLocks noChangeShapeType="1"/>
          </p:cNvCxnSpPr>
          <p:nvPr/>
        </p:nvCxnSpPr>
        <p:spPr bwMode="auto">
          <a:xfrm>
            <a:off x="1741488" y="2047875"/>
            <a:ext cx="496887" cy="3175"/>
          </a:xfrm>
          <a:prstGeom prst="line">
            <a:avLst/>
          </a:prstGeom>
          <a:noFill/>
          <a:ln w="38100" algn="ctr">
            <a:solidFill>
              <a:srgbClr val="CC3300"/>
            </a:solidFill>
            <a:round/>
            <a:headEnd/>
            <a:tailEnd/>
          </a:ln>
          <a:extLst>
            <a:ext uri="{909E8E84-426E-40DD-AFC4-6F175D3DCCD1}">
              <a14:hiddenFill xmlns:a14="http://schemas.microsoft.com/office/drawing/2010/main">
                <a:noFill/>
              </a14:hiddenFill>
            </a:ext>
          </a:extLst>
        </p:spPr>
      </p:cxnSp>
      <p:sp>
        <p:nvSpPr>
          <p:cNvPr id="37927" name="Line 362"/>
          <p:cNvSpPr>
            <a:spLocks noChangeShapeType="1"/>
          </p:cNvSpPr>
          <p:nvPr/>
        </p:nvSpPr>
        <p:spPr bwMode="auto">
          <a:xfrm flipV="1">
            <a:off x="7856538" y="1747838"/>
            <a:ext cx="963612" cy="9525"/>
          </a:xfrm>
          <a:prstGeom prst="line">
            <a:avLst/>
          </a:prstGeom>
          <a:noFill/>
          <a:ln w="38100">
            <a:solidFill>
              <a:srgbClr val="0099FF"/>
            </a:solidFill>
            <a:round/>
            <a:headEnd/>
            <a:tailEnd/>
          </a:ln>
          <a:extLst>
            <a:ext uri="{909E8E84-426E-40DD-AFC4-6F175D3DCCD1}">
              <a14:hiddenFill xmlns:a14="http://schemas.microsoft.com/office/drawing/2010/main">
                <a:noFill/>
              </a14:hiddenFill>
            </a:ext>
          </a:extLst>
        </p:spPr>
        <p:txBody>
          <a:bodyPr/>
          <a:lstStyle/>
          <a:p>
            <a:endParaRPr lang="en-US"/>
          </a:p>
        </p:txBody>
      </p:sp>
      <p:cxnSp>
        <p:nvCxnSpPr>
          <p:cNvPr id="37928" name="Straight Connector 383"/>
          <p:cNvCxnSpPr>
            <a:cxnSpLocks noChangeShapeType="1"/>
          </p:cNvCxnSpPr>
          <p:nvPr/>
        </p:nvCxnSpPr>
        <p:spPr bwMode="auto">
          <a:xfrm flipV="1">
            <a:off x="2016125" y="3486150"/>
            <a:ext cx="1009650" cy="17463"/>
          </a:xfrm>
          <a:prstGeom prst="line">
            <a:avLst/>
          </a:prstGeom>
          <a:noFill/>
          <a:ln w="38100" algn="ctr">
            <a:solidFill>
              <a:srgbClr val="0099FF"/>
            </a:solidFill>
            <a:round/>
            <a:headEnd/>
            <a:tailEnd/>
          </a:ln>
          <a:extLst>
            <a:ext uri="{909E8E84-426E-40DD-AFC4-6F175D3DCCD1}">
              <a14:hiddenFill xmlns:a14="http://schemas.microsoft.com/office/drawing/2010/main">
                <a:noFill/>
              </a14:hiddenFill>
            </a:ext>
          </a:extLst>
        </p:spPr>
      </p:cxnSp>
      <p:sp>
        <p:nvSpPr>
          <p:cNvPr id="37929" name="Line 376"/>
          <p:cNvSpPr>
            <a:spLocks noChangeShapeType="1"/>
          </p:cNvSpPr>
          <p:nvPr/>
        </p:nvSpPr>
        <p:spPr bwMode="auto">
          <a:xfrm flipV="1">
            <a:off x="6553200" y="4649788"/>
            <a:ext cx="762000" cy="0"/>
          </a:xfrm>
          <a:prstGeom prst="line">
            <a:avLst/>
          </a:prstGeom>
          <a:noFill/>
          <a:ln w="38100">
            <a:solidFill>
              <a:srgbClr val="0099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30" name="Line 377"/>
          <p:cNvSpPr>
            <a:spLocks noChangeShapeType="1"/>
          </p:cNvSpPr>
          <p:nvPr/>
        </p:nvSpPr>
        <p:spPr bwMode="auto">
          <a:xfrm>
            <a:off x="7239000" y="4649788"/>
            <a:ext cx="0" cy="292100"/>
          </a:xfrm>
          <a:prstGeom prst="line">
            <a:avLst/>
          </a:prstGeom>
          <a:noFill/>
          <a:ln w="38100">
            <a:solidFill>
              <a:srgbClr val="0099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31" name="Line 378"/>
          <p:cNvSpPr>
            <a:spLocks noChangeShapeType="1"/>
          </p:cNvSpPr>
          <p:nvPr/>
        </p:nvSpPr>
        <p:spPr bwMode="auto">
          <a:xfrm flipV="1">
            <a:off x="7239000" y="4941888"/>
            <a:ext cx="1066800" cy="0"/>
          </a:xfrm>
          <a:prstGeom prst="line">
            <a:avLst/>
          </a:prstGeom>
          <a:noFill/>
          <a:ln w="38100">
            <a:solidFill>
              <a:srgbClr val="0099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32" name="Line 379"/>
          <p:cNvSpPr>
            <a:spLocks noChangeShapeType="1"/>
          </p:cNvSpPr>
          <p:nvPr/>
        </p:nvSpPr>
        <p:spPr bwMode="auto">
          <a:xfrm>
            <a:off x="7239000" y="4649788"/>
            <a:ext cx="0" cy="292100"/>
          </a:xfrm>
          <a:prstGeom prst="line">
            <a:avLst/>
          </a:prstGeom>
          <a:noFill/>
          <a:ln w="38100">
            <a:solidFill>
              <a:srgbClr val="0099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33" name="Line 380"/>
          <p:cNvSpPr>
            <a:spLocks noChangeShapeType="1"/>
          </p:cNvSpPr>
          <p:nvPr/>
        </p:nvSpPr>
        <p:spPr bwMode="auto">
          <a:xfrm flipV="1">
            <a:off x="7239000" y="4941888"/>
            <a:ext cx="1066800" cy="0"/>
          </a:xfrm>
          <a:prstGeom prst="line">
            <a:avLst/>
          </a:prstGeom>
          <a:noFill/>
          <a:ln w="38100">
            <a:solidFill>
              <a:srgbClr val="0099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34" name="Line 381"/>
          <p:cNvSpPr>
            <a:spLocks noChangeShapeType="1"/>
          </p:cNvSpPr>
          <p:nvPr/>
        </p:nvSpPr>
        <p:spPr bwMode="auto">
          <a:xfrm>
            <a:off x="7239000" y="4649788"/>
            <a:ext cx="0" cy="292100"/>
          </a:xfrm>
          <a:prstGeom prst="line">
            <a:avLst/>
          </a:prstGeom>
          <a:noFill/>
          <a:ln w="38100">
            <a:solidFill>
              <a:srgbClr val="0099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35" name="Line 382"/>
          <p:cNvSpPr>
            <a:spLocks noChangeShapeType="1"/>
          </p:cNvSpPr>
          <p:nvPr/>
        </p:nvSpPr>
        <p:spPr bwMode="auto">
          <a:xfrm flipV="1">
            <a:off x="7086600" y="5087938"/>
            <a:ext cx="1219200" cy="0"/>
          </a:xfrm>
          <a:prstGeom prst="line">
            <a:avLst/>
          </a:prstGeom>
          <a:noFill/>
          <a:ln w="38100">
            <a:solidFill>
              <a:srgbClr val="0099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36" name="Line 383"/>
          <p:cNvSpPr>
            <a:spLocks noChangeShapeType="1"/>
          </p:cNvSpPr>
          <p:nvPr/>
        </p:nvSpPr>
        <p:spPr bwMode="auto">
          <a:xfrm>
            <a:off x="7086600" y="4649788"/>
            <a:ext cx="0" cy="438150"/>
          </a:xfrm>
          <a:prstGeom prst="line">
            <a:avLst/>
          </a:prstGeom>
          <a:noFill/>
          <a:ln w="38100">
            <a:solidFill>
              <a:srgbClr val="0099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37" name="Line 384"/>
          <p:cNvSpPr>
            <a:spLocks noChangeShapeType="1"/>
          </p:cNvSpPr>
          <p:nvPr/>
        </p:nvSpPr>
        <p:spPr bwMode="auto">
          <a:xfrm flipV="1">
            <a:off x="4495800" y="4649788"/>
            <a:ext cx="990600" cy="0"/>
          </a:xfrm>
          <a:prstGeom prst="line">
            <a:avLst/>
          </a:prstGeom>
          <a:noFill/>
          <a:ln w="38100">
            <a:solidFill>
              <a:srgbClr val="0099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38" name="Line 386"/>
          <p:cNvSpPr>
            <a:spLocks noChangeShapeType="1"/>
          </p:cNvSpPr>
          <p:nvPr/>
        </p:nvSpPr>
        <p:spPr bwMode="auto">
          <a:xfrm flipV="1">
            <a:off x="7086600" y="5087938"/>
            <a:ext cx="1219200" cy="0"/>
          </a:xfrm>
          <a:prstGeom prst="line">
            <a:avLst/>
          </a:prstGeom>
          <a:noFill/>
          <a:ln w="38100">
            <a:solidFill>
              <a:srgbClr val="0099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39" name="Line 387"/>
          <p:cNvSpPr>
            <a:spLocks noChangeShapeType="1"/>
          </p:cNvSpPr>
          <p:nvPr/>
        </p:nvSpPr>
        <p:spPr bwMode="auto">
          <a:xfrm>
            <a:off x="7086600" y="4649788"/>
            <a:ext cx="0" cy="438150"/>
          </a:xfrm>
          <a:prstGeom prst="line">
            <a:avLst/>
          </a:prstGeom>
          <a:noFill/>
          <a:ln w="38100">
            <a:solidFill>
              <a:srgbClr val="0099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40" name="Line 394"/>
          <p:cNvSpPr>
            <a:spLocks noChangeShapeType="1"/>
          </p:cNvSpPr>
          <p:nvPr/>
        </p:nvSpPr>
        <p:spPr bwMode="auto">
          <a:xfrm>
            <a:off x="5402263" y="4641850"/>
            <a:ext cx="9525" cy="431800"/>
          </a:xfrm>
          <a:prstGeom prst="line">
            <a:avLst/>
          </a:prstGeom>
          <a:noFill/>
          <a:ln w="38100">
            <a:solidFill>
              <a:srgbClr val="0099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41" name="Line 399"/>
          <p:cNvSpPr>
            <a:spLocks noChangeShapeType="1"/>
          </p:cNvSpPr>
          <p:nvPr/>
        </p:nvSpPr>
        <p:spPr bwMode="auto">
          <a:xfrm>
            <a:off x="5410200" y="5056188"/>
            <a:ext cx="1524000" cy="0"/>
          </a:xfrm>
          <a:prstGeom prst="line">
            <a:avLst/>
          </a:prstGeom>
          <a:noFill/>
          <a:ln w="38100">
            <a:solidFill>
              <a:srgbClr val="0099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42" name="Line 401"/>
          <p:cNvSpPr>
            <a:spLocks noChangeShapeType="1"/>
          </p:cNvSpPr>
          <p:nvPr/>
        </p:nvSpPr>
        <p:spPr bwMode="auto">
          <a:xfrm>
            <a:off x="5516563" y="4641850"/>
            <a:ext cx="0" cy="309563"/>
          </a:xfrm>
          <a:prstGeom prst="line">
            <a:avLst/>
          </a:prstGeom>
          <a:noFill/>
          <a:ln w="38100">
            <a:solidFill>
              <a:srgbClr val="0099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43" name="Line 403"/>
          <p:cNvSpPr>
            <a:spLocks noChangeShapeType="1"/>
          </p:cNvSpPr>
          <p:nvPr/>
        </p:nvSpPr>
        <p:spPr bwMode="auto">
          <a:xfrm flipV="1">
            <a:off x="2743200" y="3908425"/>
            <a:ext cx="1355725" cy="14288"/>
          </a:xfrm>
          <a:prstGeom prst="line">
            <a:avLst/>
          </a:prstGeom>
          <a:noFill/>
          <a:ln w="38100">
            <a:solidFill>
              <a:srgbClr val="0099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44" name="Line 404"/>
          <p:cNvSpPr>
            <a:spLocks noChangeShapeType="1"/>
          </p:cNvSpPr>
          <p:nvPr/>
        </p:nvSpPr>
        <p:spPr bwMode="auto">
          <a:xfrm>
            <a:off x="2743200" y="3486150"/>
            <a:ext cx="0" cy="436563"/>
          </a:xfrm>
          <a:prstGeom prst="line">
            <a:avLst/>
          </a:prstGeom>
          <a:noFill/>
          <a:ln w="38100">
            <a:solidFill>
              <a:srgbClr val="0099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45" name="Line 405"/>
          <p:cNvSpPr>
            <a:spLocks noChangeShapeType="1"/>
          </p:cNvSpPr>
          <p:nvPr/>
        </p:nvSpPr>
        <p:spPr bwMode="auto">
          <a:xfrm>
            <a:off x="2895600" y="3486150"/>
            <a:ext cx="0" cy="290513"/>
          </a:xfrm>
          <a:prstGeom prst="line">
            <a:avLst/>
          </a:prstGeom>
          <a:noFill/>
          <a:ln w="38100">
            <a:solidFill>
              <a:srgbClr val="0099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46" name="Line 406"/>
          <p:cNvSpPr>
            <a:spLocks noChangeShapeType="1"/>
          </p:cNvSpPr>
          <p:nvPr/>
        </p:nvSpPr>
        <p:spPr bwMode="auto">
          <a:xfrm flipV="1">
            <a:off x="2895600" y="3770313"/>
            <a:ext cx="1098550" cy="6350"/>
          </a:xfrm>
          <a:prstGeom prst="line">
            <a:avLst/>
          </a:prstGeom>
          <a:noFill/>
          <a:ln w="38100">
            <a:solidFill>
              <a:srgbClr val="0099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47" name="Line 407"/>
          <p:cNvSpPr>
            <a:spLocks noChangeShapeType="1"/>
          </p:cNvSpPr>
          <p:nvPr/>
        </p:nvSpPr>
        <p:spPr bwMode="auto">
          <a:xfrm>
            <a:off x="6934200" y="4649788"/>
            <a:ext cx="0" cy="438150"/>
          </a:xfrm>
          <a:prstGeom prst="line">
            <a:avLst/>
          </a:prstGeom>
          <a:noFill/>
          <a:ln w="38100">
            <a:solidFill>
              <a:srgbClr val="0099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48" name="Line 409"/>
          <p:cNvSpPr>
            <a:spLocks noChangeShapeType="1"/>
          </p:cNvSpPr>
          <p:nvPr/>
        </p:nvSpPr>
        <p:spPr bwMode="auto">
          <a:xfrm flipH="1">
            <a:off x="4098925" y="3028950"/>
            <a:ext cx="11113" cy="879475"/>
          </a:xfrm>
          <a:prstGeom prst="line">
            <a:avLst/>
          </a:prstGeom>
          <a:noFill/>
          <a:ln w="38100">
            <a:solidFill>
              <a:srgbClr val="0099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49" name="Line 410"/>
          <p:cNvSpPr>
            <a:spLocks noChangeShapeType="1"/>
          </p:cNvSpPr>
          <p:nvPr/>
        </p:nvSpPr>
        <p:spPr bwMode="auto">
          <a:xfrm flipH="1">
            <a:off x="3994150" y="3035300"/>
            <a:ext cx="7938" cy="741363"/>
          </a:xfrm>
          <a:prstGeom prst="line">
            <a:avLst/>
          </a:prstGeom>
          <a:noFill/>
          <a:ln w="38100">
            <a:solidFill>
              <a:srgbClr val="0099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50" name="Text Box 173"/>
          <p:cNvSpPr txBox="1">
            <a:spLocks noChangeArrowheads="1"/>
          </p:cNvSpPr>
          <p:nvPr/>
        </p:nvSpPr>
        <p:spPr bwMode="auto">
          <a:xfrm>
            <a:off x="1741488" y="4348163"/>
            <a:ext cx="7620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50000"/>
              </a:spcBef>
              <a:buClrTx/>
              <a:buSzTx/>
              <a:buFontTx/>
              <a:buNone/>
            </a:pPr>
            <a:r>
              <a:rPr lang="en-US" altLang="en-US" sz="900" b="0">
                <a:latin typeface="Times New Roman" pitchFamily="18" charset="0"/>
              </a:rPr>
              <a:t>INDORE</a:t>
            </a:r>
            <a:endParaRPr lang="en-US" altLang="en-US" sz="1000" b="0">
              <a:latin typeface="Times New Roman" pitchFamily="18" charset="0"/>
            </a:endParaRPr>
          </a:p>
        </p:txBody>
      </p:sp>
      <p:cxnSp>
        <p:nvCxnSpPr>
          <p:cNvPr id="37951" name="Straight Connector 383"/>
          <p:cNvCxnSpPr>
            <a:cxnSpLocks noChangeShapeType="1"/>
          </p:cNvCxnSpPr>
          <p:nvPr/>
        </p:nvCxnSpPr>
        <p:spPr bwMode="auto">
          <a:xfrm>
            <a:off x="1277938" y="4537075"/>
            <a:ext cx="609600" cy="0"/>
          </a:xfrm>
          <a:prstGeom prst="line">
            <a:avLst/>
          </a:prstGeom>
          <a:noFill/>
          <a:ln w="38100" algn="ctr">
            <a:solidFill>
              <a:srgbClr val="CC3300"/>
            </a:solidFill>
            <a:round/>
            <a:headEnd/>
            <a:tailEnd/>
          </a:ln>
          <a:extLst>
            <a:ext uri="{909E8E84-426E-40DD-AFC4-6F175D3DCCD1}">
              <a14:hiddenFill xmlns:a14="http://schemas.microsoft.com/office/drawing/2010/main">
                <a:noFill/>
              </a14:hiddenFill>
            </a:ext>
          </a:extLst>
        </p:spPr>
      </p:cxnSp>
      <p:sp>
        <p:nvSpPr>
          <p:cNvPr id="37952" name="Line 415"/>
          <p:cNvSpPr>
            <a:spLocks noChangeShapeType="1"/>
          </p:cNvSpPr>
          <p:nvPr/>
        </p:nvSpPr>
        <p:spPr bwMode="auto">
          <a:xfrm>
            <a:off x="1493838" y="4560888"/>
            <a:ext cx="0" cy="292100"/>
          </a:xfrm>
          <a:prstGeom prst="line">
            <a:avLst/>
          </a:prstGeom>
          <a:noFill/>
          <a:ln w="38100">
            <a:solidFill>
              <a:srgbClr val="0099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53" name="Line 419"/>
          <p:cNvSpPr>
            <a:spLocks noChangeShapeType="1"/>
          </p:cNvSpPr>
          <p:nvPr/>
        </p:nvSpPr>
        <p:spPr bwMode="auto">
          <a:xfrm>
            <a:off x="1673225" y="4527550"/>
            <a:ext cx="0" cy="292100"/>
          </a:xfrm>
          <a:prstGeom prst="line">
            <a:avLst/>
          </a:prstGeom>
          <a:noFill/>
          <a:ln w="38100">
            <a:solidFill>
              <a:srgbClr val="0099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54" name="Line 428"/>
          <p:cNvSpPr>
            <a:spLocks noChangeShapeType="1"/>
          </p:cNvSpPr>
          <p:nvPr/>
        </p:nvSpPr>
        <p:spPr bwMode="auto">
          <a:xfrm flipV="1">
            <a:off x="2819400" y="5056188"/>
            <a:ext cx="1704975" cy="1050925"/>
          </a:xfrm>
          <a:prstGeom prst="line">
            <a:avLst/>
          </a:prstGeom>
          <a:noFill/>
          <a:ln w="38100">
            <a:solidFill>
              <a:srgbClr val="0099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55" name="Line 429"/>
          <p:cNvSpPr>
            <a:spLocks noChangeShapeType="1"/>
          </p:cNvSpPr>
          <p:nvPr/>
        </p:nvSpPr>
        <p:spPr bwMode="auto">
          <a:xfrm>
            <a:off x="4524375" y="4649788"/>
            <a:ext cx="0" cy="433387"/>
          </a:xfrm>
          <a:prstGeom prst="line">
            <a:avLst/>
          </a:prstGeom>
          <a:noFill/>
          <a:ln w="38100">
            <a:solidFill>
              <a:srgbClr val="0099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56" name="Line 431"/>
          <p:cNvSpPr>
            <a:spLocks noChangeShapeType="1"/>
          </p:cNvSpPr>
          <p:nvPr/>
        </p:nvSpPr>
        <p:spPr bwMode="auto">
          <a:xfrm flipV="1">
            <a:off x="2667000" y="5043488"/>
            <a:ext cx="1703388" cy="1063625"/>
          </a:xfrm>
          <a:prstGeom prst="line">
            <a:avLst/>
          </a:prstGeom>
          <a:noFill/>
          <a:ln w="38100">
            <a:solidFill>
              <a:srgbClr val="0099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57" name="Line 432"/>
          <p:cNvSpPr>
            <a:spLocks noChangeShapeType="1"/>
          </p:cNvSpPr>
          <p:nvPr/>
        </p:nvSpPr>
        <p:spPr bwMode="auto">
          <a:xfrm>
            <a:off x="4370388" y="4660900"/>
            <a:ext cx="0" cy="395288"/>
          </a:xfrm>
          <a:prstGeom prst="line">
            <a:avLst/>
          </a:prstGeom>
          <a:noFill/>
          <a:ln w="38100">
            <a:solidFill>
              <a:srgbClr val="0099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58" name="Line 433"/>
          <p:cNvSpPr>
            <a:spLocks noChangeShapeType="1"/>
          </p:cNvSpPr>
          <p:nvPr/>
        </p:nvSpPr>
        <p:spPr bwMode="auto">
          <a:xfrm flipV="1">
            <a:off x="6553200" y="4649788"/>
            <a:ext cx="762000" cy="0"/>
          </a:xfrm>
          <a:prstGeom prst="line">
            <a:avLst/>
          </a:prstGeom>
          <a:noFill/>
          <a:ln w="38100">
            <a:solidFill>
              <a:srgbClr val="0099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59" name="Line 436"/>
          <p:cNvSpPr>
            <a:spLocks noChangeShapeType="1"/>
          </p:cNvSpPr>
          <p:nvPr/>
        </p:nvSpPr>
        <p:spPr bwMode="auto">
          <a:xfrm flipV="1">
            <a:off x="6553200" y="4649788"/>
            <a:ext cx="762000" cy="0"/>
          </a:xfrm>
          <a:prstGeom prst="line">
            <a:avLst/>
          </a:prstGeom>
          <a:noFill/>
          <a:ln w="38100">
            <a:solidFill>
              <a:srgbClr val="0099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60" name="Line 438"/>
          <p:cNvSpPr>
            <a:spLocks noChangeShapeType="1"/>
          </p:cNvSpPr>
          <p:nvPr/>
        </p:nvSpPr>
        <p:spPr bwMode="auto">
          <a:xfrm flipV="1">
            <a:off x="7239000" y="4941888"/>
            <a:ext cx="1066800" cy="0"/>
          </a:xfrm>
          <a:prstGeom prst="line">
            <a:avLst/>
          </a:prstGeom>
          <a:noFill/>
          <a:ln w="38100">
            <a:solidFill>
              <a:srgbClr val="0099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61" name="Line 440"/>
          <p:cNvSpPr>
            <a:spLocks noChangeShapeType="1"/>
          </p:cNvSpPr>
          <p:nvPr/>
        </p:nvSpPr>
        <p:spPr bwMode="auto">
          <a:xfrm flipV="1">
            <a:off x="6553200" y="4649788"/>
            <a:ext cx="762000" cy="0"/>
          </a:xfrm>
          <a:prstGeom prst="line">
            <a:avLst/>
          </a:prstGeom>
          <a:noFill/>
          <a:ln w="38100">
            <a:solidFill>
              <a:srgbClr val="0099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62" name="Line 441"/>
          <p:cNvSpPr>
            <a:spLocks noChangeShapeType="1"/>
          </p:cNvSpPr>
          <p:nvPr/>
        </p:nvSpPr>
        <p:spPr bwMode="auto">
          <a:xfrm flipV="1">
            <a:off x="4267200" y="4649788"/>
            <a:ext cx="1295400" cy="0"/>
          </a:xfrm>
          <a:prstGeom prst="line">
            <a:avLst/>
          </a:prstGeom>
          <a:noFill/>
          <a:ln w="38100">
            <a:solidFill>
              <a:srgbClr val="0099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63" name="Line 442"/>
          <p:cNvSpPr>
            <a:spLocks noChangeShapeType="1"/>
          </p:cNvSpPr>
          <p:nvPr/>
        </p:nvSpPr>
        <p:spPr bwMode="auto">
          <a:xfrm flipV="1">
            <a:off x="7086600" y="5087938"/>
            <a:ext cx="1219200" cy="0"/>
          </a:xfrm>
          <a:prstGeom prst="line">
            <a:avLst/>
          </a:prstGeom>
          <a:noFill/>
          <a:ln w="38100">
            <a:solidFill>
              <a:srgbClr val="0099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64" name="Line 443"/>
          <p:cNvSpPr>
            <a:spLocks noChangeShapeType="1"/>
          </p:cNvSpPr>
          <p:nvPr/>
        </p:nvSpPr>
        <p:spPr bwMode="auto">
          <a:xfrm flipV="1">
            <a:off x="7239000" y="4941888"/>
            <a:ext cx="1066800" cy="0"/>
          </a:xfrm>
          <a:prstGeom prst="line">
            <a:avLst/>
          </a:prstGeom>
          <a:noFill/>
          <a:ln w="38100">
            <a:solidFill>
              <a:srgbClr val="0099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65" name="Line 445"/>
          <p:cNvSpPr>
            <a:spLocks noChangeShapeType="1"/>
          </p:cNvSpPr>
          <p:nvPr/>
        </p:nvSpPr>
        <p:spPr bwMode="auto">
          <a:xfrm flipV="1">
            <a:off x="6553200" y="4649788"/>
            <a:ext cx="762000" cy="0"/>
          </a:xfrm>
          <a:prstGeom prst="line">
            <a:avLst/>
          </a:prstGeom>
          <a:noFill/>
          <a:ln w="38100">
            <a:solidFill>
              <a:srgbClr val="0099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66" name="Line 447"/>
          <p:cNvSpPr>
            <a:spLocks noChangeShapeType="1"/>
          </p:cNvSpPr>
          <p:nvPr/>
        </p:nvSpPr>
        <p:spPr bwMode="auto">
          <a:xfrm>
            <a:off x="7239000" y="4649788"/>
            <a:ext cx="0" cy="292100"/>
          </a:xfrm>
          <a:prstGeom prst="line">
            <a:avLst/>
          </a:prstGeom>
          <a:noFill/>
          <a:ln w="38100">
            <a:solidFill>
              <a:srgbClr val="0099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67" name="Line 448"/>
          <p:cNvSpPr>
            <a:spLocks noChangeShapeType="1"/>
          </p:cNvSpPr>
          <p:nvPr/>
        </p:nvSpPr>
        <p:spPr bwMode="auto">
          <a:xfrm flipV="1">
            <a:off x="7086600" y="5087938"/>
            <a:ext cx="1219200" cy="0"/>
          </a:xfrm>
          <a:prstGeom prst="line">
            <a:avLst/>
          </a:prstGeom>
          <a:noFill/>
          <a:ln w="38100">
            <a:solidFill>
              <a:srgbClr val="0099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68" name="Line 449"/>
          <p:cNvSpPr>
            <a:spLocks noChangeShapeType="1"/>
          </p:cNvSpPr>
          <p:nvPr/>
        </p:nvSpPr>
        <p:spPr bwMode="auto">
          <a:xfrm flipV="1">
            <a:off x="7239000" y="4941888"/>
            <a:ext cx="1123950" cy="0"/>
          </a:xfrm>
          <a:prstGeom prst="line">
            <a:avLst/>
          </a:prstGeom>
          <a:noFill/>
          <a:ln w="38100">
            <a:solidFill>
              <a:srgbClr val="0099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69" name="Line 451"/>
          <p:cNvSpPr>
            <a:spLocks noChangeShapeType="1"/>
          </p:cNvSpPr>
          <p:nvPr/>
        </p:nvSpPr>
        <p:spPr bwMode="auto">
          <a:xfrm flipV="1">
            <a:off x="6553200" y="4649788"/>
            <a:ext cx="762000" cy="0"/>
          </a:xfrm>
          <a:prstGeom prst="line">
            <a:avLst/>
          </a:prstGeom>
          <a:noFill/>
          <a:ln w="38100">
            <a:solidFill>
              <a:srgbClr val="0099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70" name="Line 453"/>
          <p:cNvSpPr>
            <a:spLocks noChangeShapeType="1"/>
          </p:cNvSpPr>
          <p:nvPr/>
        </p:nvSpPr>
        <p:spPr bwMode="auto">
          <a:xfrm>
            <a:off x="7086600" y="4649788"/>
            <a:ext cx="0" cy="438150"/>
          </a:xfrm>
          <a:prstGeom prst="line">
            <a:avLst/>
          </a:prstGeom>
          <a:noFill/>
          <a:ln w="38100">
            <a:solidFill>
              <a:srgbClr val="0099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71" name="Line 454"/>
          <p:cNvSpPr>
            <a:spLocks noChangeShapeType="1"/>
          </p:cNvSpPr>
          <p:nvPr/>
        </p:nvSpPr>
        <p:spPr bwMode="auto">
          <a:xfrm>
            <a:off x="7239000" y="4649788"/>
            <a:ext cx="0" cy="292100"/>
          </a:xfrm>
          <a:prstGeom prst="line">
            <a:avLst/>
          </a:prstGeom>
          <a:noFill/>
          <a:ln w="38100">
            <a:solidFill>
              <a:srgbClr val="0099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72" name="Line 455"/>
          <p:cNvSpPr>
            <a:spLocks noChangeShapeType="1"/>
          </p:cNvSpPr>
          <p:nvPr/>
        </p:nvSpPr>
        <p:spPr bwMode="auto">
          <a:xfrm>
            <a:off x="7086600" y="5087938"/>
            <a:ext cx="1290638" cy="0"/>
          </a:xfrm>
          <a:prstGeom prst="line">
            <a:avLst/>
          </a:prstGeom>
          <a:noFill/>
          <a:ln w="38100">
            <a:solidFill>
              <a:srgbClr val="0099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73" name="Line 458"/>
          <p:cNvSpPr>
            <a:spLocks noChangeShapeType="1"/>
          </p:cNvSpPr>
          <p:nvPr/>
        </p:nvSpPr>
        <p:spPr bwMode="auto">
          <a:xfrm flipV="1">
            <a:off x="6553200" y="4649788"/>
            <a:ext cx="762000" cy="0"/>
          </a:xfrm>
          <a:prstGeom prst="line">
            <a:avLst/>
          </a:prstGeom>
          <a:noFill/>
          <a:ln w="38100">
            <a:solidFill>
              <a:srgbClr val="0099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74" name="Line 462"/>
          <p:cNvSpPr>
            <a:spLocks noChangeShapeType="1"/>
          </p:cNvSpPr>
          <p:nvPr/>
        </p:nvSpPr>
        <p:spPr bwMode="auto">
          <a:xfrm>
            <a:off x="2667000" y="6107113"/>
            <a:ext cx="0" cy="217487"/>
          </a:xfrm>
          <a:prstGeom prst="line">
            <a:avLst/>
          </a:prstGeom>
          <a:noFill/>
          <a:ln w="38100">
            <a:solidFill>
              <a:srgbClr val="0099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75" name="Line 464"/>
          <p:cNvSpPr>
            <a:spLocks noChangeShapeType="1"/>
          </p:cNvSpPr>
          <p:nvPr/>
        </p:nvSpPr>
        <p:spPr bwMode="auto">
          <a:xfrm>
            <a:off x="2819400" y="6107113"/>
            <a:ext cx="0" cy="217487"/>
          </a:xfrm>
          <a:prstGeom prst="line">
            <a:avLst/>
          </a:prstGeom>
          <a:noFill/>
          <a:ln w="38100">
            <a:solidFill>
              <a:srgbClr val="0099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76" name="Line 465"/>
          <p:cNvSpPr>
            <a:spLocks noChangeShapeType="1"/>
          </p:cNvSpPr>
          <p:nvPr/>
        </p:nvSpPr>
        <p:spPr bwMode="auto">
          <a:xfrm flipV="1">
            <a:off x="2514600" y="4359275"/>
            <a:ext cx="1828800" cy="0"/>
          </a:xfrm>
          <a:prstGeom prst="line">
            <a:avLst/>
          </a:prstGeom>
          <a:noFill/>
          <a:ln w="38100">
            <a:solidFill>
              <a:srgbClr val="0099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77" name="Line 466"/>
          <p:cNvSpPr>
            <a:spLocks noChangeShapeType="1"/>
          </p:cNvSpPr>
          <p:nvPr/>
        </p:nvSpPr>
        <p:spPr bwMode="auto">
          <a:xfrm>
            <a:off x="4343400" y="4359275"/>
            <a:ext cx="0" cy="290513"/>
          </a:xfrm>
          <a:prstGeom prst="line">
            <a:avLst/>
          </a:prstGeom>
          <a:noFill/>
          <a:ln w="38100">
            <a:solidFill>
              <a:srgbClr val="0099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78" name="Line 467"/>
          <p:cNvSpPr>
            <a:spLocks noChangeShapeType="1"/>
          </p:cNvSpPr>
          <p:nvPr/>
        </p:nvSpPr>
        <p:spPr bwMode="auto">
          <a:xfrm>
            <a:off x="2514600" y="3486150"/>
            <a:ext cx="0" cy="873125"/>
          </a:xfrm>
          <a:prstGeom prst="line">
            <a:avLst/>
          </a:prstGeom>
          <a:noFill/>
          <a:ln w="38100">
            <a:solidFill>
              <a:srgbClr val="0099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79" name="Line 516"/>
          <p:cNvSpPr>
            <a:spLocks noChangeShapeType="1"/>
          </p:cNvSpPr>
          <p:nvPr/>
        </p:nvSpPr>
        <p:spPr bwMode="auto">
          <a:xfrm flipH="1" flipV="1">
            <a:off x="6875463" y="2651125"/>
            <a:ext cx="7937" cy="458788"/>
          </a:xfrm>
          <a:prstGeom prst="line">
            <a:avLst/>
          </a:prstGeom>
          <a:noFill/>
          <a:ln w="38100">
            <a:solidFill>
              <a:srgbClr val="0099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80" name="Line 518"/>
          <p:cNvSpPr>
            <a:spLocks noChangeShapeType="1"/>
          </p:cNvSpPr>
          <p:nvPr/>
        </p:nvSpPr>
        <p:spPr bwMode="auto">
          <a:xfrm>
            <a:off x="5562600" y="2028825"/>
            <a:ext cx="12700" cy="596900"/>
          </a:xfrm>
          <a:prstGeom prst="line">
            <a:avLst/>
          </a:prstGeom>
          <a:noFill/>
          <a:ln w="38100">
            <a:solidFill>
              <a:srgbClr val="0099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81" name="Line 519"/>
          <p:cNvSpPr>
            <a:spLocks noChangeShapeType="1"/>
          </p:cNvSpPr>
          <p:nvPr/>
        </p:nvSpPr>
        <p:spPr bwMode="auto">
          <a:xfrm>
            <a:off x="5410200" y="2028825"/>
            <a:ext cx="0" cy="292100"/>
          </a:xfrm>
          <a:prstGeom prst="line">
            <a:avLst/>
          </a:prstGeom>
          <a:noFill/>
          <a:ln w="38100">
            <a:solidFill>
              <a:srgbClr val="0099FF"/>
            </a:solidFill>
            <a:round/>
            <a:headEnd/>
            <a:tailEnd/>
          </a:ln>
          <a:extLst>
            <a:ext uri="{909E8E84-426E-40DD-AFC4-6F175D3DCCD1}">
              <a14:hiddenFill xmlns:a14="http://schemas.microsoft.com/office/drawing/2010/main">
                <a:noFill/>
              </a14:hiddenFill>
            </a:ext>
          </a:extLst>
        </p:spPr>
        <p:txBody>
          <a:bodyPr/>
          <a:lstStyle/>
          <a:p>
            <a:endParaRPr lang="en-US"/>
          </a:p>
        </p:txBody>
      </p:sp>
      <p:cxnSp>
        <p:nvCxnSpPr>
          <p:cNvPr id="37982" name="Straight Connector 383"/>
          <p:cNvCxnSpPr>
            <a:cxnSpLocks noChangeShapeType="1"/>
            <a:stCxn id="38113" idx="1"/>
          </p:cNvCxnSpPr>
          <p:nvPr/>
        </p:nvCxnSpPr>
        <p:spPr bwMode="auto">
          <a:xfrm>
            <a:off x="2951163" y="1204913"/>
            <a:ext cx="2459037" cy="1116012"/>
          </a:xfrm>
          <a:prstGeom prst="line">
            <a:avLst/>
          </a:prstGeom>
          <a:noFill/>
          <a:ln w="38100" algn="ctr">
            <a:solidFill>
              <a:srgbClr val="0099FF"/>
            </a:solidFill>
            <a:round/>
            <a:headEnd/>
            <a:tailEnd/>
          </a:ln>
          <a:extLst>
            <a:ext uri="{909E8E84-426E-40DD-AFC4-6F175D3DCCD1}">
              <a14:hiddenFill xmlns:a14="http://schemas.microsoft.com/office/drawing/2010/main">
                <a:noFill/>
              </a14:hiddenFill>
            </a:ext>
          </a:extLst>
        </p:spPr>
      </p:cxnSp>
      <p:sp>
        <p:nvSpPr>
          <p:cNvPr id="37983" name="Line 521"/>
          <p:cNvSpPr>
            <a:spLocks noChangeShapeType="1"/>
          </p:cNvSpPr>
          <p:nvPr/>
        </p:nvSpPr>
        <p:spPr bwMode="auto">
          <a:xfrm flipV="1">
            <a:off x="5181600" y="2028825"/>
            <a:ext cx="762000" cy="0"/>
          </a:xfrm>
          <a:prstGeom prst="line">
            <a:avLst/>
          </a:prstGeom>
          <a:noFill/>
          <a:ln w="38100">
            <a:solidFill>
              <a:srgbClr val="0099FF"/>
            </a:solidFill>
            <a:round/>
            <a:headEnd/>
            <a:tailEnd/>
          </a:ln>
          <a:extLst>
            <a:ext uri="{909E8E84-426E-40DD-AFC4-6F175D3DCCD1}">
              <a14:hiddenFill xmlns:a14="http://schemas.microsoft.com/office/drawing/2010/main">
                <a:noFill/>
              </a14:hiddenFill>
            </a:ext>
          </a:extLst>
        </p:spPr>
        <p:txBody>
          <a:bodyPr/>
          <a:lstStyle/>
          <a:p>
            <a:endParaRPr lang="en-US"/>
          </a:p>
        </p:txBody>
      </p:sp>
      <p:cxnSp>
        <p:nvCxnSpPr>
          <p:cNvPr id="37984" name="Straight Connector 383"/>
          <p:cNvCxnSpPr>
            <a:cxnSpLocks noChangeShapeType="1"/>
          </p:cNvCxnSpPr>
          <p:nvPr/>
        </p:nvCxnSpPr>
        <p:spPr bwMode="auto">
          <a:xfrm>
            <a:off x="5943600" y="668338"/>
            <a:ext cx="825500" cy="1257300"/>
          </a:xfrm>
          <a:prstGeom prst="line">
            <a:avLst/>
          </a:prstGeom>
          <a:noFill/>
          <a:ln w="38100" algn="ctr">
            <a:solidFill>
              <a:srgbClr val="0099FF"/>
            </a:solidFill>
            <a:round/>
            <a:headEnd/>
            <a:tailEnd/>
          </a:ln>
          <a:extLst>
            <a:ext uri="{909E8E84-426E-40DD-AFC4-6F175D3DCCD1}">
              <a14:hiddenFill xmlns:a14="http://schemas.microsoft.com/office/drawing/2010/main">
                <a:noFill/>
              </a14:hiddenFill>
            </a:ext>
          </a:extLst>
        </p:spPr>
      </p:cxnSp>
      <p:sp>
        <p:nvSpPr>
          <p:cNvPr id="37985" name="Text Box 193"/>
          <p:cNvSpPr txBox="1">
            <a:spLocks noChangeArrowheads="1"/>
          </p:cNvSpPr>
          <p:nvPr/>
        </p:nvSpPr>
        <p:spPr bwMode="auto">
          <a:xfrm>
            <a:off x="7091363" y="1744663"/>
            <a:ext cx="55403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50000"/>
              </a:spcBef>
              <a:buClrTx/>
              <a:buSzTx/>
              <a:buFontTx/>
              <a:buNone/>
            </a:pPr>
            <a:r>
              <a:rPr lang="en-US" altLang="en-US" sz="800" b="0">
                <a:latin typeface="Times New Roman" pitchFamily="18" charset="0"/>
              </a:rPr>
              <a:t>ANPARA C</a:t>
            </a:r>
          </a:p>
        </p:txBody>
      </p:sp>
      <p:sp>
        <p:nvSpPr>
          <p:cNvPr id="37986" name="Line 562"/>
          <p:cNvSpPr>
            <a:spLocks noChangeShapeType="1"/>
          </p:cNvSpPr>
          <p:nvPr/>
        </p:nvSpPr>
        <p:spPr bwMode="auto">
          <a:xfrm>
            <a:off x="434975" y="477838"/>
            <a:ext cx="0" cy="387350"/>
          </a:xfrm>
          <a:prstGeom prst="line">
            <a:avLst/>
          </a:prstGeom>
          <a:noFill/>
          <a:ln w="38100">
            <a:solidFill>
              <a:srgbClr val="0099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87" name="Line 576"/>
          <p:cNvSpPr>
            <a:spLocks noChangeShapeType="1"/>
          </p:cNvSpPr>
          <p:nvPr/>
        </p:nvSpPr>
        <p:spPr bwMode="auto">
          <a:xfrm>
            <a:off x="1535113" y="4219575"/>
            <a:ext cx="0" cy="349250"/>
          </a:xfrm>
          <a:prstGeom prst="line">
            <a:avLst/>
          </a:prstGeom>
          <a:noFill/>
          <a:ln w="38100">
            <a:solidFill>
              <a:srgbClr val="EB45CB"/>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88" name="Text Box 193"/>
          <p:cNvSpPr txBox="1">
            <a:spLocks noChangeArrowheads="1"/>
          </p:cNvSpPr>
          <p:nvPr/>
        </p:nvSpPr>
        <p:spPr bwMode="auto">
          <a:xfrm>
            <a:off x="4498975" y="719138"/>
            <a:ext cx="7985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lnSpc>
                <a:spcPct val="50000"/>
              </a:lnSpc>
              <a:spcBef>
                <a:spcPct val="50000"/>
              </a:spcBef>
              <a:buClrTx/>
              <a:buSzTx/>
              <a:buFontTx/>
              <a:buNone/>
            </a:pPr>
            <a:r>
              <a:rPr lang="en-US" altLang="en-US" sz="800" b="0">
                <a:latin typeface="Times New Roman" pitchFamily="18" charset="0"/>
              </a:rPr>
              <a:t>2 x1000 MVA ICT</a:t>
            </a:r>
          </a:p>
          <a:p>
            <a:pPr eaLnBrk="1" hangingPunct="1">
              <a:lnSpc>
                <a:spcPct val="50000"/>
              </a:lnSpc>
              <a:spcBef>
                <a:spcPct val="50000"/>
              </a:spcBef>
              <a:buClrTx/>
              <a:buSzTx/>
              <a:buFontTx/>
              <a:buNone/>
            </a:pPr>
            <a:r>
              <a:rPr lang="en-US" altLang="en-US" sz="800" b="0">
                <a:latin typeface="Times New Roman" pitchFamily="18" charset="0"/>
              </a:rPr>
              <a:t>189 MVAR B/R</a:t>
            </a:r>
          </a:p>
          <a:p>
            <a:pPr eaLnBrk="1" hangingPunct="1">
              <a:lnSpc>
                <a:spcPct val="50000"/>
              </a:lnSpc>
              <a:spcBef>
                <a:spcPct val="50000"/>
              </a:spcBef>
              <a:buClrTx/>
              <a:buSzTx/>
              <a:buFontTx/>
              <a:buNone/>
            </a:pPr>
            <a:r>
              <a:rPr lang="en-US" altLang="en-US" sz="800" b="0">
                <a:latin typeface="Times New Roman" pitchFamily="18" charset="0"/>
              </a:rPr>
              <a:t>330 MVAR L/R</a:t>
            </a:r>
          </a:p>
        </p:txBody>
      </p:sp>
      <p:sp>
        <p:nvSpPr>
          <p:cNvPr id="37989" name="Text Box 193"/>
          <p:cNvSpPr txBox="1">
            <a:spLocks noChangeArrowheads="1"/>
          </p:cNvSpPr>
          <p:nvPr/>
        </p:nvSpPr>
        <p:spPr bwMode="auto">
          <a:xfrm>
            <a:off x="6732588" y="1420813"/>
            <a:ext cx="8477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lnSpc>
                <a:spcPct val="50000"/>
              </a:lnSpc>
              <a:spcBef>
                <a:spcPct val="50000"/>
              </a:spcBef>
              <a:buClrTx/>
              <a:buSzTx/>
              <a:buFontTx/>
              <a:buNone/>
            </a:pPr>
            <a:r>
              <a:rPr lang="en-US" altLang="en-US" sz="800" b="0">
                <a:latin typeface="Times New Roman" pitchFamily="18" charset="0"/>
              </a:rPr>
              <a:t>2 x1000 MVA ICT</a:t>
            </a:r>
          </a:p>
          <a:p>
            <a:pPr eaLnBrk="1" hangingPunct="1">
              <a:lnSpc>
                <a:spcPct val="50000"/>
              </a:lnSpc>
              <a:spcBef>
                <a:spcPct val="50000"/>
              </a:spcBef>
              <a:buClrTx/>
              <a:buSzTx/>
              <a:buFontTx/>
              <a:buNone/>
            </a:pPr>
            <a:r>
              <a:rPr lang="en-US" altLang="en-US" sz="800" b="0">
                <a:latin typeface="Times New Roman" pitchFamily="18" charset="0"/>
              </a:rPr>
              <a:t>189 MVAR B/R</a:t>
            </a:r>
          </a:p>
          <a:p>
            <a:pPr eaLnBrk="1" hangingPunct="1">
              <a:lnSpc>
                <a:spcPct val="50000"/>
              </a:lnSpc>
              <a:spcBef>
                <a:spcPct val="50000"/>
              </a:spcBef>
              <a:buClrTx/>
              <a:buSzTx/>
              <a:buFontTx/>
              <a:buNone/>
            </a:pPr>
            <a:r>
              <a:rPr lang="en-US" altLang="en-US" sz="800" b="0">
                <a:latin typeface="Times New Roman" pitchFamily="18" charset="0"/>
              </a:rPr>
              <a:t>330 MVAR L/R</a:t>
            </a:r>
          </a:p>
        </p:txBody>
      </p:sp>
      <p:grpSp>
        <p:nvGrpSpPr>
          <p:cNvPr id="37990" name="Group 760"/>
          <p:cNvGrpSpPr>
            <a:grpSpLocks/>
          </p:cNvGrpSpPr>
          <p:nvPr/>
        </p:nvGrpSpPr>
        <p:grpSpPr bwMode="auto">
          <a:xfrm>
            <a:off x="8382000" y="1738313"/>
            <a:ext cx="144463" cy="411162"/>
            <a:chOff x="768" y="336"/>
            <a:chExt cx="104" cy="384"/>
          </a:xfrm>
        </p:grpSpPr>
        <p:sp>
          <p:nvSpPr>
            <p:cNvPr id="38477" name="Line 761"/>
            <p:cNvSpPr>
              <a:spLocks noChangeShapeType="1"/>
            </p:cNvSpPr>
            <p:nvPr/>
          </p:nvSpPr>
          <p:spPr bwMode="auto">
            <a:xfrm>
              <a:off x="816" y="624"/>
              <a:ext cx="0" cy="96"/>
            </a:xfrm>
            <a:prstGeom prst="line">
              <a:avLst/>
            </a:prstGeom>
            <a:noFill/>
            <a:ln w="38100">
              <a:solidFill>
                <a:srgbClr val="0099FF"/>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38478" name="Group 762"/>
            <p:cNvGrpSpPr>
              <a:grpSpLocks/>
            </p:cNvGrpSpPr>
            <p:nvPr/>
          </p:nvGrpSpPr>
          <p:grpSpPr bwMode="auto">
            <a:xfrm>
              <a:off x="768" y="336"/>
              <a:ext cx="104" cy="288"/>
              <a:chOff x="768" y="336"/>
              <a:chExt cx="104" cy="288"/>
            </a:xfrm>
          </p:grpSpPr>
          <p:sp>
            <p:nvSpPr>
              <p:cNvPr id="38479" name="Oval 763"/>
              <p:cNvSpPr>
                <a:spLocks noChangeArrowheads="1"/>
              </p:cNvSpPr>
              <p:nvPr/>
            </p:nvSpPr>
            <p:spPr bwMode="auto">
              <a:xfrm>
                <a:off x="768" y="480"/>
                <a:ext cx="96" cy="144"/>
              </a:xfrm>
              <a:prstGeom prst="ellipse">
                <a:avLst/>
              </a:pr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endParaRPr lang="en-US" altLang="en-US" sz="1800" b="0"/>
              </a:p>
            </p:txBody>
          </p:sp>
          <p:sp>
            <p:nvSpPr>
              <p:cNvPr id="38480" name="Freeform 764"/>
              <p:cNvSpPr>
                <a:spLocks/>
              </p:cNvSpPr>
              <p:nvPr/>
            </p:nvSpPr>
            <p:spPr bwMode="auto">
              <a:xfrm>
                <a:off x="816" y="336"/>
                <a:ext cx="56" cy="192"/>
              </a:xfrm>
              <a:custGeom>
                <a:avLst/>
                <a:gdLst>
                  <a:gd name="T0" fmla="*/ 8 w 56"/>
                  <a:gd name="T1" fmla="*/ 0 h 192"/>
                  <a:gd name="T2" fmla="*/ 8 w 56"/>
                  <a:gd name="T3" fmla="*/ 96 h 192"/>
                  <a:gd name="T4" fmla="*/ 56 w 56"/>
                  <a:gd name="T5" fmla="*/ 192 h 192"/>
                  <a:gd name="T6" fmla="*/ 0 60000 65536"/>
                  <a:gd name="T7" fmla="*/ 0 60000 65536"/>
                  <a:gd name="T8" fmla="*/ 0 60000 65536"/>
                  <a:gd name="T9" fmla="*/ 0 w 56"/>
                  <a:gd name="T10" fmla="*/ 0 h 192"/>
                  <a:gd name="T11" fmla="*/ 56 w 56"/>
                  <a:gd name="T12" fmla="*/ 192 h 192"/>
                </a:gdLst>
                <a:ahLst/>
                <a:cxnLst>
                  <a:cxn ang="T6">
                    <a:pos x="T0" y="T1"/>
                  </a:cxn>
                  <a:cxn ang="T7">
                    <a:pos x="T2" y="T3"/>
                  </a:cxn>
                  <a:cxn ang="T8">
                    <a:pos x="T4" y="T5"/>
                  </a:cxn>
                </a:cxnLst>
                <a:rect l="T9" t="T10" r="T11" b="T12"/>
                <a:pathLst>
                  <a:path w="56" h="192">
                    <a:moveTo>
                      <a:pt x="8" y="0"/>
                    </a:moveTo>
                    <a:cubicBezTo>
                      <a:pt x="4" y="32"/>
                      <a:pt x="0" y="64"/>
                      <a:pt x="8" y="96"/>
                    </a:cubicBezTo>
                    <a:cubicBezTo>
                      <a:pt x="16" y="128"/>
                      <a:pt x="48" y="176"/>
                      <a:pt x="56" y="192"/>
                    </a:cubicBezTo>
                  </a:path>
                </a:pathLst>
              </a:custGeom>
              <a:solidFill>
                <a:srgbClr val="0099FF"/>
              </a:solidFill>
              <a:ln w="9525">
                <a:solidFill>
                  <a:srgbClr val="0099FF"/>
                </a:solidFill>
                <a:round/>
                <a:headEnd/>
                <a:tailEnd/>
              </a:ln>
            </p:spPr>
            <p:txBody>
              <a:bodyPr/>
              <a:lstStyle/>
              <a:p>
                <a:endParaRPr lang="en-US"/>
              </a:p>
            </p:txBody>
          </p:sp>
          <p:sp>
            <p:nvSpPr>
              <p:cNvPr id="38481" name="Oval 765"/>
              <p:cNvSpPr>
                <a:spLocks noChangeArrowheads="1"/>
              </p:cNvSpPr>
              <p:nvPr/>
            </p:nvSpPr>
            <p:spPr bwMode="auto">
              <a:xfrm>
                <a:off x="768" y="480"/>
                <a:ext cx="96" cy="144"/>
              </a:xfrm>
              <a:prstGeom prst="ellipse">
                <a:avLst/>
              </a:pr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endParaRPr lang="en-US" altLang="en-US" sz="1800" b="0"/>
              </a:p>
            </p:txBody>
          </p:sp>
          <p:sp>
            <p:nvSpPr>
              <p:cNvPr id="38482" name="Freeform 766"/>
              <p:cNvSpPr>
                <a:spLocks/>
              </p:cNvSpPr>
              <p:nvPr/>
            </p:nvSpPr>
            <p:spPr bwMode="auto">
              <a:xfrm>
                <a:off x="816" y="336"/>
                <a:ext cx="56" cy="192"/>
              </a:xfrm>
              <a:custGeom>
                <a:avLst/>
                <a:gdLst>
                  <a:gd name="T0" fmla="*/ 8 w 56"/>
                  <a:gd name="T1" fmla="*/ 0 h 192"/>
                  <a:gd name="T2" fmla="*/ 8 w 56"/>
                  <a:gd name="T3" fmla="*/ 96 h 192"/>
                  <a:gd name="T4" fmla="*/ 56 w 56"/>
                  <a:gd name="T5" fmla="*/ 192 h 192"/>
                  <a:gd name="T6" fmla="*/ 0 60000 65536"/>
                  <a:gd name="T7" fmla="*/ 0 60000 65536"/>
                  <a:gd name="T8" fmla="*/ 0 60000 65536"/>
                  <a:gd name="T9" fmla="*/ 0 w 56"/>
                  <a:gd name="T10" fmla="*/ 0 h 192"/>
                  <a:gd name="T11" fmla="*/ 56 w 56"/>
                  <a:gd name="T12" fmla="*/ 192 h 192"/>
                </a:gdLst>
                <a:ahLst/>
                <a:cxnLst>
                  <a:cxn ang="T6">
                    <a:pos x="T0" y="T1"/>
                  </a:cxn>
                  <a:cxn ang="T7">
                    <a:pos x="T2" y="T3"/>
                  </a:cxn>
                  <a:cxn ang="T8">
                    <a:pos x="T4" y="T5"/>
                  </a:cxn>
                </a:cxnLst>
                <a:rect l="T9" t="T10" r="T11" b="T12"/>
                <a:pathLst>
                  <a:path w="56" h="192">
                    <a:moveTo>
                      <a:pt x="8" y="0"/>
                    </a:moveTo>
                    <a:cubicBezTo>
                      <a:pt x="4" y="32"/>
                      <a:pt x="0" y="64"/>
                      <a:pt x="8" y="96"/>
                    </a:cubicBezTo>
                    <a:cubicBezTo>
                      <a:pt x="16" y="128"/>
                      <a:pt x="48" y="176"/>
                      <a:pt x="56" y="192"/>
                    </a:cubicBezTo>
                  </a:path>
                </a:pathLst>
              </a:custGeom>
              <a:solidFill>
                <a:srgbClr val="0099FF"/>
              </a:solidFill>
              <a:ln w="9525">
                <a:solidFill>
                  <a:srgbClr val="0099FF"/>
                </a:solidFill>
                <a:round/>
                <a:headEnd/>
                <a:tailEnd/>
              </a:ln>
            </p:spPr>
            <p:txBody>
              <a:bodyPr/>
              <a:lstStyle/>
              <a:p>
                <a:endParaRPr lang="en-US"/>
              </a:p>
            </p:txBody>
          </p:sp>
        </p:grpSp>
      </p:grpSp>
      <p:sp>
        <p:nvSpPr>
          <p:cNvPr id="37991" name="Freeform 767"/>
          <p:cNvSpPr>
            <a:spLocks/>
          </p:cNvSpPr>
          <p:nvPr/>
        </p:nvSpPr>
        <p:spPr bwMode="auto">
          <a:xfrm>
            <a:off x="8582025" y="1757363"/>
            <a:ext cx="98425" cy="382587"/>
          </a:xfrm>
          <a:custGeom>
            <a:avLst/>
            <a:gdLst>
              <a:gd name="T0" fmla="*/ 2147483647 w 21"/>
              <a:gd name="T1" fmla="*/ 0 h 68"/>
              <a:gd name="T2" fmla="*/ 2147483647 w 21"/>
              <a:gd name="T3" fmla="*/ 2147483647 h 68"/>
              <a:gd name="T4" fmla="*/ 2147483647 w 21"/>
              <a:gd name="T5" fmla="*/ 2147483647 h 68"/>
              <a:gd name="T6" fmla="*/ 2147483647 w 21"/>
              <a:gd name="T7" fmla="*/ 2147483647 h 68"/>
              <a:gd name="T8" fmla="*/ 2147483647 w 21"/>
              <a:gd name="T9" fmla="*/ 2147483647 h 68"/>
              <a:gd name="T10" fmla="*/ 2147483647 w 21"/>
              <a:gd name="T11" fmla="*/ 2147483647 h 68"/>
              <a:gd name="T12" fmla="*/ 2147483647 w 21"/>
              <a:gd name="T13" fmla="*/ 2147483647 h 68"/>
              <a:gd name="T14" fmla="*/ 2147483647 w 21"/>
              <a:gd name="T15" fmla="*/ 2147483647 h 68"/>
              <a:gd name="T16" fmla="*/ 2147483647 w 21"/>
              <a:gd name="T17" fmla="*/ 2147483647 h 68"/>
              <a:gd name="T18" fmla="*/ 2147483647 w 21"/>
              <a:gd name="T19" fmla="*/ 2147483647 h 68"/>
              <a:gd name="T20" fmla="*/ 2147483647 w 21"/>
              <a:gd name="T21" fmla="*/ 2147483647 h 68"/>
              <a:gd name="T22" fmla="*/ 2147483647 w 21"/>
              <a:gd name="T23" fmla="*/ 2147483647 h 68"/>
              <a:gd name="T24" fmla="*/ 2147483647 w 21"/>
              <a:gd name="T25" fmla="*/ 2147483647 h 68"/>
              <a:gd name="T26" fmla="*/ 2147483647 w 21"/>
              <a:gd name="T27" fmla="*/ 2147483647 h 68"/>
              <a:gd name="T28" fmla="*/ 2147483647 w 21"/>
              <a:gd name="T29" fmla="*/ 2147483647 h 68"/>
              <a:gd name="T30" fmla="*/ 2147483647 w 21"/>
              <a:gd name="T31" fmla="*/ 2147483647 h 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1"/>
              <a:gd name="T49" fmla="*/ 0 h 68"/>
              <a:gd name="T50" fmla="*/ 21 w 21"/>
              <a:gd name="T51" fmla="*/ 68 h 6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1" h="68">
                <a:moveTo>
                  <a:pt x="2" y="0"/>
                </a:moveTo>
                <a:cubicBezTo>
                  <a:pt x="1" y="6"/>
                  <a:pt x="2" y="9"/>
                  <a:pt x="3" y="15"/>
                </a:cubicBezTo>
                <a:cubicBezTo>
                  <a:pt x="7" y="12"/>
                  <a:pt x="8" y="12"/>
                  <a:pt x="13" y="13"/>
                </a:cubicBezTo>
                <a:cubicBezTo>
                  <a:pt x="16" y="15"/>
                  <a:pt x="18" y="21"/>
                  <a:pt x="18" y="21"/>
                </a:cubicBezTo>
                <a:cubicBezTo>
                  <a:pt x="16" y="26"/>
                  <a:pt x="5" y="31"/>
                  <a:pt x="5" y="31"/>
                </a:cubicBezTo>
                <a:cubicBezTo>
                  <a:pt x="2" y="29"/>
                  <a:pt x="0" y="29"/>
                  <a:pt x="3" y="24"/>
                </a:cubicBezTo>
                <a:cubicBezTo>
                  <a:pt x="5" y="21"/>
                  <a:pt x="12" y="20"/>
                  <a:pt x="12" y="20"/>
                </a:cubicBezTo>
                <a:cubicBezTo>
                  <a:pt x="14" y="21"/>
                  <a:pt x="17" y="21"/>
                  <a:pt x="18" y="23"/>
                </a:cubicBezTo>
                <a:cubicBezTo>
                  <a:pt x="19" y="25"/>
                  <a:pt x="20" y="29"/>
                  <a:pt x="20" y="29"/>
                </a:cubicBezTo>
                <a:cubicBezTo>
                  <a:pt x="20" y="33"/>
                  <a:pt x="21" y="39"/>
                  <a:pt x="18" y="42"/>
                </a:cubicBezTo>
                <a:cubicBezTo>
                  <a:pt x="16" y="44"/>
                  <a:pt x="12" y="46"/>
                  <a:pt x="12" y="46"/>
                </a:cubicBezTo>
                <a:cubicBezTo>
                  <a:pt x="4" y="45"/>
                  <a:pt x="0" y="43"/>
                  <a:pt x="7" y="36"/>
                </a:cubicBezTo>
                <a:cubicBezTo>
                  <a:pt x="14" y="37"/>
                  <a:pt x="18" y="35"/>
                  <a:pt x="20" y="42"/>
                </a:cubicBezTo>
                <a:cubicBezTo>
                  <a:pt x="20" y="45"/>
                  <a:pt x="20" y="51"/>
                  <a:pt x="17" y="54"/>
                </a:cubicBezTo>
                <a:cubicBezTo>
                  <a:pt x="13" y="57"/>
                  <a:pt x="4" y="58"/>
                  <a:pt x="4" y="58"/>
                </a:cubicBezTo>
                <a:cubicBezTo>
                  <a:pt x="2" y="62"/>
                  <a:pt x="1" y="63"/>
                  <a:pt x="1" y="68"/>
                </a:cubicBezTo>
              </a:path>
            </a:pathLst>
          </a:cu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37992" name="Group 768"/>
          <p:cNvGrpSpPr>
            <a:grpSpLocks/>
          </p:cNvGrpSpPr>
          <p:nvPr/>
        </p:nvGrpSpPr>
        <p:grpSpPr bwMode="auto">
          <a:xfrm>
            <a:off x="8191500" y="1738313"/>
            <a:ext cx="127000" cy="400050"/>
            <a:chOff x="768" y="336"/>
            <a:chExt cx="104" cy="384"/>
          </a:xfrm>
        </p:grpSpPr>
        <p:sp>
          <p:nvSpPr>
            <p:cNvPr id="38471" name="Line 769"/>
            <p:cNvSpPr>
              <a:spLocks noChangeShapeType="1"/>
            </p:cNvSpPr>
            <p:nvPr/>
          </p:nvSpPr>
          <p:spPr bwMode="auto">
            <a:xfrm>
              <a:off x="816" y="624"/>
              <a:ext cx="0" cy="96"/>
            </a:xfrm>
            <a:prstGeom prst="line">
              <a:avLst/>
            </a:prstGeom>
            <a:noFill/>
            <a:ln w="38100">
              <a:solidFill>
                <a:srgbClr val="0099FF"/>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38472" name="Group 770"/>
            <p:cNvGrpSpPr>
              <a:grpSpLocks/>
            </p:cNvGrpSpPr>
            <p:nvPr/>
          </p:nvGrpSpPr>
          <p:grpSpPr bwMode="auto">
            <a:xfrm>
              <a:off x="768" y="336"/>
              <a:ext cx="104" cy="288"/>
              <a:chOff x="768" y="336"/>
              <a:chExt cx="104" cy="288"/>
            </a:xfrm>
          </p:grpSpPr>
          <p:sp>
            <p:nvSpPr>
              <p:cNvPr id="38473" name="Oval 771"/>
              <p:cNvSpPr>
                <a:spLocks noChangeArrowheads="1"/>
              </p:cNvSpPr>
              <p:nvPr/>
            </p:nvSpPr>
            <p:spPr bwMode="auto">
              <a:xfrm>
                <a:off x="768" y="480"/>
                <a:ext cx="96" cy="144"/>
              </a:xfrm>
              <a:prstGeom prst="ellipse">
                <a:avLst/>
              </a:pr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endParaRPr lang="en-US" altLang="en-US" sz="1800" b="0"/>
              </a:p>
            </p:txBody>
          </p:sp>
          <p:sp>
            <p:nvSpPr>
              <p:cNvPr id="38474" name="Freeform 772"/>
              <p:cNvSpPr>
                <a:spLocks/>
              </p:cNvSpPr>
              <p:nvPr/>
            </p:nvSpPr>
            <p:spPr bwMode="auto">
              <a:xfrm>
                <a:off x="816" y="336"/>
                <a:ext cx="56" cy="192"/>
              </a:xfrm>
              <a:custGeom>
                <a:avLst/>
                <a:gdLst>
                  <a:gd name="T0" fmla="*/ 8 w 56"/>
                  <a:gd name="T1" fmla="*/ 0 h 192"/>
                  <a:gd name="T2" fmla="*/ 8 w 56"/>
                  <a:gd name="T3" fmla="*/ 96 h 192"/>
                  <a:gd name="T4" fmla="*/ 56 w 56"/>
                  <a:gd name="T5" fmla="*/ 192 h 192"/>
                  <a:gd name="T6" fmla="*/ 0 60000 65536"/>
                  <a:gd name="T7" fmla="*/ 0 60000 65536"/>
                  <a:gd name="T8" fmla="*/ 0 60000 65536"/>
                  <a:gd name="T9" fmla="*/ 0 w 56"/>
                  <a:gd name="T10" fmla="*/ 0 h 192"/>
                  <a:gd name="T11" fmla="*/ 56 w 56"/>
                  <a:gd name="T12" fmla="*/ 192 h 192"/>
                </a:gdLst>
                <a:ahLst/>
                <a:cxnLst>
                  <a:cxn ang="T6">
                    <a:pos x="T0" y="T1"/>
                  </a:cxn>
                  <a:cxn ang="T7">
                    <a:pos x="T2" y="T3"/>
                  </a:cxn>
                  <a:cxn ang="T8">
                    <a:pos x="T4" y="T5"/>
                  </a:cxn>
                </a:cxnLst>
                <a:rect l="T9" t="T10" r="T11" b="T12"/>
                <a:pathLst>
                  <a:path w="56" h="192">
                    <a:moveTo>
                      <a:pt x="8" y="0"/>
                    </a:moveTo>
                    <a:cubicBezTo>
                      <a:pt x="4" y="32"/>
                      <a:pt x="0" y="64"/>
                      <a:pt x="8" y="96"/>
                    </a:cubicBezTo>
                    <a:cubicBezTo>
                      <a:pt x="16" y="128"/>
                      <a:pt x="48" y="176"/>
                      <a:pt x="56" y="192"/>
                    </a:cubicBezTo>
                  </a:path>
                </a:pathLst>
              </a:custGeom>
              <a:solidFill>
                <a:srgbClr val="0099FF"/>
              </a:solidFill>
              <a:ln w="9525">
                <a:solidFill>
                  <a:srgbClr val="0099FF"/>
                </a:solidFill>
                <a:round/>
                <a:headEnd/>
                <a:tailEnd/>
              </a:ln>
            </p:spPr>
            <p:txBody>
              <a:bodyPr/>
              <a:lstStyle/>
              <a:p>
                <a:endParaRPr lang="en-US"/>
              </a:p>
            </p:txBody>
          </p:sp>
          <p:sp>
            <p:nvSpPr>
              <p:cNvPr id="38475" name="Oval 773"/>
              <p:cNvSpPr>
                <a:spLocks noChangeArrowheads="1"/>
              </p:cNvSpPr>
              <p:nvPr/>
            </p:nvSpPr>
            <p:spPr bwMode="auto">
              <a:xfrm>
                <a:off x="768" y="480"/>
                <a:ext cx="96" cy="144"/>
              </a:xfrm>
              <a:prstGeom prst="ellipse">
                <a:avLst/>
              </a:pr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endParaRPr lang="en-US" altLang="en-US" sz="1800" b="0"/>
              </a:p>
            </p:txBody>
          </p:sp>
          <p:sp>
            <p:nvSpPr>
              <p:cNvPr id="38476" name="Freeform 774"/>
              <p:cNvSpPr>
                <a:spLocks/>
              </p:cNvSpPr>
              <p:nvPr/>
            </p:nvSpPr>
            <p:spPr bwMode="auto">
              <a:xfrm>
                <a:off x="816" y="336"/>
                <a:ext cx="56" cy="192"/>
              </a:xfrm>
              <a:custGeom>
                <a:avLst/>
                <a:gdLst>
                  <a:gd name="T0" fmla="*/ 8 w 56"/>
                  <a:gd name="T1" fmla="*/ 0 h 192"/>
                  <a:gd name="T2" fmla="*/ 8 w 56"/>
                  <a:gd name="T3" fmla="*/ 96 h 192"/>
                  <a:gd name="T4" fmla="*/ 56 w 56"/>
                  <a:gd name="T5" fmla="*/ 192 h 192"/>
                  <a:gd name="T6" fmla="*/ 0 60000 65536"/>
                  <a:gd name="T7" fmla="*/ 0 60000 65536"/>
                  <a:gd name="T8" fmla="*/ 0 60000 65536"/>
                  <a:gd name="T9" fmla="*/ 0 w 56"/>
                  <a:gd name="T10" fmla="*/ 0 h 192"/>
                  <a:gd name="T11" fmla="*/ 56 w 56"/>
                  <a:gd name="T12" fmla="*/ 192 h 192"/>
                </a:gdLst>
                <a:ahLst/>
                <a:cxnLst>
                  <a:cxn ang="T6">
                    <a:pos x="T0" y="T1"/>
                  </a:cxn>
                  <a:cxn ang="T7">
                    <a:pos x="T2" y="T3"/>
                  </a:cxn>
                  <a:cxn ang="T8">
                    <a:pos x="T4" y="T5"/>
                  </a:cxn>
                </a:cxnLst>
                <a:rect l="T9" t="T10" r="T11" b="T12"/>
                <a:pathLst>
                  <a:path w="56" h="192">
                    <a:moveTo>
                      <a:pt x="8" y="0"/>
                    </a:moveTo>
                    <a:cubicBezTo>
                      <a:pt x="4" y="32"/>
                      <a:pt x="0" y="64"/>
                      <a:pt x="8" y="96"/>
                    </a:cubicBezTo>
                    <a:cubicBezTo>
                      <a:pt x="16" y="128"/>
                      <a:pt x="48" y="176"/>
                      <a:pt x="56" y="192"/>
                    </a:cubicBezTo>
                  </a:path>
                </a:pathLst>
              </a:custGeom>
              <a:solidFill>
                <a:srgbClr val="0099FF"/>
              </a:solidFill>
              <a:ln w="9525">
                <a:solidFill>
                  <a:srgbClr val="0099FF"/>
                </a:solidFill>
                <a:round/>
                <a:headEnd/>
                <a:tailEnd/>
              </a:ln>
            </p:spPr>
            <p:txBody>
              <a:bodyPr/>
              <a:lstStyle/>
              <a:p>
                <a:endParaRPr lang="en-US"/>
              </a:p>
            </p:txBody>
          </p:sp>
        </p:grpSp>
      </p:grpSp>
      <p:sp>
        <p:nvSpPr>
          <p:cNvPr id="37993" name="Text Box 193"/>
          <p:cNvSpPr txBox="1">
            <a:spLocks noChangeArrowheads="1"/>
          </p:cNvSpPr>
          <p:nvPr/>
        </p:nvSpPr>
        <p:spPr bwMode="auto">
          <a:xfrm>
            <a:off x="7699375" y="306388"/>
            <a:ext cx="914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lnSpc>
                <a:spcPct val="50000"/>
              </a:lnSpc>
              <a:spcBef>
                <a:spcPct val="50000"/>
              </a:spcBef>
              <a:buClrTx/>
              <a:buSzTx/>
              <a:buFontTx/>
              <a:buNone/>
            </a:pPr>
            <a:r>
              <a:rPr lang="en-US" altLang="en-US" sz="800" b="0">
                <a:latin typeface="Times New Roman" pitchFamily="18" charset="0"/>
              </a:rPr>
              <a:t>2 x1500 MVA ICT</a:t>
            </a:r>
          </a:p>
          <a:p>
            <a:pPr eaLnBrk="1" hangingPunct="1">
              <a:lnSpc>
                <a:spcPct val="50000"/>
              </a:lnSpc>
              <a:spcBef>
                <a:spcPct val="50000"/>
              </a:spcBef>
              <a:buClrTx/>
              <a:buSzTx/>
              <a:buFontTx/>
              <a:buNone/>
            </a:pPr>
            <a:r>
              <a:rPr lang="en-US" altLang="en-US" sz="800" b="0">
                <a:latin typeface="Times New Roman" pitchFamily="18" charset="0"/>
              </a:rPr>
              <a:t>240 MVAR B/R</a:t>
            </a:r>
          </a:p>
          <a:p>
            <a:pPr eaLnBrk="1" hangingPunct="1">
              <a:lnSpc>
                <a:spcPct val="50000"/>
              </a:lnSpc>
              <a:spcBef>
                <a:spcPct val="50000"/>
              </a:spcBef>
              <a:buClrTx/>
              <a:buSzTx/>
              <a:buFontTx/>
              <a:buNone/>
            </a:pPr>
            <a:r>
              <a:rPr lang="en-US" altLang="en-US" sz="800" b="0">
                <a:latin typeface="Times New Roman" pitchFamily="18" charset="0"/>
              </a:rPr>
              <a:t>240MVAR L/R</a:t>
            </a:r>
          </a:p>
        </p:txBody>
      </p:sp>
      <p:sp>
        <p:nvSpPr>
          <p:cNvPr id="37994" name="Text Box 193"/>
          <p:cNvSpPr txBox="1">
            <a:spLocks noChangeArrowheads="1"/>
          </p:cNvSpPr>
          <p:nvPr/>
        </p:nvSpPr>
        <p:spPr bwMode="auto">
          <a:xfrm>
            <a:off x="5835650" y="4306888"/>
            <a:ext cx="8286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lnSpc>
                <a:spcPct val="50000"/>
              </a:lnSpc>
              <a:spcBef>
                <a:spcPct val="50000"/>
              </a:spcBef>
              <a:buClrTx/>
              <a:buSzTx/>
              <a:buFontTx/>
              <a:buNone/>
            </a:pPr>
            <a:r>
              <a:rPr lang="en-US" altLang="en-US" sz="800" b="0">
                <a:latin typeface="Times New Roman" pitchFamily="18" charset="0"/>
              </a:rPr>
              <a:t>3 x1500 MVA ICT</a:t>
            </a:r>
          </a:p>
          <a:p>
            <a:pPr eaLnBrk="1" hangingPunct="1">
              <a:lnSpc>
                <a:spcPct val="50000"/>
              </a:lnSpc>
              <a:spcBef>
                <a:spcPct val="50000"/>
              </a:spcBef>
              <a:buClrTx/>
              <a:buSzTx/>
              <a:buFontTx/>
              <a:buNone/>
            </a:pPr>
            <a:r>
              <a:rPr lang="en-US" altLang="en-US" sz="800" b="0">
                <a:latin typeface="Times New Roman" pitchFamily="18" charset="0"/>
              </a:rPr>
              <a:t>240 MVAR B/R</a:t>
            </a:r>
          </a:p>
          <a:p>
            <a:pPr eaLnBrk="1" hangingPunct="1">
              <a:lnSpc>
                <a:spcPct val="50000"/>
              </a:lnSpc>
              <a:spcBef>
                <a:spcPct val="50000"/>
              </a:spcBef>
              <a:buClrTx/>
              <a:buSzTx/>
              <a:buFontTx/>
              <a:buNone/>
            </a:pPr>
            <a:r>
              <a:rPr lang="en-US" altLang="en-US" sz="800" b="0">
                <a:latin typeface="Times New Roman" pitchFamily="18" charset="0"/>
              </a:rPr>
              <a:t>2x 240 MVAR L/R</a:t>
            </a:r>
          </a:p>
        </p:txBody>
      </p:sp>
      <p:sp>
        <p:nvSpPr>
          <p:cNvPr id="37995" name="Text Box 193"/>
          <p:cNvSpPr txBox="1">
            <a:spLocks noChangeArrowheads="1"/>
          </p:cNvSpPr>
          <p:nvPr/>
        </p:nvSpPr>
        <p:spPr bwMode="auto">
          <a:xfrm>
            <a:off x="7124700" y="2500313"/>
            <a:ext cx="835025"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lnSpc>
                <a:spcPct val="50000"/>
              </a:lnSpc>
              <a:spcBef>
                <a:spcPct val="50000"/>
              </a:spcBef>
              <a:buClrTx/>
              <a:buSzTx/>
              <a:buFontTx/>
              <a:buNone/>
            </a:pPr>
            <a:r>
              <a:rPr lang="en-US" altLang="en-US" sz="700" b="0">
                <a:latin typeface="Times New Roman" pitchFamily="18" charset="0"/>
              </a:rPr>
              <a:t>1 x 1500 MVA ICT</a:t>
            </a:r>
          </a:p>
          <a:p>
            <a:pPr eaLnBrk="1" hangingPunct="1">
              <a:lnSpc>
                <a:spcPct val="50000"/>
              </a:lnSpc>
              <a:spcBef>
                <a:spcPct val="50000"/>
              </a:spcBef>
              <a:buClrTx/>
              <a:buSzTx/>
              <a:buFontTx/>
              <a:buNone/>
            </a:pPr>
            <a:r>
              <a:rPr lang="en-US" altLang="en-US" sz="700" b="0">
                <a:latin typeface="Times New Roman" pitchFamily="18" charset="0"/>
              </a:rPr>
              <a:t>1 x 330  MVAR B/R</a:t>
            </a:r>
          </a:p>
        </p:txBody>
      </p:sp>
      <p:sp>
        <p:nvSpPr>
          <p:cNvPr id="37996" name="Freeform 873"/>
          <p:cNvSpPr>
            <a:spLocks/>
          </p:cNvSpPr>
          <p:nvPr/>
        </p:nvSpPr>
        <p:spPr bwMode="auto">
          <a:xfrm>
            <a:off x="5172075" y="4659313"/>
            <a:ext cx="150813" cy="292100"/>
          </a:xfrm>
          <a:custGeom>
            <a:avLst/>
            <a:gdLst>
              <a:gd name="T0" fmla="*/ 2147483647 w 21"/>
              <a:gd name="T1" fmla="*/ 0 h 68"/>
              <a:gd name="T2" fmla="*/ 2147483647 w 21"/>
              <a:gd name="T3" fmla="*/ 2147483647 h 68"/>
              <a:gd name="T4" fmla="*/ 2147483647 w 21"/>
              <a:gd name="T5" fmla="*/ 2147483647 h 68"/>
              <a:gd name="T6" fmla="*/ 2147483647 w 21"/>
              <a:gd name="T7" fmla="*/ 2147483647 h 68"/>
              <a:gd name="T8" fmla="*/ 2147483647 w 21"/>
              <a:gd name="T9" fmla="*/ 2147483647 h 68"/>
              <a:gd name="T10" fmla="*/ 2147483647 w 21"/>
              <a:gd name="T11" fmla="*/ 2147483647 h 68"/>
              <a:gd name="T12" fmla="*/ 2147483647 w 21"/>
              <a:gd name="T13" fmla="*/ 2147483647 h 68"/>
              <a:gd name="T14" fmla="*/ 2147483647 w 21"/>
              <a:gd name="T15" fmla="*/ 2147483647 h 68"/>
              <a:gd name="T16" fmla="*/ 2147483647 w 21"/>
              <a:gd name="T17" fmla="*/ 2147483647 h 68"/>
              <a:gd name="T18" fmla="*/ 2147483647 w 21"/>
              <a:gd name="T19" fmla="*/ 2147483647 h 68"/>
              <a:gd name="T20" fmla="*/ 2147483647 w 21"/>
              <a:gd name="T21" fmla="*/ 2147483647 h 68"/>
              <a:gd name="T22" fmla="*/ 2147483647 w 21"/>
              <a:gd name="T23" fmla="*/ 2147483647 h 68"/>
              <a:gd name="T24" fmla="*/ 2147483647 w 21"/>
              <a:gd name="T25" fmla="*/ 2147483647 h 68"/>
              <a:gd name="T26" fmla="*/ 2147483647 w 21"/>
              <a:gd name="T27" fmla="*/ 2147483647 h 68"/>
              <a:gd name="T28" fmla="*/ 2147483647 w 21"/>
              <a:gd name="T29" fmla="*/ 2147483647 h 68"/>
              <a:gd name="T30" fmla="*/ 2147483647 w 21"/>
              <a:gd name="T31" fmla="*/ 2147483647 h 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1"/>
              <a:gd name="T49" fmla="*/ 0 h 68"/>
              <a:gd name="T50" fmla="*/ 21 w 21"/>
              <a:gd name="T51" fmla="*/ 68 h 6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1" h="68">
                <a:moveTo>
                  <a:pt x="2" y="0"/>
                </a:moveTo>
                <a:cubicBezTo>
                  <a:pt x="1" y="6"/>
                  <a:pt x="2" y="9"/>
                  <a:pt x="3" y="15"/>
                </a:cubicBezTo>
                <a:cubicBezTo>
                  <a:pt x="7" y="12"/>
                  <a:pt x="8" y="12"/>
                  <a:pt x="13" y="13"/>
                </a:cubicBezTo>
                <a:cubicBezTo>
                  <a:pt x="16" y="15"/>
                  <a:pt x="18" y="21"/>
                  <a:pt x="18" y="21"/>
                </a:cubicBezTo>
                <a:cubicBezTo>
                  <a:pt x="16" y="26"/>
                  <a:pt x="5" y="31"/>
                  <a:pt x="5" y="31"/>
                </a:cubicBezTo>
                <a:cubicBezTo>
                  <a:pt x="2" y="29"/>
                  <a:pt x="0" y="29"/>
                  <a:pt x="3" y="24"/>
                </a:cubicBezTo>
                <a:cubicBezTo>
                  <a:pt x="5" y="21"/>
                  <a:pt x="12" y="20"/>
                  <a:pt x="12" y="20"/>
                </a:cubicBezTo>
                <a:cubicBezTo>
                  <a:pt x="14" y="21"/>
                  <a:pt x="17" y="21"/>
                  <a:pt x="18" y="23"/>
                </a:cubicBezTo>
                <a:cubicBezTo>
                  <a:pt x="19" y="25"/>
                  <a:pt x="20" y="29"/>
                  <a:pt x="20" y="29"/>
                </a:cubicBezTo>
                <a:cubicBezTo>
                  <a:pt x="20" y="33"/>
                  <a:pt x="21" y="39"/>
                  <a:pt x="18" y="42"/>
                </a:cubicBezTo>
                <a:cubicBezTo>
                  <a:pt x="16" y="44"/>
                  <a:pt x="12" y="46"/>
                  <a:pt x="12" y="46"/>
                </a:cubicBezTo>
                <a:cubicBezTo>
                  <a:pt x="4" y="45"/>
                  <a:pt x="0" y="43"/>
                  <a:pt x="7" y="36"/>
                </a:cubicBezTo>
                <a:cubicBezTo>
                  <a:pt x="14" y="37"/>
                  <a:pt x="18" y="35"/>
                  <a:pt x="20" y="42"/>
                </a:cubicBezTo>
                <a:cubicBezTo>
                  <a:pt x="20" y="45"/>
                  <a:pt x="20" y="51"/>
                  <a:pt x="17" y="54"/>
                </a:cubicBezTo>
                <a:cubicBezTo>
                  <a:pt x="13" y="57"/>
                  <a:pt x="4" y="58"/>
                  <a:pt x="4" y="58"/>
                </a:cubicBezTo>
                <a:cubicBezTo>
                  <a:pt x="2" y="62"/>
                  <a:pt x="1" y="63"/>
                  <a:pt x="1" y="68"/>
                </a:cubicBezTo>
              </a:path>
            </a:pathLst>
          </a:cu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997" name="Text Box 193"/>
          <p:cNvSpPr txBox="1">
            <a:spLocks noChangeArrowheads="1"/>
          </p:cNvSpPr>
          <p:nvPr/>
        </p:nvSpPr>
        <p:spPr bwMode="auto">
          <a:xfrm>
            <a:off x="4291013" y="1436688"/>
            <a:ext cx="819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lnSpc>
                <a:spcPct val="50000"/>
              </a:lnSpc>
              <a:spcBef>
                <a:spcPct val="50000"/>
              </a:spcBef>
              <a:buClrTx/>
              <a:buSzTx/>
              <a:buFontTx/>
              <a:buNone/>
            </a:pPr>
            <a:r>
              <a:rPr lang="en-US" altLang="en-US" sz="800" b="0">
                <a:latin typeface="Times New Roman" pitchFamily="18" charset="0"/>
              </a:rPr>
              <a:t>2 x1500 MVA ICT</a:t>
            </a:r>
          </a:p>
          <a:p>
            <a:pPr eaLnBrk="1" hangingPunct="1">
              <a:lnSpc>
                <a:spcPct val="50000"/>
              </a:lnSpc>
              <a:spcBef>
                <a:spcPct val="50000"/>
              </a:spcBef>
              <a:buClrTx/>
              <a:buSzTx/>
              <a:buFontTx/>
              <a:buNone/>
            </a:pPr>
            <a:r>
              <a:rPr lang="en-US" altLang="en-US" sz="800" b="0">
                <a:latin typeface="Times New Roman" pitchFamily="18" charset="0"/>
              </a:rPr>
              <a:t>330 MVAR B/R</a:t>
            </a:r>
          </a:p>
          <a:p>
            <a:pPr eaLnBrk="1" hangingPunct="1">
              <a:lnSpc>
                <a:spcPct val="50000"/>
              </a:lnSpc>
              <a:spcBef>
                <a:spcPct val="50000"/>
              </a:spcBef>
              <a:buClrTx/>
              <a:buSzTx/>
              <a:buFontTx/>
              <a:buNone/>
            </a:pPr>
            <a:r>
              <a:rPr lang="en-US" altLang="en-US" sz="800" b="0">
                <a:latin typeface="Times New Roman" pitchFamily="18" charset="0"/>
              </a:rPr>
              <a:t>2 x 330 MVAR L/R</a:t>
            </a:r>
          </a:p>
        </p:txBody>
      </p:sp>
      <p:sp>
        <p:nvSpPr>
          <p:cNvPr id="37998" name="Freeform 1052"/>
          <p:cNvSpPr>
            <a:spLocks/>
          </p:cNvSpPr>
          <p:nvPr/>
        </p:nvSpPr>
        <p:spPr bwMode="auto">
          <a:xfrm rot="-10575956" flipH="1" flipV="1">
            <a:off x="8153400" y="3559175"/>
            <a:ext cx="152400" cy="290513"/>
          </a:xfrm>
          <a:custGeom>
            <a:avLst/>
            <a:gdLst>
              <a:gd name="T0" fmla="*/ 2147483647 w 20"/>
              <a:gd name="T1" fmla="*/ 0 h 50"/>
              <a:gd name="T2" fmla="*/ 2147483647 w 20"/>
              <a:gd name="T3" fmla="*/ 2147483647 h 50"/>
              <a:gd name="T4" fmla="*/ 2147483647 w 20"/>
              <a:gd name="T5" fmla="*/ 2147483647 h 50"/>
              <a:gd name="T6" fmla="*/ 2147483647 w 20"/>
              <a:gd name="T7" fmla="*/ 2147483647 h 50"/>
              <a:gd name="T8" fmla="*/ 2147483647 w 20"/>
              <a:gd name="T9" fmla="*/ 2147483647 h 50"/>
              <a:gd name="T10" fmla="*/ 2147483647 w 20"/>
              <a:gd name="T11" fmla="*/ 2147483647 h 50"/>
              <a:gd name="T12" fmla="*/ 2147483647 w 20"/>
              <a:gd name="T13" fmla="*/ 2147483647 h 50"/>
              <a:gd name="T14" fmla="*/ 2147483647 w 20"/>
              <a:gd name="T15" fmla="*/ 2147483647 h 50"/>
              <a:gd name="T16" fmla="*/ 2147483647 w 20"/>
              <a:gd name="T17" fmla="*/ 2147483647 h 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
              <a:gd name="T28" fmla="*/ 0 h 50"/>
              <a:gd name="T29" fmla="*/ 20 w 20"/>
              <a:gd name="T30" fmla="*/ 50 h 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 h="50">
                <a:moveTo>
                  <a:pt x="2" y="0"/>
                </a:moveTo>
                <a:cubicBezTo>
                  <a:pt x="4" y="11"/>
                  <a:pt x="0" y="11"/>
                  <a:pt x="13" y="13"/>
                </a:cubicBezTo>
                <a:cubicBezTo>
                  <a:pt x="16" y="15"/>
                  <a:pt x="18" y="17"/>
                  <a:pt x="19" y="21"/>
                </a:cubicBezTo>
                <a:cubicBezTo>
                  <a:pt x="16" y="25"/>
                  <a:pt x="11" y="27"/>
                  <a:pt x="6" y="29"/>
                </a:cubicBezTo>
                <a:cubicBezTo>
                  <a:pt x="0" y="27"/>
                  <a:pt x="1" y="21"/>
                  <a:pt x="7" y="20"/>
                </a:cubicBezTo>
                <a:cubicBezTo>
                  <a:pt x="13" y="21"/>
                  <a:pt x="17" y="19"/>
                  <a:pt x="19" y="25"/>
                </a:cubicBezTo>
                <a:cubicBezTo>
                  <a:pt x="18" y="29"/>
                  <a:pt x="20" y="34"/>
                  <a:pt x="16" y="37"/>
                </a:cubicBezTo>
                <a:cubicBezTo>
                  <a:pt x="13" y="39"/>
                  <a:pt x="7" y="40"/>
                  <a:pt x="7" y="40"/>
                </a:cubicBezTo>
                <a:cubicBezTo>
                  <a:pt x="0" y="38"/>
                  <a:pt x="3" y="46"/>
                  <a:pt x="3" y="50"/>
                </a:cubicBezTo>
              </a:path>
            </a:pathLst>
          </a:cu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999" name="Freeform 1090"/>
          <p:cNvSpPr>
            <a:spLocks/>
          </p:cNvSpPr>
          <p:nvPr/>
        </p:nvSpPr>
        <p:spPr bwMode="auto">
          <a:xfrm>
            <a:off x="5683250" y="1628775"/>
            <a:ext cx="76200" cy="400050"/>
          </a:xfrm>
          <a:custGeom>
            <a:avLst/>
            <a:gdLst>
              <a:gd name="T0" fmla="*/ 2147483647 w 21"/>
              <a:gd name="T1" fmla="*/ 0 h 68"/>
              <a:gd name="T2" fmla="*/ 2147483647 w 21"/>
              <a:gd name="T3" fmla="*/ 2147483647 h 68"/>
              <a:gd name="T4" fmla="*/ 2147483647 w 21"/>
              <a:gd name="T5" fmla="*/ 2147483647 h 68"/>
              <a:gd name="T6" fmla="*/ 2147483647 w 21"/>
              <a:gd name="T7" fmla="*/ 2147483647 h 68"/>
              <a:gd name="T8" fmla="*/ 2147483647 w 21"/>
              <a:gd name="T9" fmla="*/ 2147483647 h 68"/>
              <a:gd name="T10" fmla="*/ 2147483647 w 21"/>
              <a:gd name="T11" fmla="*/ 2147483647 h 68"/>
              <a:gd name="T12" fmla="*/ 2147483647 w 21"/>
              <a:gd name="T13" fmla="*/ 2147483647 h 68"/>
              <a:gd name="T14" fmla="*/ 2147483647 w 21"/>
              <a:gd name="T15" fmla="*/ 2147483647 h 68"/>
              <a:gd name="T16" fmla="*/ 2147483647 w 21"/>
              <a:gd name="T17" fmla="*/ 2147483647 h 68"/>
              <a:gd name="T18" fmla="*/ 2147483647 w 21"/>
              <a:gd name="T19" fmla="*/ 2147483647 h 68"/>
              <a:gd name="T20" fmla="*/ 2147483647 w 21"/>
              <a:gd name="T21" fmla="*/ 2147483647 h 68"/>
              <a:gd name="T22" fmla="*/ 2147483647 w 21"/>
              <a:gd name="T23" fmla="*/ 2147483647 h 68"/>
              <a:gd name="T24" fmla="*/ 2147483647 w 21"/>
              <a:gd name="T25" fmla="*/ 2147483647 h 68"/>
              <a:gd name="T26" fmla="*/ 2147483647 w 21"/>
              <a:gd name="T27" fmla="*/ 2147483647 h 68"/>
              <a:gd name="T28" fmla="*/ 2147483647 w 21"/>
              <a:gd name="T29" fmla="*/ 2147483647 h 68"/>
              <a:gd name="T30" fmla="*/ 2147483647 w 21"/>
              <a:gd name="T31" fmla="*/ 2147483647 h 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1"/>
              <a:gd name="T49" fmla="*/ 0 h 68"/>
              <a:gd name="T50" fmla="*/ 21 w 21"/>
              <a:gd name="T51" fmla="*/ 68 h 6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1" h="68">
                <a:moveTo>
                  <a:pt x="2" y="0"/>
                </a:moveTo>
                <a:cubicBezTo>
                  <a:pt x="1" y="6"/>
                  <a:pt x="2" y="9"/>
                  <a:pt x="3" y="15"/>
                </a:cubicBezTo>
                <a:cubicBezTo>
                  <a:pt x="7" y="12"/>
                  <a:pt x="8" y="12"/>
                  <a:pt x="13" y="13"/>
                </a:cubicBezTo>
                <a:cubicBezTo>
                  <a:pt x="16" y="15"/>
                  <a:pt x="18" y="21"/>
                  <a:pt x="18" y="21"/>
                </a:cubicBezTo>
                <a:cubicBezTo>
                  <a:pt x="16" y="26"/>
                  <a:pt x="5" y="31"/>
                  <a:pt x="5" y="31"/>
                </a:cubicBezTo>
                <a:cubicBezTo>
                  <a:pt x="2" y="29"/>
                  <a:pt x="0" y="29"/>
                  <a:pt x="3" y="24"/>
                </a:cubicBezTo>
                <a:cubicBezTo>
                  <a:pt x="5" y="21"/>
                  <a:pt x="12" y="20"/>
                  <a:pt x="12" y="20"/>
                </a:cubicBezTo>
                <a:cubicBezTo>
                  <a:pt x="14" y="21"/>
                  <a:pt x="17" y="21"/>
                  <a:pt x="18" y="23"/>
                </a:cubicBezTo>
                <a:cubicBezTo>
                  <a:pt x="19" y="25"/>
                  <a:pt x="20" y="29"/>
                  <a:pt x="20" y="29"/>
                </a:cubicBezTo>
                <a:cubicBezTo>
                  <a:pt x="20" y="33"/>
                  <a:pt x="21" y="39"/>
                  <a:pt x="18" y="42"/>
                </a:cubicBezTo>
                <a:cubicBezTo>
                  <a:pt x="16" y="44"/>
                  <a:pt x="12" y="46"/>
                  <a:pt x="12" y="46"/>
                </a:cubicBezTo>
                <a:cubicBezTo>
                  <a:pt x="4" y="45"/>
                  <a:pt x="0" y="43"/>
                  <a:pt x="7" y="36"/>
                </a:cubicBezTo>
                <a:cubicBezTo>
                  <a:pt x="14" y="37"/>
                  <a:pt x="18" y="35"/>
                  <a:pt x="20" y="42"/>
                </a:cubicBezTo>
                <a:cubicBezTo>
                  <a:pt x="20" y="45"/>
                  <a:pt x="20" y="51"/>
                  <a:pt x="17" y="54"/>
                </a:cubicBezTo>
                <a:cubicBezTo>
                  <a:pt x="13" y="57"/>
                  <a:pt x="4" y="58"/>
                  <a:pt x="4" y="58"/>
                </a:cubicBezTo>
                <a:cubicBezTo>
                  <a:pt x="2" y="62"/>
                  <a:pt x="1" y="63"/>
                  <a:pt x="1" y="68"/>
                </a:cubicBezTo>
              </a:path>
            </a:pathLst>
          </a:cu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000" name="Freeform 1126"/>
          <p:cNvSpPr>
            <a:spLocks/>
          </p:cNvSpPr>
          <p:nvPr/>
        </p:nvSpPr>
        <p:spPr bwMode="auto">
          <a:xfrm rot="5298582" flipH="1">
            <a:off x="489744" y="524669"/>
            <a:ext cx="100012" cy="222250"/>
          </a:xfrm>
          <a:custGeom>
            <a:avLst/>
            <a:gdLst>
              <a:gd name="T0" fmla="*/ 2147483647 w 20"/>
              <a:gd name="T1" fmla="*/ 0 h 50"/>
              <a:gd name="T2" fmla="*/ 2147483647 w 20"/>
              <a:gd name="T3" fmla="*/ 2147483647 h 50"/>
              <a:gd name="T4" fmla="*/ 2147483647 w 20"/>
              <a:gd name="T5" fmla="*/ 2147483647 h 50"/>
              <a:gd name="T6" fmla="*/ 2147483647 w 20"/>
              <a:gd name="T7" fmla="*/ 2147483647 h 50"/>
              <a:gd name="T8" fmla="*/ 2147483647 w 20"/>
              <a:gd name="T9" fmla="*/ 2147483647 h 50"/>
              <a:gd name="T10" fmla="*/ 2147483647 w 20"/>
              <a:gd name="T11" fmla="*/ 2147483647 h 50"/>
              <a:gd name="T12" fmla="*/ 2147483647 w 20"/>
              <a:gd name="T13" fmla="*/ 2147483647 h 50"/>
              <a:gd name="T14" fmla="*/ 2147483647 w 20"/>
              <a:gd name="T15" fmla="*/ 2147483647 h 50"/>
              <a:gd name="T16" fmla="*/ 2147483647 w 20"/>
              <a:gd name="T17" fmla="*/ 2147483647 h 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
              <a:gd name="T28" fmla="*/ 0 h 50"/>
              <a:gd name="T29" fmla="*/ 20 w 20"/>
              <a:gd name="T30" fmla="*/ 50 h 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 h="50">
                <a:moveTo>
                  <a:pt x="2" y="0"/>
                </a:moveTo>
                <a:cubicBezTo>
                  <a:pt x="4" y="11"/>
                  <a:pt x="0" y="11"/>
                  <a:pt x="13" y="13"/>
                </a:cubicBezTo>
                <a:cubicBezTo>
                  <a:pt x="16" y="15"/>
                  <a:pt x="18" y="17"/>
                  <a:pt x="19" y="21"/>
                </a:cubicBezTo>
                <a:cubicBezTo>
                  <a:pt x="16" y="25"/>
                  <a:pt x="11" y="27"/>
                  <a:pt x="6" y="29"/>
                </a:cubicBezTo>
                <a:cubicBezTo>
                  <a:pt x="0" y="27"/>
                  <a:pt x="1" y="21"/>
                  <a:pt x="7" y="20"/>
                </a:cubicBezTo>
                <a:cubicBezTo>
                  <a:pt x="13" y="21"/>
                  <a:pt x="17" y="19"/>
                  <a:pt x="19" y="25"/>
                </a:cubicBezTo>
                <a:cubicBezTo>
                  <a:pt x="18" y="29"/>
                  <a:pt x="20" y="34"/>
                  <a:pt x="16" y="37"/>
                </a:cubicBezTo>
                <a:cubicBezTo>
                  <a:pt x="13" y="39"/>
                  <a:pt x="7" y="40"/>
                  <a:pt x="7" y="40"/>
                </a:cubicBezTo>
                <a:cubicBezTo>
                  <a:pt x="0" y="38"/>
                  <a:pt x="3" y="46"/>
                  <a:pt x="3" y="50"/>
                </a:cubicBezTo>
              </a:path>
            </a:pathLst>
          </a:cu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001" name="Freeform 1131"/>
          <p:cNvSpPr>
            <a:spLocks/>
          </p:cNvSpPr>
          <p:nvPr/>
        </p:nvSpPr>
        <p:spPr bwMode="auto">
          <a:xfrm rot="-10575956" flipH="1" flipV="1">
            <a:off x="8170863" y="4705350"/>
            <a:ext cx="130175" cy="239713"/>
          </a:xfrm>
          <a:custGeom>
            <a:avLst/>
            <a:gdLst>
              <a:gd name="T0" fmla="*/ 2147483647 w 20"/>
              <a:gd name="T1" fmla="*/ 0 h 50"/>
              <a:gd name="T2" fmla="*/ 2147483647 w 20"/>
              <a:gd name="T3" fmla="*/ 2147483647 h 50"/>
              <a:gd name="T4" fmla="*/ 2147483647 w 20"/>
              <a:gd name="T5" fmla="*/ 2147483647 h 50"/>
              <a:gd name="T6" fmla="*/ 2147483647 w 20"/>
              <a:gd name="T7" fmla="*/ 2147483647 h 50"/>
              <a:gd name="T8" fmla="*/ 2147483647 w 20"/>
              <a:gd name="T9" fmla="*/ 2147483647 h 50"/>
              <a:gd name="T10" fmla="*/ 2147483647 w 20"/>
              <a:gd name="T11" fmla="*/ 2147483647 h 50"/>
              <a:gd name="T12" fmla="*/ 2147483647 w 20"/>
              <a:gd name="T13" fmla="*/ 2147483647 h 50"/>
              <a:gd name="T14" fmla="*/ 2147483647 w 20"/>
              <a:gd name="T15" fmla="*/ 2147483647 h 50"/>
              <a:gd name="T16" fmla="*/ 2147483647 w 20"/>
              <a:gd name="T17" fmla="*/ 2147483647 h 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
              <a:gd name="T28" fmla="*/ 0 h 50"/>
              <a:gd name="T29" fmla="*/ 20 w 20"/>
              <a:gd name="T30" fmla="*/ 50 h 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 h="50">
                <a:moveTo>
                  <a:pt x="2" y="0"/>
                </a:moveTo>
                <a:cubicBezTo>
                  <a:pt x="4" y="11"/>
                  <a:pt x="0" y="11"/>
                  <a:pt x="13" y="13"/>
                </a:cubicBezTo>
                <a:cubicBezTo>
                  <a:pt x="16" y="15"/>
                  <a:pt x="18" y="17"/>
                  <a:pt x="19" y="21"/>
                </a:cubicBezTo>
                <a:cubicBezTo>
                  <a:pt x="16" y="25"/>
                  <a:pt x="11" y="27"/>
                  <a:pt x="6" y="29"/>
                </a:cubicBezTo>
                <a:cubicBezTo>
                  <a:pt x="0" y="27"/>
                  <a:pt x="1" y="21"/>
                  <a:pt x="7" y="20"/>
                </a:cubicBezTo>
                <a:cubicBezTo>
                  <a:pt x="13" y="21"/>
                  <a:pt x="17" y="19"/>
                  <a:pt x="19" y="25"/>
                </a:cubicBezTo>
                <a:cubicBezTo>
                  <a:pt x="18" y="29"/>
                  <a:pt x="20" y="34"/>
                  <a:pt x="16" y="37"/>
                </a:cubicBezTo>
                <a:cubicBezTo>
                  <a:pt x="13" y="39"/>
                  <a:pt x="7" y="40"/>
                  <a:pt x="7" y="40"/>
                </a:cubicBezTo>
                <a:cubicBezTo>
                  <a:pt x="0" y="38"/>
                  <a:pt x="3" y="46"/>
                  <a:pt x="3" y="50"/>
                </a:cubicBezTo>
              </a:path>
            </a:pathLst>
          </a:cu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002" name="Line 1140"/>
          <p:cNvSpPr>
            <a:spLocks noChangeShapeType="1"/>
          </p:cNvSpPr>
          <p:nvPr/>
        </p:nvSpPr>
        <p:spPr bwMode="auto">
          <a:xfrm flipV="1">
            <a:off x="5516563" y="4941888"/>
            <a:ext cx="1265237" cy="0"/>
          </a:xfrm>
          <a:prstGeom prst="line">
            <a:avLst/>
          </a:prstGeom>
          <a:noFill/>
          <a:ln w="38100">
            <a:solidFill>
              <a:srgbClr val="0099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003" name="Line 1141"/>
          <p:cNvSpPr>
            <a:spLocks noChangeShapeType="1"/>
          </p:cNvSpPr>
          <p:nvPr/>
        </p:nvSpPr>
        <p:spPr bwMode="auto">
          <a:xfrm>
            <a:off x="6781800" y="4649788"/>
            <a:ext cx="0" cy="292100"/>
          </a:xfrm>
          <a:prstGeom prst="line">
            <a:avLst/>
          </a:prstGeom>
          <a:noFill/>
          <a:ln w="38100">
            <a:solidFill>
              <a:srgbClr val="0099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004" name="Freeform 1143"/>
          <p:cNvSpPr>
            <a:spLocks/>
          </p:cNvSpPr>
          <p:nvPr/>
        </p:nvSpPr>
        <p:spPr bwMode="auto">
          <a:xfrm rot="-10575956" flipH="1" flipV="1">
            <a:off x="6845300" y="5086350"/>
            <a:ext cx="90488" cy="290513"/>
          </a:xfrm>
          <a:custGeom>
            <a:avLst/>
            <a:gdLst>
              <a:gd name="T0" fmla="*/ 2147483647 w 20"/>
              <a:gd name="T1" fmla="*/ 0 h 50"/>
              <a:gd name="T2" fmla="*/ 2147483647 w 20"/>
              <a:gd name="T3" fmla="*/ 2147483647 h 50"/>
              <a:gd name="T4" fmla="*/ 2147483647 w 20"/>
              <a:gd name="T5" fmla="*/ 2147483647 h 50"/>
              <a:gd name="T6" fmla="*/ 2147483647 w 20"/>
              <a:gd name="T7" fmla="*/ 2147483647 h 50"/>
              <a:gd name="T8" fmla="*/ 2147483647 w 20"/>
              <a:gd name="T9" fmla="*/ 2147483647 h 50"/>
              <a:gd name="T10" fmla="*/ 2147483647 w 20"/>
              <a:gd name="T11" fmla="*/ 2147483647 h 50"/>
              <a:gd name="T12" fmla="*/ 2147483647 w 20"/>
              <a:gd name="T13" fmla="*/ 2147483647 h 50"/>
              <a:gd name="T14" fmla="*/ 2147483647 w 20"/>
              <a:gd name="T15" fmla="*/ 2147483647 h 50"/>
              <a:gd name="T16" fmla="*/ 2147483647 w 20"/>
              <a:gd name="T17" fmla="*/ 2147483647 h 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
              <a:gd name="T28" fmla="*/ 0 h 50"/>
              <a:gd name="T29" fmla="*/ 20 w 20"/>
              <a:gd name="T30" fmla="*/ 50 h 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 h="50">
                <a:moveTo>
                  <a:pt x="2" y="0"/>
                </a:moveTo>
                <a:cubicBezTo>
                  <a:pt x="4" y="11"/>
                  <a:pt x="0" y="11"/>
                  <a:pt x="13" y="13"/>
                </a:cubicBezTo>
                <a:cubicBezTo>
                  <a:pt x="16" y="15"/>
                  <a:pt x="18" y="17"/>
                  <a:pt x="19" y="21"/>
                </a:cubicBezTo>
                <a:cubicBezTo>
                  <a:pt x="16" y="25"/>
                  <a:pt x="11" y="27"/>
                  <a:pt x="6" y="29"/>
                </a:cubicBezTo>
                <a:cubicBezTo>
                  <a:pt x="0" y="27"/>
                  <a:pt x="1" y="21"/>
                  <a:pt x="7" y="20"/>
                </a:cubicBezTo>
                <a:cubicBezTo>
                  <a:pt x="13" y="21"/>
                  <a:pt x="17" y="19"/>
                  <a:pt x="19" y="25"/>
                </a:cubicBezTo>
                <a:cubicBezTo>
                  <a:pt x="18" y="29"/>
                  <a:pt x="20" y="34"/>
                  <a:pt x="16" y="37"/>
                </a:cubicBezTo>
                <a:cubicBezTo>
                  <a:pt x="13" y="39"/>
                  <a:pt x="7" y="40"/>
                  <a:pt x="7" y="40"/>
                </a:cubicBezTo>
                <a:cubicBezTo>
                  <a:pt x="0" y="38"/>
                  <a:pt x="3" y="46"/>
                  <a:pt x="3" y="50"/>
                </a:cubicBezTo>
              </a:path>
            </a:pathLst>
          </a:cu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005" name="Text Box 193"/>
          <p:cNvSpPr txBox="1">
            <a:spLocks noChangeArrowheads="1"/>
          </p:cNvSpPr>
          <p:nvPr/>
        </p:nvSpPr>
        <p:spPr bwMode="auto">
          <a:xfrm>
            <a:off x="4530725" y="5114925"/>
            <a:ext cx="977900"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lnSpc>
                <a:spcPct val="50000"/>
              </a:lnSpc>
              <a:spcBef>
                <a:spcPct val="50000"/>
              </a:spcBef>
              <a:buClrTx/>
              <a:buSzTx/>
              <a:buFontTx/>
              <a:buNone/>
            </a:pPr>
            <a:r>
              <a:rPr lang="en-US" altLang="en-US" sz="700" b="0">
                <a:latin typeface="Times New Roman" pitchFamily="18" charset="0"/>
              </a:rPr>
              <a:t>3 x1500 MVA ICT</a:t>
            </a:r>
          </a:p>
          <a:p>
            <a:pPr eaLnBrk="1" hangingPunct="1">
              <a:lnSpc>
                <a:spcPct val="50000"/>
              </a:lnSpc>
              <a:spcBef>
                <a:spcPct val="50000"/>
              </a:spcBef>
              <a:buClrTx/>
              <a:buSzTx/>
              <a:buFontTx/>
              <a:buNone/>
            </a:pPr>
            <a:r>
              <a:rPr lang="en-US" altLang="en-US" sz="700" b="0">
                <a:latin typeface="Times New Roman" pitchFamily="18" charset="0"/>
              </a:rPr>
              <a:t>240 MVAR B/R</a:t>
            </a:r>
          </a:p>
          <a:p>
            <a:pPr eaLnBrk="1" hangingPunct="1">
              <a:lnSpc>
                <a:spcPct val="50000"/>
              </a:lnSpc>
              <a:spcBef>
                <a:spcPct val="50000"/>
              </a:spcBef>
              <a:buClrTx/>
              <a:buSzTx/>
              <a:buFontTx/>
              <a:buNone/>
            </a:pPr>
            <a:r>
              <a:rPr lang="en-US" altLang="en-US" sz="700" b="0">
                <a:latin typeface="Times New Roman" pitchFamily="18" charset="0"/>
              </a:rPr>
              <a:t>3x 240 MVAR L/R</a:t>
            </a:r>
          </a:p>
          <a:p>
            <a:pPr eaLnBrk="1" hangingPunct="1">
              <a:lnSpc>
                <a:spcPct val="50000"/>
              </a:lnSpc>
              <a:spcBef>
                <a:spcPct val="50000"/>
              </a:spcBef>
              <a:buClrTx/>
              <a:buSzTx/>
              <a:buFontTx/>
              <a:buNone/>
            </a:pPr>
            <a:r>
              <a:rPr lang="en-US" altLang="en-US" sz="700" b="0">
                <a:latin typeface="Times New Roman" pitchFamily="18" charset="0"/>
              </a:rPr>
              <a:t>2 x 240MVAR L/R(Fut.)</a:t>
            </a:r>
          </a:p>
        </p:txBody>
      </p:sp>
      <p:sp>
        <p:nvSpPr>
          <p:cNvPr id="38006" name="Freeform 1152"/>
          <p:cNvSpPr>
            <a:spLocks/>
          </p:cNvSpPr>
          <p:nvPr/>
        </p:nvSpPr>
        <p:spPr bwMode="auto">
          <a:xfrm rot="-10575956" flipH="1" flipV="1">
            <a:off x="4106863" y="4362450"/>
            <a:ext cx="100012" cy="255588"/>
          </a:xfrm>
          <a:custGeom>
            <a:avLst/>
            <a:gdLst>
              <a:gd name="T0" fmla="*/ 2147483647 w 20"/>
              <a:gd name="T1" fmla="*/ 0 h 50"/>
              <a:gd name="T2" fmla="*/ 2147483647 w 20"/>
              <a:gd name="T3" fmla="*/ 2147483647 h 50"/>
              <a:gd name="T4" fmla="*/ 2147483647 w 20"/>
              <a:gd name="T5" fmla="*/ 2147483647 h 50"/>
              <a:gd name="T6" fmla="*/ 2147483647 w 20"/>
              <a:gd name="T7" fmla="*/ 2147483647 h 50"/>
              <a:gd name="T8" fmla="*/ 2147483647 w 20"/>
              <a:gd name="T9" fmla="*/ 2147483647 h 50"/>
              <a:gd name="T10" fmla="*/ 2147483647 w 20"/>
              <a:gd name="T11" fmla="*/ 2147483647 h 50"/>
              <a:gd name="T12" fmla="*/ 2147483647 w 20"/>
              <a:gd name="T13" fmla="*/ 2147483647 h 50"/>
              <a:gd name="T14" fmla="*/ 2147483647 w 20"/>
              <a:gd name="T15" fmla="*/ 2147483647 h 50"/>
              <a:gd name="T16" fmla="*/ 2147483647 w 20"/>
              <a:gd name="T17" fmla="*/ 2147483647 h 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
              <a:gd name="T28" fmla="*/ 0 h 50"/>
              <a:gd name="T29" fmla="*/ 20 w 20"/>
              <a:gd name="T30" fmla="*/ 50 h 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 h="50">
                <a:moveTo>
                  <a:pt x="2" y="0"/>
                </a:moveTo>
                <a:cubicBezTo>
                  <a:pt x="4" y="11"/>
                  <a:pt x="0" y="11"/>
                  <a:pt x="13" y="13"/>
                </a:cubicBezTo>
                <a:cubicBezTo>
                  <a:pt x="16" y="15"/>
                  <a:pt x="18" y="17"/>
                  <a:pt x="19" y="21"/>
                </a:cubicBezTo>
                <a:cubicBezTo>
                  <a:pt x="16" y="25"/>
                  <a:pt x="11" y="27"/>
                  <a:pt x="6" y="29"/>
                </a:cubicBezTo>
                <a:cubicBezTo>
                  <a:pt x="0" y="27"/>
                  <a:pt x="1" y="21"/>
                  <a:pt x="7" y="20"/>
                </a:cubicBezTo>
                <a:cubicBezTo>
                  <a:pt x="13" y="21"/>
                  <a:pt x="17" y="19"/>
                  <a:pt x="19" y="25"/>
                </a:cubicBezTo>
                <a:cubicBezTo>
                  <a:pt x="18" y="29"/>
                  <a:pt x="20" y="34"/>
                  <a:pt x="16" y="37"/>
                </a:cubicBezTo>
                <a:cubicBezTo>
                  <a:pt x="13" y="39"/>
                  <a:pt x="7" y="40"/>
                  <a:pt x="7" y="40"/>
                </a:cubicBezTo>
                <a:cubicBezTo>
                  <a:pt x="0" y="38"/>
                  <a:pt x="3" y="46"/>
                  <a:pt x="3" y="50"/>
                </a:cubicBezTo>
              </a:path>
            </a:pathLst>
          </a:cu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007" name="Freeform 1156"/>
          <p:cNvSpPr>
            <a:spLocks/>
          </p:cNvSpPr>
          <p:nvPr/>
        </p:nvSpPr>
        <p:spPr bwMode="auto">
          <a:xfrm rot="-10575956" flipH="1" flipV="1">
            <a:off x="5518150" y="5086350"/>
            <a:ext cx="88900" cy="290513"/>
          </a:xfrm>
          <a:custGeom>
            <a:avLst/>
            <a:gdLst>
              <a:gd name="T0" fmla="*/ 2147483647 w 20"/>
              <a:gd name="T1" fmla="*/ 0 h 50"/>
              <a:gd name="T2" fmla="*/ 2147483647 w 20"/>
              <a:gd name="T3" fmla="*/ 2147483647 h 50"/>
              <a:gd name="T4" fmla="*/ 2147483647 w 20"/>
              <a:gd name="T5" fmla="*/ 2147483647 h 50"/>
              <a:gd name="T6" fmla="*/ 2147483647 w 20"/>
              <a:gd name="T7" fmla="*/ 2147483647 h 50"/>
              <a:gd name="T8" fmla="*/ 2147483647 w 20"/>
              <a:gd name="T9" fmla="*/ 2147483647 h 50"/>
              <a:gd name="T10" fmla="*/ 2147483647 w 20"/>
              <a:gd name="T11" fmla="*/ 2147483647 h 50"/>
              <a:gd name="T12" fmla="*/ 2147483647 w 20"/>
              <a:gd name="T13" fmla="*/ 2147483647 h 50"/>
              <a:gd name="T14" fmla="*/ 2147483647 w 20"/>
              <a:gd name="T15" fmla="*/ 2147483647 h 50"/>
              <a:gd name="T16" fmla="*/ 2147483647 w 20"/>
              <a:gd name="T17" fmla="*/ 2147483647 h 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
              <a:gd name="T28" fmla="*/ 0 h 50"/>
              <a:gd name="T29" fmla="*/ 20 w 20"/>
              <a:gd name="T30" fmla="*/ 50 h 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 h="50">
                <a:moveTo>
                  <a:pt x="2" y="0"/>
                </a:moveTo>
                <a:cubicBezTo>
                  <a:pt x="4" y="11"/>
                  <a:pt x="0" y="11"/>
                  <a:pt x="13" y="13"/>
                </a:cubicBezTo>
                <a:cubicBezTo>
                  <a:pt x="16" y="15"/>
                  <a:pt x="18" y="17"/>
                  <a:pt x="19" y="21"/>
                </a:cubicBezTo>
                <a:cubicBezTo>
                  <a:pt x="16" y="25"/>
                  <a:pt x="11" y="27"/>
                  <a:pt x="6" y="29"/>
                </a:cubicBezTo>
                <a:cubicBezTo>
                  <a:pt x="0" y="27"/>
                  <a:pt x="1" y="21"/>
                  <a:pt x="7" y="20"/>
                </a:cubicBezTo>
                <a:cubicBezTo>
                  <a:pt x="13" y="21"/>
                  <a:pt x="17" y="19"/>
                  <a:pt x="19" y="25"/>
                </a:cubicBezTo>
                <a:cubicBezTo>
                  <a:pt x="18" y="29"/>
                  <a:pt x="20" y="34"/>
                  <a:pt x="16" y="37"/>
                </a:cubicBezTo>
                <a:cubicBezTo>
                  <a:pt x="13" y="39"/>
                  <a:pt x="7" y="40"/>
                  <a:pt x="7" y="40"/>
                </a:cubicBezTo>
                <a:cubicBezTo>
                  <a:pt x="0" y="38"/>
                  <a:pt x="3" y="46"/>
                  <a:pt x="3" y="50"/>
                </a:cubicBezTo>
              </a:path>
            </a:pathLst>
          </a:cu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008" name="Freeform 1189"/>
          <p:cNvSpPr>
            <a:spLocks/>
          </p:cNvSpPr>
          <p:nvPr/>
        </p:nvSpPr>
        <p:spPr bwMode="auto">
          <a:xfrm rot="5298582" flipH="1">
            <a:off x="2316163" y="3590925"/>
            <a:ext cx="92075" cy="250825"/>
          </a:xfrm>
          <a:custGeom>
            <a:avLst/>
            <a:gdLst>
              <a:gd name="T0" fmla="*/ 2147483647 w 20"/>
              <a:gd name="T1" fmla="*/ 0 h 50"/>
              <a:gd name="T2" fmla="*/ 2147483647 w 20"/>
              <a:gd name="T3" fmla="*/ 2147483647 h 50"/>
              <a:gd name="T4" fmla="*/ 2147483647 w 20"/>
              <a:gd name="T5" fmla="*/ 2147483647 h 50"/>
              <a:gd name="T6" fmla="*/ 2147483647 w 20"/>
              <a:gd name="T7" fmla="*/ 2147483647 h 50"/>
              <a:gd name="T8" fmla="*/ 2147483647 w 20"/>
              <a:gd name="T9" fmla="*/ 2147483647 h 50"/>
              <a:gd name="T10" fmla="*/ 2147483647 w 20"/>
              <a:gd name="T11" fmla="*/ 2147483647 h 50"/>
              <a:gd name="T12" fmla="*/ 2147483647 w 20"/>
              <a:gd name="T13" fmla="*/ 2147483647 h 50"/>
              <a:gd name="T14" fmla="*/ 2147483647 w 20"/>
              <a:gd name="T15" fmla="*/ 2147483647 h 50"/>
              <a:gd name="T16" fmla="*/ 2147483647 w 20"/>
              <a:gd name="T17" fmla="*/ 2147483647 h 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
              <a:gd name="T28" fmla="*/ 0 h 50"/>
              <a:gd name="T29" fmla="*/ 20 w 20"/>
              <a:gd name="T30" fmla="*/ 50 h 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 h="50">
                <a:moveTo>
                  <a:pt x="2" y="0"/>
                </a:moveTo>
                <a:cubicBezTo>
                  <a:pt x="4" y="11"/>
                  <a:pt x="0" y="11"/>
                  <a:pt x="13" y="13"/>
                </a:cubicBezTo>
                <a:cubicBezTo>
                  <a:pt x="16" y="15"/>
                  <a:pt x="18" y="17"/>
                  <a:pt x="19" y="21"/>
                </a:cubicBezTo>
                <a:cubicBezTo>
                  <a:pt x="16" y="25"/>
                  <a:pt x="11" y="27"/>
                  <a:pt x="6" y="29"/>
                </a:cubicBezTo>
                <a:cubicBezTo>
                  <a:pt x="0" y="27"/>
                  <a:pt x="1" y="21"/>
                  <a:pt x="7" y="20"/>
                </a:cubicBezTo>
                <a:cubicBezTo>
                  <a:pt x="13" y="21"/>
                  <a:pt x="17" y="19"/>
                  <a:pt x="19" y="25"/>
                </a:cubicBezTo>
                <a:cubicBezTo>
                  <a:pt x="18" y="29"/>
                  <a:pt x="20" y="34"/>
                  <a:pt x="16" y="37"/>
                </a:cubicBezTo>
                <a:cubicBezTo>
                  <a:pt x="13" y="39"/>
                  <a:pt x="7" y="40"/>
                  <a:pt x="7" y="40"/>
                </a:cubicBezTo>
                <a:cubicBezTo>
                  <a:pt x="0" y="38"/>
                  <a:pt x="3" y="46"/>
                  <a:pt x="3" y="50"/>
                </a:cubicBezTo>
              </a:path>
            </a:pathLst>
          </a:cu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009" name="Line 1192"/>
          <p:cNvSpPr>
            <a:spLocks noChangeShapeType="1"/>
          </p:cNvSpPr>
          <p:nvPr/>
        </p:nvSpPr>
        <p:spPr bwMode="auto">
          <a:xfrm flipH="1">
            <a:off x="1509713" y="3668713"/>
            <a:ext cx="449262" cy="544512"/>
          </a:xfrm>
          <a:prstGeom prst="line">
            <a:avLst/>
          </a:prstGeom>
          <a:noFill/>
          <a:ln w="38100">
            <a:solidFill>
              <a:srgbClr val="EB45CB"/>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38010" name="Group 1204"/>
          <p:cNvGrpSpPr>
            <a:grpSpLocks/>
          </p:cNvGrpSpPr>
          <p:nvPr/>
        </p:nvGrpSpPr>
        <p:grpSpPr bwMode="auto">
          <a:xfrm>
            <a:off x="1990725" y="3114675"/>
            <a:ext cx="120650" cy="393700"/>
            <a:chOff x="768" y="336"/>
            <a:chExt cx="104" cy="384"/>
          </a:xfrm>
        </p:grpSpPr>
        <p:sp>
          <p:nvSpPr>
            <p:cNvPr id="38465" name="Line 1205"/>
            <p:cNvSpPr>
              <a:spLocks noChangeShapeType="1"/>
            </p:cNvSpPr>
            <p:nvPr/>
          </p:nvSpPr>
          <p:spPr bwMode="auto">
            <a:xfrm>
              <a:off x="816" y="624"/>
              <a:ext cx="0" cy="96"/>
            </a:xfrm>
            <a:prstGeom prst="line">
              <a:avLst/>
            </a:prstGeom>
            <a:noFill/>
            <a:ln w="38100">
              <a:solidFill>
                <a:srgbClr val="0099FF"/>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38466" name="Group 1206"/>
            <p:cNvGrpSpPr>
              <a:grpSpLocks/>
            </p:cNvGrpSpPr>
            <p:nvPr/>
          </p:nvGrpSpPr>
          <p:grpSpPr bwMode="auto">
            <a:xfrm>
              <a:off x="768" y="336"/>
              <a:ext cx="104" cy="288"/>
              <a:chOff x="768" y="336"/>
              <a:chExt cx="104" cy="288"/>
            </a:xfrm>
          </p:grpSpPr>
          <p:sp>
            <p:nvSpPr>
              <p:cNvPr id="38467" name="Oval 1207"/>
              <p:cNvSpPr>
                <a:spLocks noChangeArrowheads="1"/>
              </p:cNvSpPr>
              <p:nvPr/>
            </p:nvSpPr>
            <p:spPr bwMode="auto">
              <a:xfrm>
                <a:off x="768" y="480"/>
                <a:ext cx="96" cy="144"/>
              </a:xfrm>
              <a:prstGeom prst="ellipse">
                <a:avLst/>
              </a:pr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endParaRPr lang="en-US" altLang="en-US" sz="1800" b="0"/>
              </a:p>
            </p:txBody>
          </p:sp>
          <p:sp>
            <p:nvSpPr>
              <p:cNvPr id="38468" name="Freeform 1208"/>
              <p:cNvSpPr>
                <a:spLocks/>
              </p:cNvSpPr>
              <p:nvPr/>
            </p:nvSpPr>
            <p:spPr bwMode="auto">
              <a:xfrm>
                <a:off x="816" y="336"/>
                <a:ext cx="56" cy="192"/>
              </a:xfrm>
              <a:custGeom>
                <a:avLst/>
                <a:gdLst>
                  <a:gd name="T0" fmla="*/ 8 w 56"/>
                  <a:gd name="T1" fmla="*/ 0 h 192"/>
                  <a:gd name="T2" fmla="*/ 8 w 56"/>
                  <a:gd name="T3" fmla="*/ 96 h 192"/>
                  <a:gd name="T4" fmla="*/ 56 w 56"/>
                  <a:gd name="T5" fmla="*/ 192 h 192"/>
                  <a:gd name="T6" fmla="*/ 0 60000 65536"/>
                  <a:gd name="T7" fmla="*/ 0 60000 65536"/>
                  <a:gd name="T8" fmla="*/ 0 60000 65536"/>
                  <a:gd name="T9" fmla="*/ 0 w 56"/>
                  <a:gd name="T10" fmla="*/ 0 h 192"/>
                  <a:gd name="T11" fmla="*/ 56 w 56"/>
                  <a:gd name="T12" fmla="*/ 192 h 192"/>
                </a:gdLst>
                <a:ahLst/>
                <a:cxnLst>
                  <a:cxn ang="T6">
                    <a:pos x="T0" y="T1"/>
                  </a:cxn>
                  <a:cxn ang="T7">
                    <a:pos x="T2" y="T3"/>
                  </a:cxn>
                  <a:cxn ang="T8">
                    <a:pos x="T4" y="T5"/>
                  </a:cxn>
                </a:cxnLst>
                <a:rect l="T9" t="T10" r="T11" b="T12"/>
                <a:pathLst>
                  <a:path w="56" h="192">
                    <a:moveTo>
                      <a:pt x="8" y="0"/>
                    </a:moveTo>
                    <a:cubicBezTo>
                      <a:pt x="4" y="32"/>
                      <a:pt x="0" y="64"/>
                      <a:pt x="8" y="96"/>
                    </a:cubicBezTo>
                    <a:cubicBezTo>
                      <a:pt x="16" y="128"/>
                      <a:pt x="48" y="176"/>
                      <a:pt x="56" y="192"/>
                    </a:cubicBezTo>
                  </a:path>
                </a:pathLst>
              </a:custGeom>
              <a:solidFill>
                <a:srgbClr val="0099FF"/>
              </a:solidFill>
              <a:ln w="9525">
                <a:solidFill>
                  <a:srgbClr val="0099FF"/>
                </a:solidFill>
                <a:round/>
                <a:headEnd/>
                <a:tailEnd/>
              </a:ln>
            </p:spPr>
            <p:txBody>
              <a:bodyPr/>
              <a:lstStyle/>
              <a:p>
                <a:endParaRPr lang="en-US"/>
              </a:p>
            </p:txBody>
          </p:sp>
          <p:sp>
            <p:nvSpPr>
              <p:cNvPr id="38469" name="Oval 1209"/>
              <p:cNvSpPr>
                <a:spLocks noChangeArrowheads="1"/>
              </p:cNvSpPr>
              <p:nvPr/>
            </p:nvSpPr>
            <p:spPr bwMode="auto">
              <a:xfrm>
                <a:off x="768" y="480"/>
                <a:ext cx="96" cy="144"/>
              </a:xfrm>
              <a:prstGeom prst="ellipse">
                <a:avLst/>
              </a:pr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endParaRPr lang="en-US" altLang="en-US" sz="1800" b="0"/>
              </a:p>
            </p:txBody>
          </p:sp>
          <p:sp>
            <p:nvSpPr>
              <p:cNvPr id="38470" name="Freeform 1210"/>
              <p:cNvSpPr>
                <a:spLocks/>
              </p:cNvSpPr>
              <p:nvPr/>
            </p:nvSpPr>
            <p:spPr bwMode="auto">
              <a:xfrm>
                <a:off x="816" y="336"/>
                <a:ext cx="56" cy="192"/>
              </a:xfrm>
              <a:custGeom>
                <a:avLst/>
                <a:gdLst>
                  <a:gd name="T0" fmla="*/ 8 w 56"/>
                  <a:gd name="T1" fmla="*/ 0 h 192"/>
                  <a:gd name="T2" fmla="*/ 8 w 56"/>
                  <a:gd name="T3" fmla="*/ 96 h 192"/>
                  <a:gd name="T4" fmla="*/ 56 w 56"/>
                  <a:gd name="T5" fmla="*/ 192 h 192"/>
                  <a:gd name="T6" fmla="*/ 0 60000 65536"/>
                  <a:gd name="T7" fmla="*/ 0 60000 65536"/>
                  <a:gd name="T8" fmla="*/ 0 60000 65536"/>
                  <a:gd name="T9" fmla="*/ 0 w 56"/>
                  <a:gd name="T10" fmla="*/ 0 h 192"/>
                  <a:gd name="T11" fmla="*/ 56 w 56"/>
                  <a:gd name="T12" fmla="*/ 192 h 192"/>
                </a:gdLst>
                <a:ahLst/>
                <a:cxnLst>
                  <a:cxn ang="T6">
                    <a:pos x="T0" y="T1"/>
                  </a:cxn>
                  <a:cxn ang="T7">
                    <a:pos x="T2" y="T3"/>
                  </a:cxn>
                  <a:cxn ang="T8">
                    <a:pos x="T4" y="T5"/>
                  </a:cxn>
                </a:cxnLst>
                <a:rect l="T9" t="T10" r="T11" b="T12"/>
                <a:pathLst>
                  <a:path w="56" h="192">
                    <a:moveTo>
                      <a:pt x="8" y="0"/>
                    </a:moveTo>
                    <a:cubicBezTo>
                      <a:pt x="4" y="32"/>
                      <a:pt x="0" y="64"/>
                      <a:pt x="8" y="96"/>
                    </a:cubicBezTo>
                    <a:cubicBezTo>
                      <a:pt x="16" y="128"/>
                      <a:pt x="48" y="176"/>
                      <a:pt x="56" y="192"/>
                    </a:cubicBezTo>
                  </a:path>
                </a:pathLst>
              </a:custGeom>
              <a:solidFill>
                <a:srgbClr val="0099FF"/>
              </a:solidFill>
              <a:ln w="9525">
                <a:solidFill>
                  <a:srgbClr val="0099FF"/>
                </a:solidFill>
                <a:round/>
                <a:headEnd/>
                <a:tailEnd/>
              </a:ln>
            </p:spPr>
            <p:txBody>
              <a:bodyPr/>
              <a:lstStyle/>
              <a:p>
                <a:endParaRPr lang="en-US"/>
              </a:p>
            </p:txBody>
          </p:sp>
        </p:grpSp>
      </p:grpSp>
      <p:sp>
        <p:nvSpPr>
          <p:cNvPr id="38011" name="Line 1218"/>
          <p:cNvSpPr>
            <a:spLocks noChangeShapeType="1"/>
          </p:cNvSpPr>
          <p:nvPr/>
        </p:nvSpPr>
        <p:spPr bwMode="auto">
          <a:xfrm flipH="1">
            <a:off x="1958975" y="3125788"/>
            <a:ext cx="0" cy="542925"/>
          </a:xfrm>
          <a:prstGeom prst="line">
            <a:avLst/>
          </a:prstGeom>
          <a:noFill/>
          <a:ln w="38100">
            <a:solidFill>
              <a:srgbClr val="EB45CB"/>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012" name="Freeform 1223"/>
          <p:cNvSpPr>
            <a:spLocks/>
          </p:cNvSpPr>
          <p:nvPr/>
        </p:nvSpPr>
        <p:spPr bwMode="auto">
          <a:xfrm rot="-10575956" flipH="1" flipV="1">
            <a:off x="2830513" y="3933825"/>
            <a:ext cx="117475" cy="219075"/>
          </a:xfrm>
          <a:custGeom>
            <a:avLst/>
            <a:gdLst>
              <a:gd name="T0" fmla="*/ 2147483647 w 20"/>
              <a:gd name="T1" fmla="*/ 0 h 50"/>
              <a:gd name="T2" fmla="*/ 2147483647 w 20"/>
              <a:gd name="T3" fmla="*/ 2147483647 h 50"/>
              <a:gd name="T4" fmla="*/ 2147483647 w 20"/>
              <a:gd name="T5" fmla="*/ 2147483647 h 50"/>
              <a:gd name="T6" fmla="*/ 2147483647 w 20"/>
              <a:gd name="T7" fmla="*/ 2147483647 h 50"/>
              <a:gd name="T8" fmla="*/ 2147483647 w 20"/>
              <a:gd name="T9" fmla="*/ 2147483647 h 50"/>
              <a:gd name="T10" fmla="*/ 2147483647 w 20"/>
              <a:gd name="T11" fmla="*/ 2147483647 h 50"/>
              <a:gd name="T12" fmla="*/ 2147483647 w 20"/>
              <a:gd name="T13" fmla="*/ 2147483647 h 50"/>
              <a:gd name="T14" fmla="*/ 2147483647 w 20"/>
              <a:gd name="T15" fmla="*/ 2147483647 h 50"/>
              <a:gd name="T16" fmla="*/ 2147483647 w 20"/>
              <a:gd name="T17" fmla="*/ 2147483647 h 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
              <a:gd name="T28" fmla="*/ 0 h 50"/>
              <a:gd name="T29" fmla="*/ 20 w 20"/>
              <a:gd name="T30" fmla="*/ 50 h 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 h="50">
                <a:moveTo>
                  <a:pt x="2" y="0"/>
                </a:moveTo>
                <a:cubicBezTo>
                  <a:pt x="4" y="11"/>
                  <a:pt x="0" y="11"/>
                  <a:pt x="13" y="13"/>
                </a:cubicBezTo>
                <a:cubicBezTo>
                  <a:pt x="16" y="15"/>
                  <a:pt x="18" y="17"/>
                  <a:pt x="19" y="21"/>
                </a:cubicBezTo>
                <a:cubicBezTo>
                  <a:pt x="16" y="25"/>
                  <a:pt x="11" y="27"/>
                  <a:pt x="6" y="29"/>
                </a:cubicBezTo>
                <a:cubicBezTo>
                  <a:pt x="0" y="27"/>
                  <a:pt x="1" y="21"/>
                  <a:pt x="7" y="20"/>
                </a:cubicBezTo>
                <a:cubicBezTo>
                  <a:pt x="13" y="21"/>
                  <a:pt x="17" y="19"/>
                  <a:pt x="19" y="25"/>
                </a:cubicBezTo>
                <a:cubicBezTo>
                  <a:pt x="18" y="29"/>
                  <a:pt x="20" y="34"/>
                  <a:pt x="16" y="37"/>
                </a:cubicBezTo>
                <a:cubicBezTo>
                  <a:pt x="13" y="39"/>
                  <a:pt x="7" y="40"/>
                  <a:pt x="7" y="40"/>
                </a:cubicBezTo>
                <a:cubicBezTo>
                  <a:pt x="0" y="38"/>
                  <a:pt x="3" y="46"/>
                  <a:pt x="3" y="50"/>
                </a:cubicBezTo>
              </a:path>
            </a:pathLst>
          </a:cu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013" name="Freeform 1224"/>
          <p:cNvSpPr>
            <a:spLocks/>
          </p:cNvSpPr>
          <p:nvPr/>
        </p:nvSpPr>
        <p:spPr bwMode="auto">
          <a:xfrm rot="-10575956" flipH="1" flipV="1">
            <a:off x="2960688" y="3559175"/>
            <a:ext cx="138112" cy="212725"/>
          </a:xfrm>
          <a:custGeom>
            <a:avLst/>
            <a:gdLst>
              <a:gd name="T0" fmla="*/ 2147483647 w 20"/>
              <a:gd name="T1" fmla="*/ 0 h 50"/>
              <a:gd name="T2" fmla="*/ 2147483647 w 20"/>
              <a:gd name="T3" fmla="*/ 2147483647 h 50"/>
              <a:gd name="T4" fmla="*/ 2147483647 w 20"/>
              <a:gd name="T5" fmla="*/ 2147483647 h 50"/>
              <a:gd name="T6" fmla="*/ 2147483647 w 20"/>
              <a:gd name="T7" fmla="*/ 2147483647 h 50"/>
              <a:gd name="T8" fmla="*/ 2147483647 w 20"/>
              <a:gd name="T9" fmla="*/ 2147483647 h 50"/>
              <a:gd name="T10" fmla="*/ 2147483647 w 20"/>
              <a:gd name="T11" fmla="*/ 2147483647 h 50"/>
              <a:gd name="T12" fmla="*/ 2147483647 w 20"/>
              <a:gd name="T13" fmla="*/ 2147483647 h 50"/>
              <a:gd name="T14" fmla="*/ 2147483647 w 20"/>
              <a:gd name="T15" fmla="*/ 2147483647 h 50"/>
              <a:gd name="T16" fmla="*/ 2147483647 w 20"/>
              <a:gd name="T17" fmla="*/ 2147483647 h 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
              <a:gd name="T28" fmla="*/ 0 h 50"/>
              <a:gd name="T29" fmla="*/ 20 w 20"/>
              <a:gd name="T30" fmla="*/ 50 h 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 h="50">
                <a:moveTo>
                  <a:pt x="2" y="0"/>
                </a:moveTo>
                <a:cubicBezTo>
                  <a:pt x="4" y="11"/>
                  <a:pt x="0" y="11"/>
                  <a:pt x="13" y="13"/>
                </a:cubicBezTo>
                <a:cubicBezTo>
                  <a:pt x="16" y="15"/>
                  <a:pt x="18" y="17"/>
                  <a:pt x="19" y="21"/>
                </a:cubicBezTo>
                <a:cubicBezTo>
                  <a:pt x="16" y="25"/>
                  <a:pt x="11" y="27"/>
                  <a:pt x="6" y="29"/>
                </a:cubicBezTo>
                <a:cubicBezTo>
                  <a:pt x="0" y="27"/>
                  <a:pt x="1" y="21"/>
                  <a:pt x="7" y="20"/>
                </a:cubicBezTo>
                <a:cubicBezTo>
                  <a:pt x="13" y="21"/>
                  <a:pt x="17" y="19"/>
                  <a:pt x="19" y="25"/>
                </a:cubicBezTo>
                <a:cubicBezTo>
                  <a:pt x="18" y="29"/>
                  <a:pt x="20" y="34"/>
                  <a:pt x="16" y="37"/>
                </a:cubicBezTo>
                <a:cubicBezTo>
                  <a:pt x="13" y="39"/>
                  <a:pt x="7" y="40"/>
                  <a:pt x="7" y="40"/>
                </a:cubicBezTo>
                <a:cubicBezTo>
                  <a:pt x="0" y="38"/>
                  <a:pt x="3" y="46"/>
                  <a:pt x="3" y="50"/>
                </a:cubicBezTo>
              </a:path>
            </a:pathLst>
          </a:cu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cxnSp>
        <p:nvCxnSpPr>
          <p:cNvPr id="38014" name="Straight Connector 383"/>
          <p:cNvCxnSpPr>
            <a:cxnSpLocks noChangeShapeType="1"/>
          </p:cNvCxnSpPr>
          <p:nvPr/>
        </p:nvCxnSpPr>
        <p:spPr bwMode="auto">
          <a:xfrm>
            <a:off x="2209800" y="6324600"/>
            <a:ext cx="730250" cy="6350"/>
          </a:xfrm>
          <a:prstGeom prst="line">
            <a:avLst/>
          </a:prstGeom>
          <a:noFill/>
          <a:ln w="38100" algn="ctr">
            <a:solidFill>
              <a:srgbClr val="0099FF"/>
            </a:solidFill>
            <a:round/>
            <a:headEnd/>
            <a:tailEnd/>
          </a:ln>
          <a:extLst>
            <a:ext uri="{909E8E84-426E-40DD-AFC4-6F175D3DCCD1}">
              <a14:hiddenFill xmlns:a14="http://schemas.microsoft.com/office/drawing/2010/main">
                <a:noFill/>
              </a14:hiddenFill>
            </a:ext>
          </a:extLst>
        </p:spPr>
      </p:cxnSp>
      <p:cxnSp>
        <p:nvCxnSpPr>
          <p:cNvPr id="38015" name="Straight Connector 383"/>
          <p:cNvCxnSpPr>
            <a:cxnSpLocks noChangeShapeType="1"/>
          </p:cNvCxnSpPr>
          <p:nvPr/>
        </p:nvCxnSpPr>
        <p:spPr bwMode="auto">
          <a:xfrm>
            <a:off x="2209800" y="6324600"/>
            <a:ext cx="730250" cy="6350"/>
          </a:xfrm>
          <a:prstGeom prst="line">
            <a:avLst/>
          </a:prstGeom>
          <a:noFill/>
          <a:ln w="38100" algn="ctr">
            <a:solidFill>
              <a:srgbClr val="0099FF"/>
            </a:solidFill>
            <a:round/>
            <a:headEnd/>
            <a:tailEnd/>
          </a:ln>
          <a:extLst>
            <a:ext uri="{909E8E84-426E-40DD-AFC4-6F175D3DCCD1}">
              <a14:hiddenFill xmlns:a14="http://schemas.microsoft.com/office/drawing/2010/main">
                <a:noFill/>
              </a14:hiddenFill>
            </a:ext>
          </a:extLst>
        </p:spPr>
      </p:cxnSp>
      <p:cxnSp>
        <p:nvCxnSpPr>
          <p:cNvPr id="38016" name="Straight Connector 383"/>
          <p:cNvCxnSpPr>
            <a:cxnSpLocks noChangeShapeType="1"/>
          </p:cNvCxnSpPr>
          <p:nvPr/>
        </p:nvCxnSpPr>
        <p:spPr bwMode="auto">
          <a:xfrm>
            <a:off x="2209800" y="6324600"/>
            <a:ext cx="730250" cy="6350"/>
          </a:xfrm>
          <a:prstGeom prst="line">
            <a:avLst/>
          </a:prstGeom>
          <a:noFill/>
          <a:ln w="38100" algn="ctr">
            <a:solidFill>
              <a:srgbClr val="0099FF"/>
            </a:solidFill>
            <a:round/>
            <a:headEnd/>
            <a:tailEnd/>
          </a:ln>
          <a:extLst>
            <a:ext uri="{909E8E84-426E-40DD-AFC4-6F175D3DCCD1}">
              <a14:hiddenFill xmlns:a14="http://schemas.microsoft.com/office/drawing/2010/main">
                <a:noFill/>
              </a14:hiddenFill>
            </a:ext>
          </a:extLst>
        </p:spPr>
      </p:cxnSp>
      <p:cxnSp>
        <p:nvCxnSpPr>
          <p:cNvPr id="38017" name="Straight Connector 383"/>
          <p:cNvCxnSpPr>
            <a:cxnSpLocks noChangeShapeType="1"/>
          </p:cNvCxnSpPr>
          <p:nvPr/>
        </p:nvCxnSpPr>
        <p:spPr bwMode="auto">
          <a:xfrm>
            <a:off x="7262813" y="3092450"/>
            <a:ext cx="838200" cy="3175"/>
          </a:xfrm>
          <a:prstGeom prst="line">
            <a:avLst/>
          </a:prstGeom>
          <a:noFill/>
          <a:ln w="38100" algn="ctr">
            <a:solidFill>
              <a:srgbClr val="CC3300"/>
            </a:solidFill>
            <a:round/>
            <a:headEnd/>
            <a:tailEnd/>
          </a:ln>
          <a:extLst>
            <a:ext uri="{909E8E84-426E-40DD-AFC4-6F175D3DCCD1}">
              <a14:hiddenFill xmlns:a14="http://schemas.microsoft.com/office/drawing/2010/main">
                <a:noFill/>
              </a14:hiddenFill>
            </a:ext>
          </a:extLst>
        </p:spPr>
      </p:cxnSp>
      <p:cxnSp>
        <p:nvCxnSpPr>
          <p:cNvPr id="38018" name="Straight Connector 383"/>
          <p:cNvCxnSpPr>
            <a:cxnSpLocks noChangeShapeType="1"/>
          </p:cNvCxnSpPr>
          <p:nvPr/>
        </p:nvCxnSpPr>
        <p:spPr bwMode="auto">
          <a:xfrm flipH="1">
            <a:off x="8075613" y="2171700"/>
            <a:ext cx="1587" cy="938213"/>
          </a:xfrm>
          <a:prstGeom prst="line">
            <a:avLst/>
          </a:prstGeom>
          <a:noFill/>
          <a:ln w="38100" algn="ctr">
            <a:solidFill>
              <a:srgbClr val="EB45CB"/>
            </a:solidFill>
            <a:round/>
            <a:headEnd/>
            <a:tailEnd/>
          </a:ln>
          <a:extLst>
            <a:ext uri="{909E8E84-426E-40DD-AFC4-6F175D3DCCD1}">
              <a14:hiddenFill xmlns:a14="http://schemas.microsoft.com/office/drawing/2010/main">
                <a:noFill/>
              </a14:hiddenFill>
            </a:ext>
          </a:extLst>
        </p:spPr>
      </p:cxnSp>
      <p:sp>
        <p:nvSpPr>
          <p:cNvPr id="38019" name="Freeform 1211"/>
          <p:cNvSpPr>
            <a:spLocks/>
          </p:cNvSpPr>
          <p:nvPr/>
        </p:nvSpPr>
        <p:spPr bwMode="auto">
          <a:xfrm>
            <a:off x="693738" y="488950"/>
            <a:ext cx="109537" cy="339725"/>
          </a:xfrm>
          <a:custGeom>
            <a:avLst/>
            <a:gdLst>
              <a:gd name="T0" fmla="*/ 2147483647 w 21"/>
              <a:gd name="T1" fmla="*/ 0 h 68"/>
              <a:gd name="T2" fmla="*/ 2147483647 w 21"/>
              <a:gd name="T3" fmla="*/ 2147483647 h 68"/>
              <a:gd name="T4" fmla="*/ 2147483647 w 21"/>
              <a:gd name="T5" fmla="*/ 2147483647 h 68"/>
              <a:gd name="T6" fmla="*/ 2147483647 w 21"/>
              <a:gd name="T7" fmla="*/ 2147483647 h 68"/>
              <a:gd name="T8" fmla="*/ 2147483647 w 21"/>
              <a:gd name="T9" fmla="*/ 2147483647 h 68"/>
              <a:gd name="T10" fmla="*/ 2147483647 w 21"/>
              <a:gd name="T11" fmla="*/ 2147483647 h 68"/>
              <a:gd name="T12" fmla="*/ 2147483647 w 21"/>
              <a:gd name="T13" fmla="*/ 2147483647 h 68"/>
              <a:gd name="T14" fmla="*/ 2147483647 w 21"/>
              <a:gd name="T15" fmla="*/ 2147483647 h 68"/>
              <a:gd name="T16" fmla="*/ 2147483647 w 21"/>
              <a:gd name="T17" fmla="*/ 2147483647 h 68"/>
              <a:gd name="T18" fmla="*/ 2147483647 w 21"/>
              <a:gd name="T19" fmla="*/ 2147483647 h 68"/>
              <a:gd name="T20" fmla="*/ 2147483647 w 21"/>
              <a:gd name="T21" fmla="*/ 2147483647 h 68"/>
              <a:gd name="T22" fmla="*/ 2147483647 w 21"/>
              <a:gd name="T23" fmla="*/ 2147483647 h 68"/>
              <a:gd name="T24" fmla="*/ 2147483647 w 21"/>
              <a:gd name="T25" fmla="*/ 2147483647 h 68"/>
              <a:gd name="T26" fmla="*/ 2147483647 w 21"/>
              <a:gd name="T27" fmla="*/ 2147483647 h 68"/>
              <a:gd name="T28" fmla="*/ 2147483647 w 21"/>
              <a:gd name="T29" fmla="*/ 2147483647 h 68"/>
              <a:gd name="T30" fmla="*/ 2147483647 w 21"/>
              <a:gd name="T31" fmla="*/ 2147483647 h 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1"/>
              <a:gd name="T49" fmla="*/ 0 h 68"/>
              <a:gd name="T50" fmla="*/ 21 w 21"/>
              <a:gd name="T51" fmla="*/ 68 h 6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1" h="68">
                <a:moveTo>
                  <a:pt x="2" y="0"/>
                </a:moveTo>
                <a:cubicBezTo>
                  <a:pt x="1" y="6"/>
                  <a:pt x="2" y="9"/>
                  <a:pt x="3" y="15"/>
                </a:cubicBezTo>
                <a:cubicBezTo>
                  <a:pt x="7" y="12"/>
                  <a:pt x="8" y="12"/>
                  <a:pt x="13" y="13"/>
                </a:cubicBezTo>
                <a:cubicBezTo>
                  <a:pt x="16" y="15"/>
                  <a:pt x="18" y="21"/>
                  <a:pt x="18" y="21"/>
                </a:cubicBezTo>
                <a:cubicBezTo>
                  <a:pt x="16" y="26"/>
                  <a:pt x="5" y="31"/>
                  <a:pt x="5" y="31"/>
                </a:cubicBezTo>
                <a:cubicBezTo>
                  <a:pt x="2" y="29"/>
                  <a:pt x="0" y="29"/>
                  <a:pt x="3" y="24"/>
                </a:cubicBezTo>
                <a:cubicBezTo>
                  <a:pt x="5" y="21"/>
                  <a:pt x="12" y="20"/>
                  <a:pt x="12" y="20"/>
                </a:cubicBezTo>
                <a:cubicBezTo>
                  <a:pt x="14" y="21"/>
                  <a:pt x="17" y="21"/>
                  <a:pt x="18" y="23"/>
                </a:cubicBezTo>
                <a:cubicBezTo>
                  <a:pt x="19" y="25"/>
                  <a:pt x="20" y="29"/>
                  <a:pt x="20" y="29"/>
                </a:cubicBezTo>
                <a:cubicBezTo>
                  <a:pt x="20" y="33"/>
                  <a:pt x="21" y="39"/>
                  <a:pt x="18" y="42"/>
                </a:cubicBezTo>
                <a:cubicBezTo>
                  <a:pt x="16" y="44"/>
                  <a:pt x="12" y="46"/>
                  <a:pt x="12" y="46"/>
                </a:cubicBezTo>
                <a:cubicBezTo>
                  <a:pt x="4" y="45"/>
                  <a:pt x="0" y="43"/>
                  <a:pt x="7" y="36"/>
                </a:cubicBezTo>
                <a:cubicBezTo>
                  <a:pt x="14" y="37"/>
                  <a:pt x="18" y="35"/>
                  <a:pt x="20" y="42"/>
                </a:cubicBezTo>
                <a:cubicBezTo>
                  <a:pt x="20" y="45"/>
                  <a:pt x="20" y="51"/>
                  <a:pt x="17" y="54"/>
                </a:cubicBezTo>
                <a:cubicBezTo>
                  <a:pt x="13" y="57"/>
                  <a:pt x="4" y="58"/>
                  <a:pt x="4" y="58"/>
                </a:cubicBezTo>
                <a:cubicBezTo>
                  <a:pt x="2" y="62"/>
                  <a:pt x="1" y="63"/>
                  <a:pt x="1" y="68"/>
                </a:cubicBezTo>
              </a:path>
            </a:pathLst>
          </a:cu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020" name="Freeform 1211"/>
          <p:cNvSpPr>
            <a:spLocks/>
          </p:cNvSpPr>
          <p:nvPr/>
        </p:nvSpPr>
        <p:spPr bwMode="auto">
          <a:xfrm>
            <a:off x="823913" y="461963"/>
            <a:ext cx="80962" cy="358775"/>
          </a:xfrm>
          <a:custGeom>
            <a:avLst/>
            <a:gdLst>
              <a:gd name="T0" fmla="*/ 2147483647 w 21"/>
              <a:gd name="T1" fmla="*/ 0 h 68"/>
              <a:gd name="T2" fmla="*/ 2147483647 w 21"/>
              <a:gd name="T3" fmla="*/ 2147483647 h 68"/>
              <a:gd name="T4" fmla="*/ 2147483647 w 21"/>
              <a:gd name="T5" fmla="*/ 2147483647 h 68"/>
              <a:gd name="T6" fmla="*/ 2147483647 w 21"/>
              <a:gd name="T7" fmla="*/ 2147483647 h 68"/>
              <a:gd name="T8" fmla="*/ 2147483647 w 21"/>
              <a:gd name="T9" fmla="*/ 2147483647 h 68"/>
              <a:gd name="T10" fmla="*/ 2147483647 w 21"/>
              <a:gd name="T11" fmla="*/ 2147483647 h 68"/>
              <a:gd name="T12" fmla="*/ 2147483647 w 21"/>
              <a:gd name="T13" fmla="*/ 2147483647 h 68"/>
              <a:gd name="T14" fmla="*/ 2147483647 w 21"/>
              <a:gd name="T15" fmla="*/ 2147483647 h 68"/>
              <a:gd name="T16" fmla="*/ 2147483647 w 21"/>
              <a:gd name="T17" fmla="*/ 2147483647 h 68"/>
              <a:gd name="T18" fmla="*/ 2147483647 w 21"/>
              <a:gd name="T19" fmla="*/ 2147483647 h 68"/>
              <a:gd name="T20" fmla="*/ 2147483647 w 21"/>
              <a:gd name="T21" fmla="*/ 2147483647 h 68"/>
              <a:gd name="T22" fmla="*/ 2147483647 w 21"/>
              <a:gd name="T23" fmla="*/ 2147483647 h 68"/>
              <a:gd name="T24" fmla="*/ 2147483647 w 21"/>
              <a:gd name="T25" fmla="*/ 2147483647 h 68"/>
              <a:gd name="T26" fmla="*/ 2147483647 w 21"/>
              <a:gd name="T27" fmla="*/ 2147483647 h 68"/>
              <a:gd name="T28" fmla="*/ 2147483647 w 21"/>
              <a:gd name="T29" fmla="*/ 2147483647 h 68"/>
              <a:gd name="T30" fmla="*/ 2147483647 w 21"/>
              <a:gd name="T31" fmla="*/ 2147483647 h 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1"/>
              <a:gd name="T49" fmla="*/ 0 h 68"/>
              <a:gd name="T50" fmla="*/ 21 w 21"/>
              <a:gd name="T51" fmla="*/ 68 h 6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1" h="68">
                <a:moveTo>
                  <a:pt x="2" y="0"/>
                </a:moveTo>
                <a:cubicBezTo>
                  <a:pt x="1" y="6"/>
                  <a:pt x="2" y="9"/>
                  <a:pt x="3" y="15"/>
                </a:cubicBezTo>
                <a:cubicBezTo>
                  <a:pt x="7" y="12"/>
                  <a:pt x="8" y="12"/>
                  <a:pt x="13" y="13"/>
                </a:cubicBezTo>
                <a:cubicBezTo>
                  <a:pt x="16" y="15"/>
                  <a:pt x="18" y="21"/>
                  <a:pt x="18" y="21"/>
                </a:cubicBezTo>
                <a:cubicBezTo>
                  <a:pt x="16" y="26"/>
                  <a:pt x="5" y="31"/>
                  <a:pt x="5" y="31"/>
                </a:cubicBezTo>
                <a:cubicBezTo>
                  <a:pt x="2" y="29"/>
                  <a:pt x="0" y="29"/>
                  <a:pt x="3" y="24"/>
                </a:cubicBezTo>
                <a:cubicBezTo>
                  <a:pt x="5" y="21"/>
                  <a:pt x="12" y="20"/>
                  <a:pt x="12" y="20"/>
                </a:cubicBezTo>
                <a:cubicBezTo>
                  <a:pt x="14" y="21"/>
                  <a:pt x="17" y="21"/>
                  <a:pt x="18" y="23"/>
                </a:cubicBezTo>
                <a:cubicBezTo>
                  <a:pt x="19" y="25"/>
                  <a:pt x="20" y="29"/>
                  <a:pt x="20" y="29"/>
                </a:cubicBezTo>
                <a:cubicBezTo>
                  <a:pt x="20" y="33"/>
                  <a:pt x="21" y="39"/>
                  <a:pt x="18" y="42"/>
                </a:cubicBezTo>
                <a:cubicBezTo>
                  <a:pt x="16" y="44"/>
                  <a:pt x="12" y="46"/>
                  <a:pt x="12" y="46"/>
                </a:cubicBezTo>
                <a:cubicBezTo>
                  <a:pt x="4" y="45"/>
                  <a:pt x="0" y="43"/>
                  <a:pt x="7" y="36"/>
                </a:cubicBezTo>
                <a:cubicBezTo>
                  <a:pt x="14" y="37"/>
                  <a:pt x="18" y="35"/>
                  <a:pt x="20" y="42"/>
                </a:cubicBezTo>
                <a:cubicBezTo>
                  <a:pt x="20" y="45"/>
                  <a:pt x="20" y="51"/>
                  <a:pt x="17" y="54"/>
                </a:cubicBezTo>
                <a:cubicBezTo>
                  <a:pt x="13" y="57"/>
                  <a:pt x="4" y="58"/>
                  <a:pt x="4" y="58"/>
                </a:cubicBezTo>
                <a:cubicBezTo>
                  <a:pt x="2" y="62"/>
                  <a:pt x="1" y="63"/>
                  <a:pt x="1" y="68"/>
                </a:cubicBezTo>
              </a:path>
            </a:pathLst>
          </a:cu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cxnSp>
        <p:nvCxnSpPr>
          <p:cNvPr id="38021" name="Straight Connector 383"/>
          <p:cNvCxnSpPr>
            <a:cxnSpLocks noChangeShapeType="1"/>
          </p:cNvCxnSpPr>
          <p:nvPr/>
        </p:nvCxnSpPr>
        <p:spPr bwMode="auto">
          <a:xfrm>
            <a:off x="434975" y="865188"/>
            <a:ext cx="217488" cy="931862"/>
          </a:xfrm>
          <a:prstGeom prst="line">
            <a:avLst/>
          </a:prstGeom>
          <a:noFill/>
          <a:ln w="38100" algn="ctr">
            <a:solidFill>
              <a:srgbClr val="0099FF"/>
            </a:solidFill>
            <a:round/>
            <a:headEnd/>
            <a:tailEnd/>
          </a:ln>
          <a:extLst>
            <a:ext uri="{909E8E84-426E-40DD-AFC4-6F175D3DCCD1}">
              <a14:hiddenFill xmlns:a14="http://schemas.microsoft.com/office/drawing/2010/main">
                <a:noFill/>
              </a14:hiddenFill>
            </a:ext>
          </a:extLst>
        </p:spPr>
      </p:cxnSp>
      <p:cxnSp>
        <p:nvCxnSpPr>
          <p:cNvPr id="38022" name="Straight Connector 383"/>
          <p:cNvCxnSpPr>
            <a:cxnSpLocks noChangeShapeType="1"/>
          </p:cNvCxnSpPr>
          <p:nvPr/>
        </p:nvCxnSpPr>
        <p:spPr bwMode="auto">
          <a:xfrm>
            <a:off x="1852613" y="3121025"/>
            <a:ext cx="449262" cy="0"/>
          </a:xfrm>
          <a:prstGeom prst="line">
            <a:avLst/>
          </a:prstGeom>
          <a:noFill/>
          <a:ln w="38100" algn="ctr">
            <a:solidFill>
              <a:srgbClr val="CC3300"/>
            </a:solidFill>
            <a:round/>
            <a:headEnd/>
            <a:tailEnd/>
          </a:ln>
          <a:extLst>
            <a:ext uri="{909E8E84-426E-40DD-AFC4-6F175D3DCCD1}">
              <a14:hiddenFill xmlns:a14="http://schemas.microsoft.com/office/drawing/2010/main">
                <a:noFill/>
              </a14:hiddenFill>
            </a:ext>
          </a:extLst>
        </p:spPr>
      </p:cxnSp>
      <p:sp>
        <p:nvSpPr>
          <p:cNvPr id="38023" name="Line 559"/>
          <p:cNvSpPr>
            <a:spLocks noChangeShapeType="1"/>
          </p:cNvSpPr>
          <p:nvPr/>
        </p:nvSpPr>
        <p:spPr bwMode="auto">
          <a:xfrm flipV="1">
            <a:off x="228600" y="1811338"/>
            <a:ext cx="931863" cy="0"/>
          </a:xfrm>
          <a:prstGeom prst="line">
            <a:avLst/>
          </a:prstGeom>
          <a:noFill/>
          <a:ln w="38100">
            <a:solidFill>
              <a:srgbClr val="0099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024" name="Text Box 172"/>
          <p:cNvSpPr txBox="1">
            <a:spLocks noChangeArrowheads="1"/>
          </p:cNvSpPr>
          <p:nvPr/>
        </p:nvSpPr>
        <p:spPr bwMode="auto">
          <a:xfrm>
            <a:off x="144463" y="1665288"/>
            <a:ext cx="508000"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50000"/>
              </a:spcBef>
              <a:buClrTx/>
              <a:buSzTx/>
              <a:buFontTx/>
              <a:buNone/>
            </a:pPr>
            <a:r>
              <a:rPr lang="en-US" altLang="en-US" sz="800" b="0">
                <a:latin typeface="Times New Roman" pitchFamily="18" charset="0"/>
              </a:rPr>
              <a:t>BHIWANI</a:t>
            </a:r>
          </a:p>
        </p:txBody>
      </p:sp>
      <p:sp>
        <p:nvSpPr>
          <p:cNvPr id="38025" name="Freeform 921"/>
          <p:cNvSpPr>
            <a:spLocks/>
          </p:cNvSpPr>
          <p:nvPr/>
        </p:nvSpPr>
        <p:spPr bwMode="auto">
          <a:xfrm>
            <a:off x="871538" y="1811338"/>
            <a:ext cx="144462" cy="290512"/>
          </a:xfrm>
          <a:custGeom>
            <a:avLst/>
            <a:gdLst>
              <a:gd name="T0" fmla="*/ 2147483647 w 21"/>
              <a:gd name="T1" fmla="*/ 0 h 68"/>
              <a:gd name="T2" fmla="*/ 2147483647 w 21"/>
              <a:gd name="T3" fmla="*/ 2147483647 h 68"/>
              <a:gd name="T4" fmla="*/ 2147483647 w 21"/>
              <a:gd name="T5" fmla="*/ 2147483647 h 68"/>
              <a:gd name="T6" fmla="*/ 2147483647 w 21"/>
              <a:gd name="T7" fmla="*/ 2147483647 h 68"/>
              <a:gd name="T8" fmla="*/ 2147483647 w 21"/>
              <a:gd name="T9" fmla="*/ 2147483647 h 68"/>
              <a:gd name="T10" fmla="*/ 2147483647 w 21"/>
              <a:gd name="T11" fmla="*/ 2147483647 h 68"/>
              <a:gd name="T12" fmla="*/ 2147483647 w 21"/>
              <a:gd name="T13" fmla="*/ 2147483647 h 68"/>
              <a:gd name="T14" fmla="*/ 2147483647 w 21"/>
              <a:gd name="T15" fmla="*/ 2147483647 h 68"/>
              <a:gd name="T16" fmla="*/ 2147483647 w 21"/>
              <a:gd name="T17" fmla="*/ 2147483647 h 68"/>
              <a:gd name="T18" fmla="*/ 2147483647 w 21"/>
              <a:gd name="T19" fmla="*/ 2147483647 h 68"/>
              <a:gd name="T20" fmla="*/ 2147483647 w 21"/>
              <a:gd name="T21" fmla="*/ 2147483647 h 68"/>
              <a:gd name="T22" fmla="*/ 2147483647 w 21"/>
              <a:gd name="T23" fmla="*/ 2147483647 h 68"/>
              <a:gd name="T24" fmla="*/ 2147483647 w 21"/>
              <a:gd name="T25" fmla="*/ 2147483647 h 68"/>
              <a:gd name="T26" fmla="*/ 2147483647 w 21"/>
              <a:gd name="T27" fmla="*/ 2147483647 h 68"/>
              <a:gd name="T28" fmla="*/ 2147483647 w 21"/>
              <a:gd name="T29" fmla="*/ 2147483647 h 68"/>
              <a:gd name="T30" fmla="*/ 2147483647 w 21"/>
              <a:gd name="T31" fmla="*/ 2147483647 h 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1"/>
              <a:gd name="T49" fmla="*/ 0 h 68"/>
              <a:gd name="T50" fmla="*/ 21 w 21"/>
              <a:gd name="T51" fmla="*/ 68 h 6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1" h="68">
                <a:moveTo>
                  <a:pt x="2" y="0"/>
                </a:moveTo>
                <a:cubicBezTo>
                  <a:pt x="1" y="6"/>
                  <a:pt x="2" y="9"/>
                  <a:pt x="3" y="15"/>
                </a:cubicBezTo>
                <a:cubicBezTo>
                  <a:pt x="7" y="12"/>
                  <a:pt x="8" y="12"/>
                  <a:pt x="13" y="13"/>
                </a:cubicBezTo>
                <a:cubicBezTo>
                  <a:pt x="16" y="15"/>
                  <a:pt x="18" y="21"/>
                  <a:pt x="18" y="21"/>
                </a:cubicBezTo>
                <a:cubicBezTo>
                  <a:pt x="16" y="26"/>
                  <a:pt x="5" y="31"/>
                  <a:pt x="5" y="31"/>
                </a:cubicBezTo>
                <a:cubicBezTo>
                  <a:pt x="2" y="29"/>
                  <a:pt x="0" y="29"/>
                  <a:pt x="3" y="24"/>
                </a:cubicBezTo>
                <a:cubicBezTo>
                  <a:pt x="5" y="21"/>
                  <a:pt x="12" y="20"/>
                  <a:pt x="12" y="20"/>
                </a:cubicBezTo>
                <a:cubicBezTo>
                  <a:pt x="14" y="21"/>
                  <a:pt x="17" y="21"/>
                  <a:pt x="18" y="23"/>
                </a:cubicBezTo>
                <a:cubicBezTo>
                  <a:pt x="19" y="25"/>
                  <a:pt x="20" y="29"/>
                  <a:pt x="20" y="29"/>
                </a:cubicBezTo>
                <a:cubicBezTo>
                  <a:pt x="20" y="33"/>
                  <a:pt x="21" y="39"/>
                  <a:pt x="18" y="42"/>
                </a:cubicBezTo>
                <a:cubicBezTo>
                  <a:pt x="16" y="44"/>
                  <a:pt x="12" y="46"/>
                  <a:pt x="12" y="46"/>
                </a:cubicBezTo>
                <a:cubicBezTo>
                  <a:pt x="4" y="45"/>
                  <a:pt x="0" y="43"/>
                  <a:pt x="7" y="36"/>
                </a:cubicBezTo>
                <a:cubicBezTo>
                  <a:pt x="14" y="37"/>
                  <a:pt x="18" y="35"/>
                  <a:pt x="20" y="42"/>
                </a:cubicBezTo>
                <a:cubicBezTo>
                  <a:pt x="20" y="45"/>
                  <a:pt x="20" y="51"/>
                  <a:pt x="17" y="54"/>
                </a:cubicBezTo>
                <a:cubicBezTo>
                  <a:pt x="13" y="57"/>
                  <a:pt x="4" y="58"/>
                  <a:pt x="4" y="58"/>
                </a:cubicBezTo>
                <a:cubicBezTo>
                  <a:pt x="2" y="62"/>
                  <a:pt x="1" y="63"/>
                  <a:pt x="1" y="68"/>
                </a:cubicBezTo>
              </a:path>
            </a:pathLst>
          </a:cu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38026" name="Group 929"/>
          <p:cNvGrpSpPr>
            <a:grpSpLocks/>
          </p:cNvGrpSpPr>
          <p:nvPr/>
        </p:nvGrpSpPr>
        <p:grpSpPr bwMode="auto">
          <a:xfrm>
            <a:off x="209550" y="1798638"/>
            <a:ext cx="153988" cy="449262"/>
            <a:chOff x="768" y="336"/>
            <a:chExt cx="104" cy="384"/>
          </a:xfrm>
        </p:grpSpPr>
        <p:sp>
          <p:nvSpPr>
            <p:cNvPr id="38459" name="Line 930"/>
            <p:cNvSpPr>
              <a:spLocks noChangeShapeType="1"/>
            </p:cNvSpPr>
            <p:nvPr/>
          </p:nvSpPr>
          <p:spPr bwMode="auto">
            <a:xfrm>
              <a:off x="816" y="624"/>
              <a:ext cx="0" cy="96"/>
            </a:xfrm>
            <a:prstGeom prst="line">
              <a:avLst/>
            </a:prstGeom>
            <a:noFill/>
            <a:ln w="38100">
              <a:solidFill>
                <a:srgbClr val="0099FF"/>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38460" name="Group 931"/>
            <p:cNvGrpSpPr>
              <a:grpSpLocks/>
            </p:cNvGrpSpPr>
            <p:nvPr/>
          </p:nvGrpSpPr>
          <p:grpSpPr bwMode="auto">
            <a:xfrm>
              <a:off x="768" y="336"/>
              <a:ext cx="104" cy="288"/>
              <a:chOff x="768" y="336"/>
              <a:chExt cx="104" cy="288"/>
            </a:xfrm>
          </p:grpSpPr>
          <p:sp>
            <p:nvSpPr>
              <p:cNvPr id="38461" name="Oval 932"/>
              <p:cNvSpPr>
                <a:spLocks noChangeArrowheads="1"/>
              </p:cNvSpPr>
              <p:nvPr/>
            </p:nvSpPr>
            <p:spPr bwMode="auto">
              <a:xfrm>
                <a:off x="768" y="480"/>
                <a:ext cx="96" cy="144"/>
              </a:xfrm>
              <a:prstGeom prst="ellipse">
                <a:avLst/>
              </a:pr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endParaRPr lang="en-US" altLang="en-US" sz="1800" b="0"/>
              </a:p>
            </p:txBody>
          </p:sp>
          <p:sp>
            <p:nvSpPr>
              <p:cNvPr id="38462" name="Freeform 933"/>
              <p:cNvSpPr>
                <a:spLocks/>
              </p:cNvSpPr>
              <p:nvPr/>
            </p:nvSpPr>
            <p:spPr bwMode="auto">
              <a:xfrm>
                <a:off x="816" y="336"/>
                <a:ext cx="56" cy="192"/>
              </a:xfrm>
              <a:custGeom>
                <a:avLst/>
                <a:gdLst>
                  <a:gd name="T0" fmla="*/ 8 w 56"/>
                  <a:gd name="T1" fmla="*/ 0 h 192"/>
                  <a:gd name="T2" fmla="*/ 8 w 56"/>
                  <a:gd name="T3" fmla="*/ 96 h 192"/>
                  <a:gd name="T4" fmla="*/ 56 w 56"/>
                  <a:gd name="T5" fmla="*/ 192 h 192"/>
                  <a:gd name="T6" fmla="*/ 0 60000 65536"/>
                  <a:gd name="T7" fmla="*/ 0 60000 65536"/>
                  <a:gd name="T8" fmla="*/ 0 60000 65536"/>
                  <a:gd name="T9" fmla="*/ 0 w 56"/>
                  <a:gd name="T10" fmla="*/ 0 h 192"/>
                  <a:gd name="T11" fmla="*/ 56 w 56"/>
                  <a:gd name="T12" fmla="*/ 192 h 192"/>
                </a:gdLst>
                <a:ahLst/>
                <a:cxnLst>
                  <a:cxn ang="T6">
                    <a:pos x="T0" y="T1"/>
                  </a:cxn>
                  <a:cxn ang="T7">
                    <a:pos x="T2" y="T3"/>
                  </a:cxn>
                  <a:cxn ang="T8">
                    <a:pos x="T4" y="T5"/>
                  </a:cxn>
                </a:cxnLst>
                <a:rect l="T9" t="T10" r="T11" b="T12"/>
                <a:pathLst>
                  <a:path w="56" h="192">
                    <a:moveTo>
                      <a:pt x="8" y="0"/>
                    </a:moveTo>
                    <a:cubicBezTo>
                      <a:pt x="4" y="32"/>
                      <a:pt x="0" y="64"/>
                      <a:pt x="8" y="96"/>
                    </a:cubicBezTo>
                    <a:cubicBezTo>
                      <a:pt x="16" y="128"/>
                      <a:pt x="48" y="176"/>
                      <a:pt x="56" y="192"/>
                    </a:cubicBezTo>
                  </a:path>
                </a:pathLst>
              </a:custGeom>
              <a:solidFill>
                <a:srgbClr val="0099FF"/>
              </a:solidFill>
              <a:ln w="9525">
                <a:solidFill>
                  <a:srgbClr val="0099FF"/>
                </a:solidFill>
                <a:round/>
                <a:headEnd/>
                <a:tailEnd/>
              </a:ln>
            </p:spPr>
            <p:txBody>
              <a:bodyPr/>
              <a:lstStyle/>
              <a:p>
                <a:endParaRPr lang="en-US"/>
              </a:p>
            </p:txBody>
          </p:sp>
          <p:sp>
            <p:nvSpPr>
              <p:cNvPr id="38463" name="Oval 934"/>
              <p:cNvSpPr>
                <a:spLocks noChangeArrowheads="1"/>
              </p:cNvSpPr>
              <p:nvPr/>
            </p:nvSpPr>
            <p:spPr bwMode="auto">
              <a:xfrm>
                <a:off x="768" y="480"/>
                <a:ext cx="96" cy="144"/>
              </a:xfrm>
              <a:prstGeom prst="ellipse">
                <a:avLst/>
              </a:pr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endParaRPr lang="en-US" altLang="en-US" sz="1800" b="0"/>
              </a:p>
            </p:txBody>
          </p:sp>
          <p:sp>
            <p:nvSpPr>
              <p:cNvPr id="38464" name="Freeform 935"/>
              <p:cNvSpPr>
                <a:spLocks/>
              </p:cNvSpPr>
              <p:nvPr/>
            </p:nvSpPr>
            <p:spPr bwMode="auto">
              <a:xfrm>
                <a:off x="816" y="336"/>
                <a:ext cx="56" cy="192"/>
              </a:xfrm>
              <a:custGeom>
                <a:avLst/>
                <a:gdLst>
                  <a:gd name="T0" fmla="*/ 8 w 56"/>
                  <a:gd name="T1" fmla="*/ 0 h 192"/>
                  <a:gd name="T2" fmla="*/ 8 w 56"/>
                  <a:gd name="T3" fmla="*/ 96 h 192"/>
                  <a:gd name="T4" fmla="*/ 56 w 56"/>
                  <a:gd name="T5" fmla="*/ 192 h 192"/>
                  <a:gd name="T6" fmla="*/ 0 60000 65536"/>
                  <a:gd name="T7" fmla="*/ 0 60000 65536"/>
                  <a:gd name="T8" fmla="*/ 0 60000 65536"/>
                  <a:gd name="T9" fmla="*/ 0 w 56"/>
                  <a:gd name="T10" fmla="*/ 0 h 192"/>
                  <a:gd name="T11" fmla="*/ 56 w 56"/>
                  <a:gd name="T12" fmla="*/ 192 h 192"/>
                </a:gdLst>
                <a:ahLst/>
                <a:cxnLst>
                  <a:cxn ang="T6">
                    <a:pos x="T0" y="T1"/>
                  </a:cxn>
                  <a:cxn ang="T7">
                    <a:pos x="T2" y="T3"/>
                  </a:cxn>
                  <a:cxn ang="T8">
                    <a:pos x="T4" y="T5"/>
                  </a:cxn>
                </a:cxnLst>
                <a:rect l="T9" t="T10" r="T11" b="T12"/>
                <a:pathLst>
                  <a:path w="56" h="192">
                    <a:moveTo>
                      <a:pt x="8" y="0"/>
                    </a:moveTo>
                    <a:cubicBezTo>
                      <a:pt x="4" y="32"/>
                      <a:pt x="0" y="64"/>
                      <a:pt x="8" y="96"/>
                    </a:cubicBezTo>
                    <a:cubicBezTo>
                      <a:pt x="16" y="128"/>
                      <a:pt x="48" y="176"/>
                      <a:pt x="56" y="192"/>
                    </a:cubicBezTo>
                  </a:path>
                </a:pathLst>
              </a:custGeom>
              <a:solidFill>
                <a:srgbClr val="0099FF"/>
              </a:solidFill>
              <a:ln w="9525">
                <a:solidFill>
                  <a:srgbClr val="0099FF"/>
                </a:solidFill>
                <a:round/>
                <a:headEnd/>
                <a:tailEnd/>
              </a:ln>
            </p:spPr>
            <p:txBody>
              <a:bodyPr/>
              <a:lstStyle/>
              <a:p>
                <a:endParaRPr lang="en-US"/>
              </a:p>
            </p:txBody>
          </p:sp>
        </p:grpSp>
      </p:grpSp>
      <p:sp>
        <p:nvSpPr>
          <p:cNvPr id="38027" name="Text Box 193"/>
          <p:cNvSpPr txBox="1">
            <a:spLocks noChangeArrowheads="1"/>
          </p:cNvSpPr>
          <p:nvPr/>
        </p:nvSpPr>
        <p:spPr bwMode="auto">
          <a:xfrm>
            <a:off x="725488" y="1592263"/>
            <a:ext cx="798512"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lnSpc>
                <a:spcPct val="50000"/>
              </a:lnSpc>
              <a:spcBef>
                <a:spcPct val="50000"/>
              </a:spcBef>
              <a:buClrTx/>
              <a:buSzTx/>
              <a:buFontTx/>
              <a:buNone/>
            </a:pPr>
            <a:r>
              <a:rPr lang="en-US" altLang="en-US" sz="700" b="0">
                <a:latin typeface="Times New Roman" pitchFamily="18" charset="0"/>
              </a:rPr>
              <a:t>2 x1000 MVA ICT</a:t>
            </a:r>
          </a:p>
          <a:p>
            <a:pPr eaLnBrk="1" hangingPunct="1">
              <a:lnSpc>
                <a:spcPct val="50000"/>
              </a:lnSpc>
              <a:spcBef>
                <a:spcPct val="50000"/>
              </a:spcBef>
              <a:buClrTx/>
              <a:buSzTx/>
              <a:buFontTx/>
              <a:buNone/>
            </a:pPr>
            <a:r>
              <a:rPr lang="en-US" altLang="en-US" sz="700" b="0">
                <a:latin typeface="Times New Roman" pitchFamily="18" charset="0"/>
              </a:rPr>
              <a:t>2 x 240 MVAR B/R</a:t>
            </a:r>
          </a:p>
          <a:p>
            <a:pPr eaLnBrk="1" hangingPunct="1">
              <a:lnSpc>
                <a:spcPct val="50000"/>
              </a:lnSpc>
              <a:spcBef>
                <a:spcPct val="50000"/>
              </a:spcBef>
              <a:buClrTx/>
              <a:buSzTx/>
              <a:buFontTx/>
              <a:buNone/>
            </a:pPr>
            <a:endParaRPr lang="en-US" altLang="en-US" sz="700" b="0">
              <a:latin typeface="Times New Roman" pitchFamily="18" charset="0"/>
            </a:endParaRPr>
          </a:p>
        </p:txBody>
      </p:sp>
      <p:sp>
        <p:nvSpPr>
          <p:cNvPr id="38028" name="Freeform 921"/>
          <p:cNvSpPr>
            <a:spLocks/>
          </p:cNvSpPr>
          <p:nvPr/>
        </p:nvSpPr>
        <p:spPr bwMode="auto">
          <a:xfrm>
            <a:off x="1089025" y="1811338"/>
            <a:ext cx="136525" cy="290512"/>
          </a:xfrm>
          <a:custGeom>
            <a:avLst/>
            <a:gdLst>
              <a:gd name="T0" fmla="*/ 2147483647 w 21"/>
              <a:gd name="T1" fmla="*/ 0 h 68"/>
              <a:gd name="T2" fmla="*/ 2147483647 w 21"/>
              <a:gd name="T3" fmla="*/ 2147483647 h 68"/>
              <a:gd name="T4" fmla="*/ 2147483647 w 21"/>
              <a:gd name="T5" fmla="*/ 2147483647 h 68"/>
              <a:gd name="T6" fmla="*/ 2147483647 w 21"/>
              <a:gd name="T7" fmla="*/ 2147483647 h 68"/>
              <a:gd name="T8" fmla="*/ 2147483647 w 21"/>
              <a:gd name="T9" fmla="*/ 2147483647 h 68"/>
              <a:gd name="T10" fmla="*/ 2147483647 w 21"/>
              <a:gd name="T11" fmla="*/ 2147483647 h 68"/>
              <a:gd name="T12" fmla="*/ 2147483647 w 21"/>
              <a:gd name="T13" fmla="*/ 2147483647 h 68"/>
              <a:gd name="T14" fmla="*/ 2147483647 w 21"/>
              <a:gd name="T15" fmla="*/ 2147483647 h 68"/>
              <a:gd name="T16" fmla="*/ 2147483647 w 21"/>
              <a:gd name="T17" fmla="*/ 2147483647 h 68"/>
              <a:gd name="T18" fmla="*/ 2147483647 w 21"/>
              <a:gd name="T19" fmla="*/ 2147483647 h 68"/>
              <a:gd name="T20" fmla="*/ 2147483647 w 21"/>
              <a:gd name="T21" fmla="*/ 2147483647 h 68"/>
              <a:gd name="T22" fmla="*/ 2147483647 w 21"/>
              <a:gd name="T23" fmla="*/ 2147483647 h 68"/>
              <a:gd name="T24" fmla="*/ 2147483647 w 21"/>
              <a:gd name="T25" fmla="*/ 2147483647 h 68"/>
              <a:gd name="T26" fmla="*/ 2147483647 w 21"/>
              <a:gd name="T27" fmla="*/ 2147483647 h 68"/>
              <a:gd name="T28" fmla="*/ 2147483647 w 21"/>
              <a:gd name="T29" fmla="*/ 2147483647 h 68"/>
              <a:gd name="T30" fmla="*/ 2147483647 w 21"/>
              <a:gd name="T31" fmla="*/ 2147483647 h 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1"/>
              <a:gd name="T49" fmla="*/ 0 h 68"/>
              <a:gd name="T50" fmla="*/ 21 w 21"/>
              <a:gd name="T51" fmla="*/ 68 h 6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1" h="68">
                <a:moveTo>
                  <a:pt x="2" y="0"/>
                </a:moveTo>
                <a:cubicBezTo>
                  <a:pt x="1" y="6"/>
                  <a:pt x="2" y="9"/>
                  <a:pt x="3" y="15"/>
                </a:cubicBezTo>
                <a:cubicBezTo>
                  <a:pt x="7" y="12"/>
                  <a:pt x="8" y="12"/>
                  <a:pt x="13" y="13"/>
                </a:cubicBezTo>
                <a:cubicBezTo>
                  <a:pt x="16" y="15"/>
                  <a:pt x="18" y="21"/>
                  <a:pt x="18" y="21"/>
                </a:cubicBezTo>
                <a:cubicBezTo>
                  <a:pt x="16" y="26"/>
                  <a:pt x="5" y="31"/>
                  <a:pt x="5" y="31"/>
                </a:cubicBezTo>
                <a:cubicBezTo>
                  <a:pt x="2" y="29"/>
                  <a:pt x="0" y="29"/>
                  <a:pt x="3" y="24"/>
                </a:cubicBezTo>
                <a:cubicBezTo>
                  <a:pt x="5" y="21"/>
                  <a:pt x="12" y="20"/>
                  <a:pt x="12" y="20"/>
                </a:cubicBezTo>
                <a:cubicBezTo>
                  <a:pt x="14" y="21"/>
                  <a:pt x="17" y="21"/>
                  <a:pt x="18" y="23"/>
                </a:cubicBezTo>
                <a:cubicBezTo>
                  <a:pt x="19" y="25"/>
                  <a:pt x="20" y="29"/>
                  <a:pt x="20" y="29"/>
                </a:cubicBezTo>
                <a:cubicBezTo>
                  <a:pt x="20" y="33"/>
                  <a:pt x="21" y="39"/>
                  <a:pt x="18" y="42"/>
                </a:cubicBezTo>
                <a:cubicBezTo>
                  <a:pt x="16" y="44"/>
                  <a:pt x="12" y="46"/>
                  <a:pt x="12" y="46"/>
                </a:cubicBezTo>
                <a:cubicBezTo>
                  <a:pt x="4" y="45"/>
                  <a:pt x="0" y="43"/>
                  <a:pt x="7" y="36"/>
                </a:cubicBezTo>
                <a:cubicBezTo>
                  <a:pt x="14" y="37"/>
                  <a:pt x="18" y="35"/>
                  <a:pt x="20" y="42"/>
                </a:cubicBezTo>
                <a:cubicBezTo>
                  <a:pt x="20" y="45"/>
                  <a:pt x="20" y="51"/>
                  <a:pt x="17" y="54"/>
                </a:cubicBezTo>
                <a:cubicBezTo>
                  <a:pt x="13" y="57"/>
                  <a:pt x="4" y="58"/>
                  <a:pt x="4" y="58"/>
                </a:cubicBezTo>
                <a:cubicBezTo>
                  <a:pt x="2" y="62"/>
                  <a:pt x="1" y="63"/>
                  <a:pt x="1" y="68"/>
                </a:cubicBezTo>
              </a:path>
            </a:pathLst>
          </a:cu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cxnSp>
        <p:nvCxnSpPr>
          <p:cNvPr id="38029" name="Straight Connector 383"/>
          <p:cNvCxnSpPr>
            <a:cxnSpLocks noChangeShapeType="1"/>
          </p:cNvCxnSpPr>
          <p:nvPr/>
        </p:nvCxnSpPr>
        <p:spPr bwMode="auto">
          <a:xfrm>
            <a:off x="144463" y="2247900"/>
            <a:ext cx="468312" cy="0"/>
          </a:xfrm>
          <a:prstGeom prst="line">
            <a:avLst/>
          </a:prstGeom>
          <a:noFill/>
          <a:ln w="38100" algn="ctr">
            <a:solidFill>
              <a:srgbClr val="CC3300"/>
            </a:solidFill>
            <a:round/>
            <a:headEnd/>
            <a:tailEnd/>
          </a:ln>
          <a:extLst>
            <a:ext uri="{909E8E84-426E-40DD-AFC4-6F175D3DCCD1}">
              <a14:hiddenFill xmlns:a14="http://schemas.microsoft.com/office/drawing/2010/main">
                <a:noFill/>
              </a14:hiddenFill>
            </a:ext>
          </a:extLst>
        </p:spPr>
      </p:cxnSp>
      <p:grpSp>
        <p:nvGrpSpPr>
          <p:cNvPr id="38030" name="Group 2795"/>
          <p:cNvGrpSpPr>
            <a:grpSpLocks/>
          </p:cNvGrpSpPr>
          <p:nvPr/>
        </p:nvGrpSpPr>
        <p:grpSpPr bwMode="auto">
          <a:xfrm>
            <a:off x="4587875" y="4629150"/>
            <a:ext cx="539750" cy="371475"/>
            <a:chOff x="4587728" y="4549933"/>
            <a:chExt cx="539262" cy="388780"/>
          </a:xfrm>
        </p:grpSpPr>
        <p:grpSp>
          <p:nvGrpSpPr>
            <p:cNvPr id="38437" name="Group 874"/>
            <p:cNvGrpSpPr>
              <a:grpSpLocks/>
            </p:cNvGrpSpPr>
            <p:nvPr/>
          </p:nvGrpSpPr>
          <p:grpSpPr bwMode="auto">
            <a:xfrm>
              <a:off x="4952999" y="4556680"/>
              <a:ext cx="125159" cy="376436"/>
              <a:chOff x="768" y="336"/>
              <a:chExt cx="104" cy="384"/>
            </a:xfrm>
          </p:grpSpPr>
          <p:sp>
            <p:nvSpPr>
              <p:cNvPr id="38453" name="Line 875"/>
              <p:cNvSpPr>
                <a:spLocks noChangeShapeType="1"/>
              </p:cNvSpPr>
              <p:nvPr/>
            </p:nvSpPr>
            <p:spPr bwMode="auto">
              <a:xfrm>
                <a:off x="816" y="624"/>
                <a:ext cx="0" cy="96"/>
              </a:xfrm>
              <a:prstGeom prst="line">
                <a:avLst/>
              </a:prstGeom>
              <a:noFill/>
              <a:ln w="38100">
                <a:solidFill>
                  <a:srgbClr val="0099FF"/>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38454" name="Group 876"/>
              <p:cNvGrpSpPr>
                <a:grpSpLocks/>
              </p:cNvGrpSpPr>
              <p:nvPr/>
            </p:nvGrpSpPr>
            <p:grpSpPr bwMode="auto">
              <a:xfrm>
                <a:off x="768" y="336"/>
                <a:ext cx="104" cy="288"/>
                <a:chOff x="768" y="336"/>
                <a:chExt cx="104" cy="288"/>
              </a:xfrm>
            </p:grpSpPr>
            <p:sp>
              <p:nvSpPr>
                <p:cNvPr id="38455" name="Oval 877"/>
                <p:cNvSpPr>
                  <a:spLocks noChangeArrowheads="1"/>
                </p:cNvSpPr>
                <p:nvPr/>
              </p:nvSpPr>
              <p:spPr bwMode="auto">
                <a:xfrm>
                  <a:off x="768" y="480"/>
                  <a:ext cx="96" cy="144"/>
                </a:xfrm>
                <a:prstGeom prst="ellipse">
                  <a:avLst/>
                </a:pr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endParaRPr lang="en-US" altLang="en-US" sz="1800" b="0"/>
                </a:p>
              </p:txBody>
            </p:sp>
            <p:sp>
              <p:nvSpPr>
                <p:cNvPr id="38456" name="Freeform 878"/>
                <p:cNvSpPr>
                  <a:spLocks/>
                </p:cNvSpPr>
                <p:nvPr/>
              </p:nvSpPr>
              <p:spPr bwMode="auto">
                <a:xfrm>
                  <a:off x="816" y="336"/>
                  <a:ext cx="56" cy="192"/>
                </a:xfrm>
                <a:custGeom>
                  <a:avLst/>
                  <a:gdLst>
                    <a:gd name="T0" fmla="*/ 8 w 56"/>
                    <a:gd name="T1" fmla="*/ 0 h 192"/>
                    <a:gd name="T2" fmla="*/ 8 w 56"/>
                    <a:gd name="T3" fmla="*/ 96 h 192"/>
                    <a:gd name="T4" fmla="*/ 56 w 56"/>
                    <a:gd name="T5" fmla="*/ 192 h 192"/>
                    <a:gd name="T6" fmla="*/ 0 60000 65536"/>
                    <a:gd name="T7" fmla="*/ 0 60000 65536"/>
                    <a:gd name="T8" fmla="*/ 0 60000 65536"/>
                    <a:gd name="T9" fmla="*/ 0 w 56"/>
                    <a:gd name="T10" fmla="*/ 0 h 192"/>
                    <a:gd name="T11" fmla="*/ 56 w 56"/>
                    <a:gd name="T12" fmla="*/ 192 h 192"/>
                  </a:gdLst>
                  <a:ahLst/>
                  <a:cxnLst>
                    <a:cxn ang="T6">
                      <a:pos x="T0" y="T1"/>
                    </a:cxn>
                    <a:cxn ang="T7">
                      <a:pos x="T2" y="T3"/>
                    </a:cxn>
                    <a:cxn ang="T8">
                      <a:pos x="T4" y="T5"/>
                    </a:cxn>
                  </a:cxnLst>
                  <a:rect l="T9" t="T10" r="T11" b="T12"/>
                  <a:pathLst>
                    <a:path w="56" h="192">
                      <a:moveTo>
                        <a:pt x="8" y="0"/>
                      </a:moveTo>
                      <a:cubicBezTo>
                        <a:pt x="4" y="32"/>
                        <a:pt x="0" y="64"/>
                        <a:pt x="8" y="96"/>
                      </a:cubicBezTo>
                      <a:cubicBezTo>
                        <a:pt x="16" y="128"/>
                        <a:pt x="48" y="176"/>
                        <a:pt x="56" y="192"/>
                      </a:cubicBezTo>
                    </a:path>
                  </a:pathLst>
                </a:custGeom>
                <a:solidFill>
                  <a:srgbClr val="0099FF"/>
                </a:solidFill>
                <a:ln w="9525">
                  <a:solidFill>
                    <a:srgbClr val="0099FF"/>
                  </a:solidFill>
                  <a:round/>
                  <a:headEnd/>
                  <a:tailEnd/>
                </a:ln>
              </p:spPr>
              <p:txBody>
                <a:bodyPr/>
                <a:lstStyle/>
                <a:p>
                  <a:endParaRPr lang="en-US"/>
                </a:p>
              </p:txBody>
            </p:sp>
            <p:sp>
              <p:nvSpPr>
                <p:cNvPr id="38457" name="Oval 879"/>
                <p:cNvSpPr>
                  <a:spLocks noChangeArrowheads="1"/>
                </p:cNvSpPr>
                <p:nvPr/>
              </p:nvSpPr>
              <p:spPr bwMode="auto">
                <a:xfrm>
                  <a:off x="768" y="480"/>
                  <a:ext cx="96" cy="144"/>
                </a:xfrm>
                <a:prstGeom prst="ellipse">
                  <a:avLst/>
                </a:pr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endParaRPr lang="en-US" altLang="en-US" sz="1800" b="0"/>
                </a:p>
              </p:txBody>
            </p:sp>
            <p:sp>
              <p:nvSpPr>
                <p:cNvPr id="38458" name="Freeform 880"/>
                <p:cNvSpPr>
                  <a:spLocks/>
                </p:cNvSpPr>
                <p:nvPr/>
              </p:nvSpPr>
              <p:spPr bwMode="auto">
                <a:xfrm>
                  <a:off x="816" y="336"/>
                  <a:ext cx="56" cy="192"/>
                </a:xfrm>
                <a:custGeom>
                  <a:avLst/>
                  <a:gdLst>
                    <a:gd name="T0" fmla="*/ 8 w 56"/>
                    <a:gd name="T1" fmla="*/ 0 h 192"/>
                    <a:gd name="T2" fmla="*/ 8 w 56"/>
                    <a:gd name="T3" fmla="*/ 96 h 192"/>
                    <a:gd name="T4" fmla="*/ 56 w 56"/>
                    <a:gd name="T5" fmla="*/ 192 h 192"/>
                    <a:gd name="T6" fmla="*/ 0 60000 65536"/>
                    <a:gd name="T7" fmla="*/ 0 60000 65536"/>
                    <a:gd name="T8" fmla="*/ 0 60000 65536"/>
                    <a:gd name="T9" fmla="*/ 0 w 56"/>
                    <a:gd name="T10" fmla="*/ 0 h 192"/>
                    <a:gd name="T11" fmla="*/ 56 w 56"/>
                    <a:gd name="T12" fmla="*/ 192 h 192"/>
                  </a:gdLst>
                  <a:ahLst/>
                  <a:cxnLst>
                    <a:cxn ang="T6">
                      <a:pos x="T0" y="T1"/>
                    </a:cxn>
                    <a:cxn ang="T7">
                      <a:pos x="T2" y="T3"/>
                    </a:cxn>
                    <a:cxn ang="T8">
                      <a:pos x="T4" y="T5"/>
                    </a:cxn>
                  </a:cxnLst>
                  <a:rect l="T9" t="T10" r="T11" b="T12"/>
                  <a:pathLst>
                    <a:path w="56" h="192">
                      <a:moveTo>
                        <a:pt x="8" y="0"/>
                      </a:moveTo>
                      <a:cubicBezTo>
                        <a:pt x="4" y="32"/>
                        <a:pt x="0" y="64"/>
                        <a:pt x="8" y="96"/>
                      </a:cubicBezTo>
                      <a:cubicBezTo>
                        <a:pt x="16" y="128"/>
                        <a:pt x="48" y="176"/>
                        <a:pt x="56" y="192"/>
                      </a:cubicBezTo>
                    </a:path>
                  </a:pathLst>
                </a:custGeom>
                <a:solidFill>
                  <a:srgbClr val="0099FF"/>
                </a:solidFill>
                <a:ln w="9525">
                  <a:solidFill>
                    <a:srgbClr val="0099FF"/>
                  </a:solidFill>
                  <a:round/>
                  <a:headEnd/>
                  <a:tailEnd/>
                </a:ln>
              </p:spPr>
              <p:txBody>
                <a:bodyPr/>
                <a:lstStyle/>
                <a:p>
                  <a:endParaRPr lang="en-US"/>
                </a:p>
              </p:txBody>
            </p:sp>
          </p:grpSp>
        </p:grpSp>
        <p:grpSp>
          <p:nvGrpSpPr>
            <p:cNvPr id="38438" name="Group 881"/>
            <p:cNvGrpSpPr>
              <a:grpSpLocks/>
            </p:cNvGrpSpPr>
            <p:nvPr/>
          </p:nvGrpSpPr>
          <p:grpSpPr bwMode="auto">
            <a:xfrm>
              <a:off x="4800600" y="4549933"/>
              <a:ext cx="107496" cy="382033"/>
              <a:chOff x="768" y="336"/>
              <a:chExt cx="104" cy="384"/>
            </a:xfrm>
          </p:grpSpPr>
          <p:sp>
            <p:nvSpPr>
              <p:cNvPr id="38447" name="Line 882"/>
              <p:cNvSpPr>
                <a:spLocks noChangeShapeType="1"/>
              </p:cNvSpPr>
              <p:nvPr/>
            </p:nvSpPr>
            <p:spPr bwMode="auto">
              <a:xfrm>
                <a:off x="816" y="624"/>
                <a:ext cx="0" cy="96"/>
              </a:xfrm>
              <a:prstGeom prst="line">
                <a:avLst/>
              </a:prstGeom>
              <a:noFill/>
              <a:ln w="38100">
                <a:solidFill>
                  <a:srgbClr val="0099FF"/>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38448" name="Group 883"/>
              <p:cNvGrpSpPr>
                <a:grpSpLocks/>
              </p:cNvGrpSpPr>
              <p:nvPr/>
            </p:nvGrpSpPr>
            <p:grpSpPr bwMode="auto">
              <a:xfrm>
                <a:off x="768" y="336"/>
                <a:ext cx="104" cy="288"/>
                <a:chOff x="768" y="336"/>
                <a:chExt cx="104" cy="288"/>
              </a:xfrm>
            </p:grpSpPr>
            <p:sp>
              <p:nvSpPr>
                <p:cNvPr id="38449" name="Oval 884"/>
                <p:cNvSpPr>
                  <a:spLocks noChangeArrowheads="1"/>
                </p:cNvSpPr>
                <p:nvPr/>
              </p:nvSpPr>
              <p:spPr bwMode="auto">
                <a:xfrm>
                  <a:off x="768" y="480"/>
                  <a:ext cx="96" cy="144"/>
                </a:xfrm>
                <a:prstGeom prst="ellipse">
                  <a:avLst/>
                </a:pr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endParaRPr lang="en-US" altLang="en-US" sz="1800" b="0"/>
                </a:p>
              </p:txBody>
            </p:sp>
            <p:sp>
              <p:nvSpPr>
                <p:cNvPr id="38450" name="Freeform 885"/>
                <p:cNvSpPr>
                  <a:spLocks/>
                </p:cNvSpPr>
                <p:nvPr/>
              </p:nvSpPr>
              <p:spPr bwMode="auto">
                <a:xfrm>
                  <a:off x="816" y="336"/>
                  <a:ext cx="56" cy="192"/>
                </a:xfrm>
                <a:custGeom>
                  <a:avLst/>
                  <a:gdLst>
                    <a:gd name="T0" fmla="*/ 8 w 56"/>
                    <a:gd name="T1" fmla="*/ 0 h 192"/>
                    <a:gd name="T2" fmla="*/ 8 w 56"/>
                    <a:gd name="T3" fmla="*/ 96 h 192"/>
                    <a:gd name="T4" fmla="*/ 56 w 56"/>
                    <a:gd name="T5" fmla="*/ 192 h 192"/>
                    <a:gd name="T6" fmla="*/ 0 60000 65536"/>
                    <a:gd name="T7" fmla="*/ 0 60000 65536"/>
                    <a:gd name="T8" fmla="*/ 0 60000 65536"/>
                    <a:gd name="T9" fmla="*/ 0 w 56"/>
                    <a:gd name="T10" fmla="*/ 0 h 192"/>
                    <a:gd name="T11" fmla="*/ 56 w 56"/>
                    <a:gd name="T12" fmla="*/ 192 h 192"/>
                  </a:gdLst>
                  <a:ahLst/>
                  <a:cxnLst>
                    <a:cxn ang="T6">
                      <a:pos x="T0" y="T1"/>
                    </a:cxn>
                    <a:cxn ang="T7">
                      <a:pos x="T2" y="T3"/>
                    </a:cxn>
                    <a:cxn ang="T8">
                      <a:pos x="T4" y="T5"/>
                    </a:cxn>
                  </a:cxnLst>
                  <a:rect l="T9" t="T10" r="T11" b="T12"/>
                  <a:pathLst>
                    <a:path w="56" h="192">
                      <a:moveTo>
                        <a:pt x="8" y="0"/>
                      </a:moveTo>
                      <a:cubicBezTo>
                        <a:pt x="4" y="32"/>
                        <a:pt x="0" y="64"/>
                        <a:pt x="8" y="96"/>
                      </a:cubicBezTo>
                      <a:cubicBezTo>
                        <a:pt x="16" y="128"/>
                        <a:pt x="48" y="176"/>
                        <a:pt x="56" y="192"/>
                      </a:cubicBezTo>
                    </a:path>
                  </a:pathLst>
                </a:custGeom>
                <a:solidFill>
                  <a:srgbClr val="0099FF"/>
                </a:solidFill>
                <a:ln w="9525">
                  <a:solidFill>
                    <a:srgbClr val="0099FF"/>
                  </a:solidFill>
                  <a:round/>
                  <a:headEnd/>
                  <a:tailEnd/>
                </a:ln>
              </p:spPr>
              <p:txBody>
                <a:bodyPr/>
                <a:lstStyle/>
                <a:p>
                  <a:endParaRPr lang="en-US"/>
                </a:p>
              </p:txBody>
            </p:sp>
            <p:sp>
              <p:nvSpPr>
                <p:cNvPr id="38451" name="Oval 886"/>
                <p:cNvSpPr>
                  <a:spLocks noChangeArrowheads="1"/>
                </p:cNvSpPr>
                <p:nvPr/>
              </p:nvSpPr>
              <p:spPr bwMode="auto">
                <a:xfrm>
                  <a:off x="768" y="480"/>
                  <a:ext cx="96" cy="144"/>
                </a:xfrm>
                <a:prstGeom prst="ellipse">
                  <a:avLst/>
                </a:pr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endParaRPr lang="en-US" altLang="en-US" sz="1800" b="0"/>
                </a:p>
              </p:txBody>
            </p:sp>
            <p:sp>
              <p:nvSpPr>
                <p:cNvPr id="38452" name="Freeform 887"/>
                <p:cNvSpPr>
                  <a:spLocks/>
                </p:cNvSpPr>
                <p:nvPr/>
              </p:nvSpPr>
              <p:spPr bwMode="auto">
                <a:xfrm>
                  <a:off x="816" y="336"/>
                  <a:ext cx="56" cy="192"/>
                </a:xfrm>
                <a:custGeom>
                  <a:avLst/>
                  <a:gdLst>
                    <a:gd name="T0" fmla="*/ 8 w 56"/>
                    <a:gd name="T1" fmla="*/ 0 h 192"/>
                    <a:gd name="T2" fmla="*/ 8 w 56"/>
                    <a:gd name="T3" fmla="*/ 96 h 192"/>
                    <a:gd name="T4" fmla="*/ 56 w 56"/>
                    <a:gd name="T5" fmla="*/ 192 h 192"/>
                    <a:gd name="T6" fmla="*/ 0 60000 65536"/>
                    <a:gd name="T7" fmla="*/ 0 60000 65536"/>
                    <a:gd name="T8" fmla="*/ 0 60000 65536"/>
                    <a:gd name="T9" fmla="*/ 0 w 56"/>
                    <a:gd name="T10" fmla="*/ 0 h 192"/>
                    <a:gd name="T11" fmla="*/ 56 w 56"/>
                    <a:gd name="T12" fmla="*/ 192 h 192"/>
                  </a:gdLst>
                  <a:ahLst/>
                  <a:cxnLst>
                    <a:cxn ang="T6">
                      <a:pos x="T0" y="T1"/>
                    </a:cxn>
                    <a:cxn ang="T7">
                      <a:pos x="T2" y="T3"/>
                    </a:cxn>
                    <a:cxn ang="T8">
                      <a:pos x="T4" y="T5"/>
                    </a:cxn>
                  </a:cxnLst>
                  <a:rect l="T9" t="T10" r="T11" b="T12"/>
                  <a:pathLst>
                    <a:path w="56" h="192">
                      <a:moveTo>
                        <a:pt x="8" y="0"/>
                      </a:moveTo>
                      <a:cubicBezTo>
                        <a:pt x="4" y="32"/>
                        <a:pt x="0" y="64"/>
                        <a:pt x="8" y="96"/>
                      </a:cubicBezTo>
                      <a:cubicBezTo>
                        <a:pt x="16" y="128"/>
                        <a:pt x="48" y="176"/>
                        <a:pt x="56" y="192"/>
                      </a:cubicBezTo>
                    </a:path>
                  </a:pathLst>
                </a:custGeom>
                <a:solidFill>
                  <a:srgbClr val="0099FF"/>
                </a:solidFill>
                <a:ln w="9525">
                  <a:solidFill>
                    <a:srgbClr val="0099FF"/>
                  </a:solidFill>
                  <a:round/>
                  <a:headEnd/>
                  <a:tailEnd/>
                </a:ln>
              </p:spPr>
              <p:txBody>
                <a:bodyPr/>
                <a:lstStyle/>
                <a:p>
                  <a:endParaRPr lang="en-US"/>
                </a:p>
              </p:txBody>
            </p:sp>
          </p:grpSp>
        </p:grpSp>
        <p:grpSp>
          <p:nvGrpSpPr>
            <p:cNvPr id="38439" name="Group 1145"/>
            <p:cNvGrpSpPr>
              <a:grpSpLocks/>
            </p:cNvGrpSpPr>
            <p:nvPr/>
          </p:nvGrpSpPr>
          <p:grpSpPr bwMode="auto">
            <a:xfrm>
              <a:off x="4648200" y="4556680"/>
              <a:ext cx="114300" cy="382033"/>
              <a:chOff x="768" y="336"/>
              <a:chExt cx="104" cy="384"/>
            </a:xfrm>
          </p:grpSpPr>
          <p:sp>
            <p:nvSpPr>
              <p:cNvPr id="38441" name="Line 1146"/>
              <p:cNvSpPr>
                <a:spLocks noChangeShapeType="1"/>
              </p:cNvSpPr>
              <p:nvPr/>
            </p:nvSpPr>
            <p:spPr bwMode="auto">
              <a:xfrm>
                <a:off x="816" y="624"/>
                <a:ext cx="0" cy="96"/>
              </a:xfrm>
              <a:prstGeom prst="line">
                <a:avLst/>
              </a:prstGeom>
              <a:noFill/>
              <a:ln w="38100">
                <a:solidFill>
                  <a:srgbClr val="0099FF"/>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38442" name="Group 1147"/>
              <p:cNvGrpSpPr>
                <a:grpSpLocks/>
              </p:cNvGrpSpPr>
              <p:nvPr/>
            </p:nvGrpSpPr>
            <p:grpSpPr bwMode="auto">
              <a:xfrm>
                <a:off x="768" y="336"/>
                <a:ext cx="104" cy="288"/>
                <a:chOff x="768" y="336"/>
                <a:chExt cx="104" cy="288"/>
              </a:xfrm>
            </p:grpSpPr>
            <p:sp>
              <p:nvSpPr>
                <p:cNvPr id="38443" name="Oval 1148"/>
                <p:cNvSpPr>
                  <a:spLocks noChangeArrowheads="1"/>
                </p:cNvSpPr>
                <p:nvPr/>
              </p:nvSpPr>
              <p:spPr bwMode="auto">
                <a:xfrm>
                  <a:off x="768" y="480"/>
                  <a:ext cx="96" cy="144"/>
                </a:xfrm>
                <a:prstGeom prst="ellipse">
                  <a:avLst/>
                </a:pr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endParaRPr lang="en-US" altLang="en-US" sz="1800" b="0"/>
                </a:p>
              </p:txBody>
            </p:sp>
            <p:sp>
              <p:nvSpPr>
                <p:cNvPr id="38444" name="Freeform 1149"/>
                <p:cNvSpPr>
                  <a:spLocks/>
                </p:cNvSpPr>
                <p:nvPr/>
              </p:nvSpPr>
              <p:spPr bwMode="auto">
                <a:xfrm>
                  <a:off x="816" y="336"/>
                  <a:ext cx="56" cy="192"/>
                </a:xfrm>
                <a:custGeom>
                  <a:avLst/>
                  <a:gdLst>
                    <a:gd name="T0" fmla="*/ 8 w 56"/>
                    <a:gd name="T1" fmla="*/ 0 h 192"/>
                    <a:gd name="T2" fmla="*/ 8 w 56"/>
                    <a:gd name="T3" fmla="*/ 96 h 192"/>
                    <a:gd name="T4" fmla="*/ 56 w 56"/>
                    <a:gd name="T5" fmla="*/ 192 h 192"/>
                    <a:gd name="T6" fmla="*/ 0 60000 65536"/>
                    <a:gd name="T7" fmla="*/ 0 60000 65536"/>
                    <a:gd name="T8" fmla="*/ 0 60000 65536"/>
                    <a:gd name="T9" fmla="*/ 0 w 56"/>
                    <a:gd name="T10" fmla="*/ 0 h 192"/>
                    <a:gd name="T11" fmla="*/ 56 w 56"/>
                    <a:gd name="T12" fmla="*/ 192 h 192"/>
                  </a:gdLst>
                  <a:ahLst/>
                  <a:cxnLst>
                    <a:cxn ang="T6">
                      <a:pos x="T0" y="T1"/>
                    </a:cxn>
                    <a:cxn ang="T7">
                      <a:pos x="T2" y="T3"/>
                    </a:cxn>
                    <a:cxn ang="T8">
                      <a:pos x="T4" y="T5"/>
                    </a:cxn>
                  </a:cxnLst>
                  <a:rect l="T9" t="T10" r="T11" b="T12"/>
                  <a:pathLst>
                    <a:path w="56" h="192">
                      <a:moveTo>
                        <a:pt x="8" y="0"/>
                      </a:moveTo>
                      <a:cubicBezTo>
                        <a:pt x="4" y="32"/>
                        <a:pt x="0" y="64"/>
                        <a:pt x="8" y="96"/>
                      </a:cubicBezTo>
                      <a:cubicBezTo>
                        <a:pt x="16" y="128"/>
                        <a:pt x="48" y="176"/>
                        <a:pt x="56" y="192"/>
                      </a:cubicBezTo>
                    </a:path>
                  </a:pathLst>
                </a:custGeom>
                <a:solidFill>
                  <a:srgbClr val="0099FF"/>
                </a:solidFill>
                <a:ln w="9525">
                  <a:solidFill>
                    <a:srgbClr val="0099FF"/>
                  </a:solidFill>
                  <a:round/>
                  <a:headEnd/>
                  <a:tailEnd/>
                </a:ln>
              </p:spPr>
              <p:txBody>
                <a:bodyPr/>
                <a:lstStyle/>
                <a:p>
                  <a:endParaRPr lang="en-US"/>
                </a:p>
              </p:txBody>
            </p:sp>
            <p:sp>
              <p:nvSpPr>
                <p:cNvPr id="38445" name="Oval 1150"/>
                <p:cNvSpPr>
                  <a:spLocks noChangeArrowheads="1"/>
                </p:cNvSpPr>
                <p:nvPr/>
              </p:nvSpPr>
              <p:spPr bwMode="auto">
                <a:xfrm>
                  <a:off x="768" y="480"/>
                  <a:ext cx="96" cy="144"/>
                </a:xfrm>
                <a:prstGeom prst="ellipse">
                  <a:avLst/>
                </a:pr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endParaRPr lang="en-US" altLang="en-US" sz="1800" b="0"/>
                </a:p>
              </p:txBody>
            </p:sp>
            <p:sp>
              <p:nvSpPr>
                <p:cNvPr id="38446" name="Freeform 1151"/>
                <p:cNvSpPr>
                  <a:spLocks/>
                </p:cNvSpPr>
                <p:nvPr/>
              </p:nvSpPr>
              <p:spPr bwMode="auto">
                <a:xfrm>
                  <a:off x="816" y="336"/>
                  <a:ext cx="56" cy="192"/>
                </a:xfrm>
                <a:custGeom>
                  <a:avLst/>
                  <a:gdLst>
                    <a:gd name="T0" fmla="*/ 8 w 56"/>
                    <a:gd name="T1" fmla="*/ 0 h 192"/>
                    <a:gd name="T2" fmla="*/ 8 w 56"/>
                    <a:gd name="T3" fmla="*/ 96 h 192"/>
                    <a:gd name="T4" fmla="*/ 56 w 56"/>
                    <a:gd name="T5" fmla="*/ 192 h 192"/>
                    <a:gd name="T6" fmla="*/ 0 60000 65536"/>
                    <a:gd name="T7" fmla="*/ 0 60000 65536"/>
                    <a:gd name="T8" fmla="*/ 0 60000 65536"/>
                    <a:gd name="T9" fmla="*/ 0 w 56"/>
                    <a:gd name="T10" fmla="*/ 0 h 192"/>
                    <a:gd name="T11" fmla="*/ 56 w 56"/>
                    <a:gd name="T12" fmla="*/ 192 h 192"/>
                  </a:gdLst>
                  <a:ahLst/>
                  <a:cxnLst>
                    <a:cxn ang="T6">
                      <a:pos x="T0" y="T1"/>
                    </a:cxn>
                    <a:cxn ang="T7">
                      <a:pos x="T2" y="T3"/>
                    </a:cxn>
                    <a:cxn ang="T8">
                      <a:pos x="T4" y="T5"/>
                    </a:cxn>
                  </a:cxnLst>
                  <a:rect l="T9" t="T10" r="T11" b="T12"/>
                  <a:pathLst>
                    <a:path w="56" h="192">
                      <a:moveTo>
                        <a:pt x="8" y="0"/>
                      </a:moveTo>
                      <a:cubicBezTo>
                        <a:pt x="4" y="32"/>
                        <a:pt x="0" y="64"/>
                        <a:pt x="8" y="96"/>
                      </a:cubicBezTo>
                      <a:cubicBezTo>
                        <a:pt x="16" y="128"/>
                        <a:pt x="48" y="176"/>
                        <a:pt x="56" y="192"/>
                      </a:cubicBezTo>
                    </a:path>
                  </a:pathLst>
                </a:custGeom>
                <a:solidFill>
                  <a:srgbClr val="0099FF"/>
                </a:solidFill>
                <a:ln w="9525">
                  <a:solidFill>
                    <a:srgbClr val="0099FF"/>
                  </a:solidFill>
                  <a:round/>
                  <a:headEnd/>
                  <a:tailEnd/>
                </a:ln>
              </p:spPr>
              <p:txBody>
                <a:bodyPr/>
                <a:lstStyle/>
                <a:p>
                  <a:endParaRPr lang="en-US"/>
                </a:p>
              </p:txBody>
            </p:sp>
          </p:grpSp>
        </p:grpSp>
        <p:cxnSp>
          <p:nvCxnSpPr>
            <p:cNvPr id="38440" name="Straight Connector 383"/>
            <p:cNvCxnSpPr>
              <a:cxnSpLocks noChangeShapeType="1"/>
            </p:cNvCxnSpPr>
            <p:nvPr/>
          </p:nvCxnSpPr>
          <p:spPr bwMode="auto">
            <a:xfrm>
              <a:off x="4587728" y="4938713"/>
              <a:ext cx="539262" cy="0"/>
            </a:xfrm>
            <a:prstGeom prst="line">
              <a:avLst/>
            </a:prstGeom>
            <a:noFill/>
            <a:ln w="38100" algn="ctr">
              <a:solidFill>
                <a:srgbClr val="CC3300"/>
              </a:solidFill>
              <a:round/>
              <a:headEnd/>
              <a:tailEnd/>
            </a:ln>
            <a:extLst>
              <a:ext uri="{909E8E84-426E-40DD-AFC4-6F175D3DCCD1}">
                <a14:hiddenFill xmlns:a14="http://schemas.microsoft.com/office/drawing/2010/main">
                  <a:noFill/>
                </a14:hiddenFill>
              </a:ext>
            </a:extLst>
          </p:spPr>
        </p:cxnSp>
      </p:grpSp>
      <p:sp>
        <p:nvSpPr>
          <p:cNvPr id="38031" name="Text Box 193"/>
          <p:cNvSpPr txBox="1">
            <a:spLocks noChangeArrowheads="1"/>
          </p:cNvSpPr>
          <p:nvPr/>
        </p:nvSpPr>
        <p:spPr bwMode="auto">
          <a:xfrm>
            <a:off x="3925888" y="2562225"/>
            <a:ext cx="801687"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lnSpc>
                <a:spcPct val="50000"/>
              </a:lnSpc>
              <a:spcBef>
                <a:spcPct val="50000"/>
              </a:spcBef>
              <a:buClrTx/>
              <a:buSzTx/>
              <a:buFontTx/>
              <a:buNone/>
            </a:pPr>
            <a:r>
              <a:rPr lang="en-US" altLang="en-US" sz="800" b="0">
                <a:latin typeface="Times New Roman" pitchFamily="18" charset="0"/>
              </a:rPr>
              <a:t>SATNA</a:t>
            </a:r>
          </a:p>
          <a:p>
            <a:pPr eaLnBrk="1" hangingPunct="1">
              <a:lnSpc>
                <a:spcPct val="50000"/>
              </a:lnSpc>
              <a:spcBef>
                <a:spcPct val="50000"/>
              </a:spcBef>
              <a:buClrTx/>
              <a:buSzTx/>
              <a:buFontTx/>
              <a:buNone/>
            </a:pPr>
            <a:r>
              <a:rPr lang="en-US" altLang="en-US" sz="800" b="0">
                <a:latin typeface="Times New Roman" pitchFamily="18" charset="0"/>
              </a:rPr>
              <a:t>2 x1000 MVA ICT</a:t>
            </a:r>
          </a:p>
          <a:p>
            <a:pPr eaLnBrk="1" hangingPunct="1">
              <a:lnSpc>
                <a:spcPct val="50000"/>
              </a:lnSpc>
              <a:spcBef>
                <a:spcPct val="50000"/>
              </a:spcBef>
              <a:buClrTx/>
              <a:buSzTx/>
              <a:buFontTx/>
              <a:buNone/>
            </a:pPr>
            <a:r>
              <a:rPr lang="en-US" altLang="en-US" sz="800" b="0">
                <a:latin typeface="Times New Roman" pitchFamily="18" charset="0"/>
              </a:rPr>
              <a:t>2 x 240MVAR L/R</a:t>
            </a:r>
          </a:p>
          <a:p>
            <a:pPr eaLnBrk="1" hangingPunct="1">
              <a:lnSpc>
                <a:spcPct val="50000"/>
              </a:lnSpc>
              <a:spcBef>
                <a:spcPct val="50000"/>
              </a:spcBef>
              <a:buClrTx/>
              <a:buSzTx/>
              <a:buFontTx/>
              <a:buNone/>
            </a:pPr>
            <a:r>
              <a:rPr lang="en-US" altLang="en-US" sz="800" b="0">
                <a:latin typeface="Times New Roman" pitchFamily="18" charset="0"/>
              </a:rPr>
              <a:t>240 MVAR B/R</a:t>
            </a:r>
          </a:p>
        </p:txBody>
      </p:sp>
      <p:sp>
        <p:nvSpPr>
          <p:cNvPr id="38032" name="Freeform 1228"/>
          <p:cNvSpPr>
            <a:spLocks/>
          </p:cNvSpPr>
          <p:nvPr/>
        </p:nvSpPr>
        <p:spPr bwMode="auto">
          <a:xfrm rot="5298582" flipH="1">
            <a:off x="4153695" y="3431381"/>
            <a:ext cx="106362" cy="200025"/>
          </a:xfrm>
          <a:custGeom>
            <a:avLst/>
            <a:gdLst>
              <a:gd name="T0" fmla="*/ 2147483647 w 20"/>
              <a:gd name="T1" fmla="*/ 0 h 50"/>
              <a:gd name="T2" fmla="*/ 2147483647 w 20"/>
              <a:gd name="T3" fmla="*/ 2147483647 h 50"/>
              <a:gd name="T4" fmla="*/ 2147483647 w 20"/>
              <a:gd name="T5" fmla="*/ 2147483647 h 50"/>
              <a:gd name="T6" fmla="*/ 2147483647 w 20"/>
              <a:gd name="T7" fmla="*/ 2147483647 h 50"/>
              <a:gd name="T8" fmla="*/ 2147483647 w 20"/>
              <a:gd name="T9" fmla="*/ 2147483647 h 50"/>
              <a:gd name="T10" fmla="*/ 2147483647 w 20"/>
              <a:gd name="T11" fmla="*/ 2147483647 h 50"/>
              <a:gd name="T12" fmla="*/ 2147483647 w 20"/>
              <a:gd name="T13" fmla="*/ 2147483647 h 50"/>
              <a:gd name="T14" fmla="*/ 2147483647 w 20"/>
              <a:gd name="T15" fmla="*/ 2147483647 h 50"/>
              <a:gd name="T16" fmla="*/ 2147483647 w 20"/>
              <a:gd name="T17" fmla="*/ 2147483647 h 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
              <a:gd name="T28" fmla="*/ 0 h 50"/>
              <a:gd name="T29" fmla="*/ 20 w 20"/>
              <a:gd name="T30" fmla="*/ 50 h 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 h="50">
                <a:moveTo>
                  <a:pt x="2" y="0"/>
                </a:moveTo>
                <a:cubicBezTo>
                  <a:pt x="4" y="11"/>
                  <a:pt x="0" y="11"/>
                  <a:pt x="13" y="13"/>
                </a:cubicBezTo>
                <a:cubicBezTo>
                  <a:pt x="16" y="15"/>
                  <a:pt x="18" y="17"/>
                  <a:pt x="19" y="21"/>
                </a:cubicBezTo>
                <a:cubicBezTo>
                  <a:pt x="16" y="25"/>
                  <a:pt x="11" y="27"/>
                  <a:pt x="6" y="29"/>
                </a:cubicBezTo>
                <a:cubicBezTo>
                  <a:pt x="0" y="27"/>
                  <a:pt x="1" y="21"/>
                  <a:pt x="7" y="20"/>
                </a:cubicBezTo>
                <a:cubicBezTo>
                  <a:pt x="13" y="21"/>
                  <a:pt x="17" y="19"/>
                  <a:pt x="19" y="25"/>
                </a:cubicBezTo>
                <a:cubicBezTo>
                  <a:pt x="18" y="29"/>
                  <a:pt x="20" y="34"/>
                  <a:pt x="16" y="37"/>
                </a:cubicBezTo>
                <a:cubicBezTo>
                  <a:pt x="13" y="39"/>
                  <a:pt x="7" y="40"/>
                  <a:pt x="7" y="40"/>
                </a:cubicBezTo>
                <a:cubicBezTo>
                  <a:pt x="0" y="38"/>
                  <a:pt x="3" y="46"/>
                  <a:pt x="3" y="50"/>
                </a:cubicBezTo>
              </a:path>
            </a:pathLst>
          </a:cu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cxnSp>
        <p:nvCxnSpPr>
          <p:cNvPr id="38033" name="Straight Connector 383"/>
          <p:cNvCxnSpPr>
            <a:cxnSpLocks noChangeShapeType="1"/>
          </p:cNvCxnSpPr>
          <p:nvPr/>
        </p:nvCxnSpPr>
        <p:spPr bwMode="auto">
          <a:xfrm flipV="1">
            <a:off x="3848100" y="3036888"/>
            <a:ext cx="1171575" cy="6350"/>
          </a:xfrm>
          <a:prstGeom prst="line">
            <a:avLst/>
          </a:prstGeom>
          <a:noFill/>
          <a:ln w="38100" algn="ctr">
            <a:solidFill>
              <a:srgbClr val="0099FF"/>
            </a:solidFill>
            <a:round/>
            <a:headEnd/>
            <a:tailEnd/>
          </a:ln>
          <a:extLst>
            <a:ext uri="{909E8E84-426E-40DD-AFC4-6F175D3DCCD1}">
              <a14:hiddenFill xmlns:a14="http://schemas.microsoft.com/office/drawing/2010/main">
                <a:noFill/>
              </a14:hiddenFill>
            </a:ext>
          </a:extLst>
        </p:spPr>
      </p:cxnSp>
      <p:sp>
        <p:nvSpPr>
          <p:cNvPr id="38034" name="Freeform 1229"/>
          <p:cNvSpPr>
            <a:spLocks/>
          </p:cNvSpPr>
          <p:nvPr/>
        </p:nvSpPr>
        <p:spPr bwMode="auto">
          <a:xfrm rot="5400000" flipH="1">
            <a:off x="3811588" y="3040062"/>
            <a:ext cx="127000" cy="238125"/>
          </a:xfrm>
          <a:custGeom>
            <a:avLst/>
            <a:gdLst>
              <a:gd name="T0" fmla="*/ 2147483647 w 20"/>
              <a:gd name="T1" fmla="*/ 0 h 50"/>
              <a:gd name="T2" fmla="*/ 2147483647 w 20"/>
              <a:gd name="T3" fmla="*/ 2147483647 h 50"/>
              <a:gd name="T4" fmla="*/ 2147483647 w 20"/>
              <a:gd name="T5" fmla="*/ 2147483647 h 50"/>
              <a:gd name="T6" fmla="*/ 2147483647 w 20"/>
              <a:gd name="T7" fmla="*/ 2147483647 h 50"/>
              <a:gd name="T8" fmla="*/ 2147483647 w 20"/>
              <a:gd name="T9" fmla="*/ 2147483647 h 50"/>
              <a:gd name="T10" fmla="*/ 2147483647 w 20"/>
              <a:gd name="T11" fmla="*/ 2147483647 h 50"/>
              <a:gd name="T12" fmla="*/ 2147483647 w 20"/>
              <a:gd name="T13" fmla="*/ 2147483647 h 50"/>
              <a:gd name="T14" fmla="*/ 2147483647 w 20"/>
              <a:gd name="T15" fmla="*/ 2147483647 h 50"/>
              <a:gd name="T16" fmla="*/ 2147483647 w 20"/>
              <a:gd name="T17" fmla="*/ 2147483647 h 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
              <a:gd name="T28" fmla="*/ 0 h 50"/>
              <a:gd name="T29" fmla="*/ 20 w 20"/>
              <a:gd name="T30" fmla="*/ 50 h 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 h="50">
                <a:moveTo>
                  <a:pt x="2" y="0"/>
                </a:moveTo>
                <a:cubicBezTo>
                  <a:pt x="4" y="11"/>
                  <a:pt x="0" y="11"/>
                  <a:pt x="13" y="13"/>
                </a:cubicBezTo>
                <a:cubicBezTo>
                  <a:pt x="16" y="15"/>
                  <a:pt x="18" y="17"/>
                  <a:pt x="19" y="21"/>
                </a:cubicBezTo>
                <a:cubicBezTo>
                  <a:pt x="16" y="25"/>
                  <a:pt x="11" y="27"/>
                  <a:pt x="6" y="29"/>
                </a:cubicBezTo>
                <a:cubicBezTo>
                  <a:pt x="0" y="27"/>
                  <a:pt x="1" y="21"/>
                  <a:pt x="7" y="20"/>
                </a:cubicBezTo>
                <a:cubicBezTo>
                  <a:pt x="13" y="21"/>
                  <a:pt x="17" y="19"/>
                  <a:pt x="19" y="25"/>
                </a:cubicBezTo>
                <a:cubicBezTo>
                  <a:pt x="18" y="29"/>
                  <a:pt x="20" y="34"/>
                  <a:pt x="16" y="37"/>
                </a:cubicBezTo>
                <a:cubicBezTo>
                  <a:pt x="13" y="39"/>
                  <a:pt x="7" y="40"/>
                  <a:pt x="7" y="40"/>
                </a:cubicBezTo>
                <a:cubicBezTo>
                  <a:pt x="0" y="38"/>
                  <a:pt x="3" y="46"/>
                  <a:pt x="3" y="50"/>
                </a:cubicBezTo>
              </a:path>
            </a:pathLst>
          </a:cu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38035" name="Group 1296"/>
          <p:cNvGrpSpPr>
            <a:grpSpLocks/>
          </p:cNvGrpSpPr>
          <p:nvPr/>
        </p:nvGrpSpPr>
        <p:grpSpPr bwMode="auto">
          <a:xfrm>
            <a:off x="4375150" y="3051175"/>
            <a:ext cx="157163" cy="344488"/>
            <a:chOff x="768" y="336"/>
            <a:chExt cx="104" cy="384"/>
          </a:xfrm>
        </p:grpSpPr>
        <p:sp>
          <p:nvSpPr>
            <p:cNvPr id="38431" name="Line 1297"/>
            <p:cNvSpPr>
              <a:spLocks noChangeShapeType="1"/>
            </p:cNvSpPr>
            <p:nvPr/>
          </p:nvSpPr>
          <p:spPr bwMode="auto">
            <a:xfrm>
              <a:off x="816" y="624"/>
              <a:ext cx="0" cy="96"/>
            </a:xfrm>
            <a:prstGeom prst="line">
              <a:avLst/>
            </a:prstGeom>
            <a:noFill/>
            <a:ln w="38100">
              <a:solidFill>
                <a:srgbClr val="0099FF"/>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38432" name="Group 1298"/>
            <p:cNvGrpSpPr>
              <a:grpSpLocks/>
            </p:cNvGrpSpPr>
            <p:nvPr/>
          </p:nvGrpSpPr>
          <p:grpSpPr bwMode="auto">
            <a:xfrm>
              <a:off x="768" y="336"/>
              <a:ext cx="104" cy="288"/>
              <a:chOff x="768" y="336"/>
              <a:chExt cx="104" cy="288"/>
            </a:xfrm>
          </p:grpSpPr>
          <p:sp>
            <p:nvSpPr>
              <p:cNvPr id="38433" name="Oval 1299"/>
              <p:cNvSpPr>
                <a:spLocks noChangeArrowheads="1"/>
              </p:cNvSpPr>
              <p:nvPr/>
            </p:nvSpPr>
            <p:spPr bwMode="auto">
              <a:xfrm>
                <a:off x="768" y="480"/>
                <a:ext cx="96" cy="144"/>
              </a:xfrm>
              <a:prstGeom prst="ellipse">
                <a:avLst/>
              </a:pr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endParaRPr lang="en-US" altLang="en-US" sz="1800" b="0"/>
              </a:p>
            </p:txBody>
          </p:sp>
          <p:sp>
            <p:nvSpPr>
              <p:cNvPr id="38434" name="Freeform 1300"/>
              <p:cNvSpPr>
                <a:spLocks/>
              </p:cNvSpPr>
              <p:nvPr/>
            </p:nvSpPr>
            <p:spPr bwMode="auto">
              <a:xfrm>
                <a:off x="816" y="336"/>
                <a:ext cx="56" cy="192"/>
              </a:xfrm>
              <a:custGeom>
                <a:avLst/>
                <a:gdLst>
                  <a:gd name="T0" fmla="*/ 8 w 56"/>
                  <a:gd name="T1" fmla="*/ 0 h 192"/>
                  <a:gd name="T2" fmla="*/ 8 w 56"/>
                  <a:gd name="T3" fmla="*/ 96 h 192"/>
                  <a:gd name="T4" fmla="*/ 56 w 56"/>
                  <a:gd name="T5" fmla="*/ 192 h 192"/>
                  <a:gd name="T6" fmla="*/ 0 60000 65536"/>
                  <a:gd name="T7" fmla="*/ 0 60000 65536"/>
                  <a:gd name="T8" fmla="*/ 0 60000 65536"/>
                  <a:gd name="T9" fmla="*/ 0 w 56"/>
                  <a:gd name="T10" fmla="*/ 0 h 192"/>
                  <a:gd name="T11" fmla="*/ 56 w 56"/>
                  <a:gd name="T12" fmla="*/ 192 h 192"/>
                </a:gdLst>
                <a:ahLst/>
                <a:cxnLst>
                  <a:cxn ang="T6">
                    <a:pos x="T0" y="T1"/>
                  </a:cxn>
                  <a:cxn ang="T7">
                    <a:pos x="T2" y="T3"/>
                  </a:cxn>
                  <a:cxn ang="T8">
                    <a:pos x="T4" y="T5"/>
                  </a:cxn>
                </a:cxnLst>
                <a:rect l="T9" t="T10" r="T11" b="T12"/>
                <a:pathLst>
                  <a:path w="56" h="192">
                    <a:moveTo>
                      <a:pt x="8" y="0"/>
                    </a:moveTo>
                    <a:cubicBezTo>
                      <a:pt x="4" y="32"/>
                      <a:pt x="0" y="64"/>
                      <a:pt x="8" y="96"/>
                    </a:cubicBezTo>
                    <a:cubicBezTo>
                      <a:pt x="16" y="128"/>
                      <a:pt x="48" y="176"/>
                      <a:pt x="56" y="192"/>
                    </a:cubicBezTo>
                  </a:path>
                </a:pathLst>
              </a:custGeom>
              <a:solidFill>
                <a:srgbClr val="0099FF"/>
              </a:solidFill>
              <a:ln w="9525">
                <a:solidFill>
                  <a:srgbClr val="0099FF"/>
                </a:solidFill>
                <a:round/>
                <a:headEnd/>
                <a:tailEnd/>
              </a:ln>
            </p:spPr>
            <p:txBody>
              <a:bodyPr/>
              <a:lstStyle/>
              <a:p>
                <a:endParaRPr lang="en-US"/>
              </a:p>
            </p:txBody>
          </p:sp>
          <p:sp>
            <p:nvSpPr>
              <p:cNvPr id="38435" name="Oval 1301"/>
              <p:cNvSpPr>
                <a:spLocks noChangeArrowheads="1"/>
              </p:cNvSpPr>
              <p:nvPr/>
            </p:nvSpPr>
            <p:spPr bwMode="auto">
              <a:xfrm>
                <a:off x="768" y="480"/>
                <a:ext cx="96" cy="144"/>
              </a:xfrm>
              <a:prstGeom prst="ellipse">
                <a:avLst/>
              </a:pr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endParaRPr lang="en-US" altLang="en-US" sz="1800" b="0"/>
              </a:p>
            </p:txBody>
          </p:sp>
          <p:sp>
            <p:nvSpPr>
              <p:cNvPr id="38436" name="Freeform 1302"/>
              <p:cNvSpPr>
                <a:spLocks/>
              </p:cNvSpPr>
              <p:nvPr/>
            </p:nvSpPr>
            <p:spPr bwMode="auto">
              <a:xfrm>
                <a:off x="816" y="336"/>
                <a:ext cx="56" cy="192"/>
              </a:xfrm>
              <a:custGeom>
                <a:avLst/>
                <a:gdLst>
                  <a:gd name="T0" fmla="*/ 8 w 56"/>
                  <a:gd name="T1" fmla="*/ 0 h 192"/>
                  <a:gd name="T2" fmla="*/ 8 w 56"/>
                  <a:gd name="T3" fmla="*/ 96 h 192"/>
                  <a:gd name="T4" fmla="*/ 56 w 56"/>
                  <a:gd name="T5" fmla="*/ 192 h 192"/>
                  <a:gd name="T6" fmla="*/ 0 60000 65536"/>
                  <a:gd name="T7" fmla="*/ 0 60000 65536"/>
                  <a:gd name="T8" fmla="*/ 0 60000 65536"/>
                  <a:gd name="T9" fmla="*/ 0 w 56"/>
                  <a:gd name="T10" fmla="*/ 0 h 192"/>
                  <a:gd name="T11" fmla="*/ 56 w 56"/>
                  <a:gd name="T12" fmla="*/ 192 h 192"/>
                </a:gdLst>
                <a:ahLst/>
                <a:cxnLst>
                  <a:cxn ang="T6">
                    <a:pos x="T0" y="T1"/>
                  </a:cxn>
                  <a:cxn ang="T7">
                    <a:pos x="T2" y="T3"/>
                  </a:cxn>
                  <a:cxn ang="T8">
                    <a:pos x="T4" y="T5"/>
                  </a:cxn>
                </a:cxnLst>
                <a:rect l="T9" t="T10" r="T11" b="T12"/>
                <a:pathLst>
                  <a:path w="56" h="192">
                    <a:moveTo>
                      <a:pt x="8" y="0"/>
                    </a:moveTo>
                    <a:cubicBezTo>
                      <a:pt x="4" y="32"/>
                      <a:pt x="0" y="64"/>
                      <a:pt x="8" y="96"/>
                    </a:cubicBezTo>
                    <a:cubicBezTo>
                      <a:pt x="16" y="128"/>
                      <a:pt x="48" y="176"/>
                      <a:pt x="56" y="192"/>
                    </a:cubicBezTo>
                  </a:path>
                </a:pathLst>
              </a:custGeom>
              <a:solidFill>
                <a:srgbClr val="0099FF"/>
              </a:solidFill>
              <a:ln w="9525">
                <a:solidFill>
                  <a:srgbClr val="0099FF"/>
                </a:solidFill>
                <a:round/>
                <a:headEnd/>
                <a:tailEnd/>
              </a:ln>
            </p:spPr>
            <p:txBody>
              <a:bodyPr/>
              <a:lstStyle/>
              <a:p>
                <a:endParaRPr lang="en-US"/>
              </a:p>
            </p:txBody>
          </p:sp>
        </p:grpSp>
      </p:grpSp>
      <p:grpSp>
        <p:nvGrpSpPr>
          <p:cNvPr id="38036" name="Group 1303"/>
          <p:cNvGrpSpPr>
            <a:grpSpLocks/>
          </p:cNvGrpSpPr>
          <p:nvPr/>
        </p:nvGrpSpPr>
        <p:grpSpPr bwMode="auto">
          <a:xfrm>
            <a:off x="4197350" y="3051175"/>
            <a:ext cx="152400" cy="352425"/>
            <a:chOff x="768" y="336"/>
            <a:chExt cx="104" cy="384"/>
          </a:xfrm>
        </p:grpSpPr>
        <p:sp>
          <p:nvSpPr>
            <p:cNvPr id="38425" name="Line 1304"/>
            <p:cNvSpPr>
              <a:spLocks noChangeShapeType="1"/>
            </p:cNvSpPr>
            <p:nvPr/>
          </p:nvSpPr>
          <p:spPr bwMode="auto">
            <a:xfrm>
              <a:off x="816" y="624"/>
              <a:ext cx="0" cy="96"/>
            </a:xfrm>
            <a:prstGeom prst="line">
              <a:avLst/>
            </a:prstGeom>
            <a:noFill/>
            <a:ln w="38100">
              <a:solidFill>
                <a:srgbClr val="0099FF"/>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38426" name="Group 1305"/>
            <p:cNvGrpSpPr>
              <a:grpSpLocks/>
            </p:cNvGrpSpPr>
            <p:nvPr/>
          </p:nvGrpSpPr>
          <p:grpSpPr bwMode="auto">
            <a:xfrm>
              <a:off x="768" y="336"/>
              <a:ext cx="104" cy="288"/>
              <a:chOff x="768" y="336"/>
              <a:chExt cx="104" cy="288"/>
            </a:xfrm>
          </p:grpSpPr>
          <p:sp>
            <p:nvSpPr>
              <p:cNvPr id="38427" name="Oval 1306"/>
              <p:cNvSpPr>
                <a:spLocks noChangeArrowheads="1"/>
              </p:cNvSpPr>
              <p:nvPr/>
            </p:nvSpPr>
            <p:spPr bwMode="auto">
              <a:xfrm>
                <a:off x="768" y="480"/>
                <a:ext cx="96" cy="144"/>
              </a:xfrm>
              <a:prstGeom prst="ellipse">
                <a:avLst/>
              </a:pr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endParaRPr lang="en-US" altLang="en-US" sz="1800" b="0"/>
              </a:p>
            </p:txBody>
          </p:sp>
          <p:sp>
            <p:nvSpPr>
              <p:cNvPr id="38428" name="Freeform 1307"/>
              <p:cNvSpPr>
                <a:spLocks/>
              </p:cNvSpPr>
              <p:nvPr/>
            </p:nvSpPr>
            <p:spPr bwMode="auto">
              <a:xfrm>
                <a:off x="816" y="336"/>
                <a:ext cx="56" cy="192"/>
              </a:xfrm>
              <a:custGeom>
                <a:avLst/>
                <a:gdLst>
                  <a:gd name="T0" fmla="*/ 8 w 56"/>
                  <a:gd name="T1" fmla="*/ 0 h 192"/>
                  <a:gd name="T2" fmla="*/ 8 w 56"/>
                  <a:gd name="T3" fmla="*/ 96 h 192"/>
                  <a:gd name="T4" fmla="*/ 56 w 56"/>
                  <a:gd name="T5" fmla="*/ 192 h 192"/>
                  <a:gd name="T6" fmla="*/ 0 60000 65536"/>
                  <a:gd name="T7" fmla="*/ 0 60000 65536"/>
                  <a:gd name="T8" fmla="*/ 0 60000 65536"/>
                  <a:gd name="T9" fmla="*/ 0 w 56"/>
                  <a:gd name="T10" fmla="*/ 0 h 192"/>
                  <a:gd name="T11" fmla="*/ 56 w 56"/>
                  <a:gd name="T12" fmla="*/ 192 h 192"/>
                </a:gdLst>
                <a:ahLst/>
                <a:cxnLst>
                  <a:cxn ang="T6">
                    <a:pos x="T0" y="T1"/>
                  </a:cxn>
                  <a:cxn ang="T7">
                    <a:pos x="T2" y="T3"/>
                  </a:cxn>
                  <a:cxn ang="T8">
                    <a:pos x="T4" y="T5"/>
                  </a:cxn>
                </a:cxnLst>
                <a:rect l="T9" t="T10" r="T11" b="T12"/>
                <a:pathLst>
                  <a:path w="56" h="192">
                    <a:moveTo>
                      <a:pt x="8" y="0"/>
                    </a:moveTo>
                    <a:cubicBezTo>
                      <a:pt x="4" y="32"/>
                      <a:pt x="0" y="64"/>
                      <a:pt x="8" y="96"/>
                    </a:cubicBezTo>
                    <a:cubicBezTo>
                      <a:pt x="16" y="128"/>
                      <a:pt x="48" y="176"/>
                      <a:pt x="56" y="192"/>
                    </a:cubicBezTo>
                  </a:path>
                </a:pathLst>
              </a:custGeom>
              <a:solidFill>
                <a:srgbClr val="0099FF"/>
              </a:solidFill>
              <a:ln w="9525">
                <a:solidFill>
                  <a:srgbClr val="0099FF"/>
                </a:solidFill>
                <a:round/>
                <a:headEnd/>
                <a:tailEnd/>
              </a:ln>
            </p:spPr>
            <p:txBody>
              <a:bodyPr/>
              <a:lstStyle/>
              <a:p>
                <a:endParaRPr lang="en-US"/>
              </a:p>
            </p:txBody>
          </p:sp>
          <p:sp>
            <p:nvSpPr>
              <p:cNvPr id="38429" name="Oval 1308"/>
              <p:cNvSpPr>
                <a:spLocks noChangeArrowheads="1"/>
              </p:cNvSpPr>
              <p:nvPr/>
            </p:nvSpPr>
            <p:spPr bwMode="auto">
              <a:xfrm>
                <a:off x="768" y="480"/>
                <a:ext cx="96" cy="144"/>
              </a:xfrm>
              <a:prstGeom prst="ellipse">
                <a:avLst/>
              </a:pr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endParaRPr lang="en-US" altLang="en-US" sz="1800" b="0"/>
              </a:p>
            </p:txBody>
          </p:sp>
          <p:sp>
            <p:nvSpPr>
              <p:cNvPr id="38430" name="Freeform 1309"/>
              <p:cNvSpPr>
                <a:spLocks/>
              </p:cNvSpPr>
              <p:nvPr/>
            </p:nvSpPr>
            <p:spPr bwMode="auto">
              <a:xfrm>
                <a:off x="816" y="336"/>
                <a:ext cx="56" cy="192"/>
              </a:xfrm>
              <a:custGeom>
                <a:avLst/>
                <a:gdLst>
                  <a:gd name="T0" fmla="*/ 8 w 56"/>
                  <a:gd name="T1" fmla="*/ 0 h 192"/>
                  <a:gd name="T2" fmla="*/ 8 w 56"/>
                  <a:gd name="T3" fmla="*/ 96 h 192"/>
                  <a:gd name="T4" fmla="*/ 56 w 56"/>
                  <a:gd name="T5" fmla="*/ 192 h 192"/>
                  <a:gd name="T6" fmla="*/ 0 60000 65536"/>
                  <a:gd name="T7" fmla="*/ 0 60000 65536"/>
                  <a:gd name="T8" fmla="*/ 0 60000 65536"/>
                  <a:gd name="T9" fmla="*/ 0 w 56"/>
                  <a:gd name="T10" fmla="*/ 0 h 192"/>
                  <a:gd name="T11" fmla="*/ 56 w 56"/>
                  <a:gd name="T12" fmla="*/ 192 h 192"/>
                </a:gdLst>
                <a:ahLst/>
                <a:cxnLst>
                  <a:cxn ang="T6">
                    <a:pos x="T0" y="T1"/>
                  </a:cxn>
                  <a:cxn ang="T7">
                    <a:pos x="T2" y="T3"/>
                  </a:cxn>
                  <a:cxn ang="T8">
                    <a:pos x="T4" y="T5"/>
                  </a:cxn>
                </a:cxnLst>
                <a:rect l="T9" t="T10" r="T11" b="T12"/>
                <a:pathLst>
                  <a:path w="56" h="192">
                    <a:moveTo>
                      <a:pt x="8" y="0"/>
                    </a:moveTo>
                    <a:cubicBezTo>
                      <a:pt x="4" y="32"/>
                      <a:pt x="0" y="64"/>
                      <a:pt x="8" y="96"/>
                    </a:cubicBezTo>
                    <a:cubicBezTo>
                      <a:pt x="16" y="128"/>
                      <a:pt x="48" y="176"/>
                      <a:pt x="56" y="192"/>
                    </a:cubicBezTo>
                  </a:path>
                </a:pathLst>
              </a:custGeom>
              <a:solidFill>
                <a:srgbClr val="0099FF"/>
              </a:solidFill>
              <a:ln w="9525">
                <a:solidFill>
                  <a:srgbClr val="0099FF"/>
                </a:solidFill>
                <a:round/>
                <a:headEnd/>
                <a:tailEnd/>
              </a:ln>
            </p:spPr>
            <p:txBody>
              <a:bodyPr/>
              <a:lstStyle/>
              <a:p>
                <a:endParaRPr lang="en-US"/>
              </a:p>
            </p:txBody>
          </p:sp>
        </p:grpSp>
      </p:grpSp>
      <p:cxnSp>
        <p:nvCxnSpPr>
          <p:cNvPr id="38037" name="Straight Connector 383"/>
          <p:cNvCxnSpPr>
            <a:cxnSpLocks noChangeShapeType="1"/>
          </p:cNvCxnSpPr>
          <p:nvPr/>
        </p:nvCxnSpPr>
        <p:spPr bwMode="auto">
          <a:xfrm>
            <a:off x="4186238" y="3403600"/>
            <a:ext cx="360362" cy="0"/>
          </a:xfrm>
          <a:prstGeom prst="line">
            <a:avLst/>
          </a:prstGeom>
          <a:noFill/>
          <a:ln w="38100" algn="ctr">
            <a:solidFill>
              <a:srgbClr val="CC3300"/>
            </a:solidFill>
            <a:round/>
            <a:headEnd/>
            <a:tailEnd/>
          </a:ln>
          <a:extLst>
            <a:ext uri="{909E8E84-426E-40DD-AFC4-6F175D3DCCD1}">
              <a14:hiddenFill xmlns:a14="http://schemas.microsoft.com/office/drawing/2010/main">
                <a:noFill/>
              </a14:hiddenFill>
            </a:ext>
          </a:extLst>
        </p:spPr>
      </p:cxnSp>
      <p:sp>
        <p:nvSpPr>
          <p:cNvPr id="38038" name="Freeform 1211"/>
          <p:cNvSpPr>
            <a:spLocks/>
          </p:cNvSpPr>
          <p:nvPr/>
        </p:nvSpPr>
        <p:spPr bwMode="auto">
          <a:xfrm>
            <a:off x="4610100" y="3059113"/>
            <a:ext cx="117475" cy="363537"/>
          </a:xfrm>
          <a:custGeom>
            <a:avLst/>
            <a:gdLst>
              <a:gd name="T0" fmla="*/ 2147483647 w 21"/>
              <a:gd name="T1" fmla="*/ 0 h 68"/>
              <a:gd name="T2" fmla="*/ 2147483647 w 21"/>
              <a:gd name="T3" fmla="*/ 2147483647 h 68"/>
              <a:gd name="T4" fmla="*/ 2147483647 w 21"/>
              <a:gd name="T5" fmla="*/ 2147483647 h 68"/>
              <a:gd name="T6" fmla="*/ 2147483647 w 21"/>
              <a:gd name="T7" fmla="*/ 2147483647 h 68"/>
              <a:gd name="T8" fmla="*/ 2147483647 w 21"/>
              <a:gd name="T9" fmla="*/ 2147483647 h 68"/>
              <a:gd name="T10" fmla="*/ 2147483647 w 21"/>
              <a:gd name="T11" fmla="*/ 2147483647 h 68"/>
              <a:gd name="T12" fmla="*/ 2147483647 w 21"/>
              <a:gd name="T13" fmla="*/ 2147483647 h 68"/>
              <a:gd name="T14" fmla="*/ 2147483647 w 21"/>
              <a:gd name="T15" fmla="*/ 2147483647 h 68"/>
              <a:gd name="T16" fmla="*/ 2147483647 w 21"/>
              <a:gd name="T17" fmla="*/ 2147483647 h 68"/>
              <a:gd name="T18" fmla="*/ 2147483647 w 21"/>
              <a:gd name="T19" fmla="*/ 2147483647 h 68"/>
              <a:gd name="T20" fmla="*/ 2147483647 w 21"/>
              <a:gd name="T21" fmla="*/ 2147483647 h 68"/>
              <a:gd name="T22" fmla="*/ 2147483647 w 21"/>
              <a:gd name="T23" fmla="*/ 2147483647 h 68"/>
              <a:gd name="T24" fmla="*/ 2147483647 w 21"/>
              <a:gd name="T25" fmla="*/ 2147483647 h 68"/>
              <a:gd name="T26" fmla="*/ 2147483647 w 21"/>
              <a:gd name="T27" fmla="*/ 2147483647 h 68"/>
              <a:gd name="T28" fmla="*/ 2147483647 w 21"/>
              <a:gd name="T29" fmla="*/ 2147483647 h 68"/>
              <a:gd name="T30" fmla="*/ 2147483647 w 21"/>
              <a:gd name="T31" fmla="*/ 2147483647 h 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1"/>
              <a:gd name="T49" fmla="*/ 0 h 68"/>
              <a:gd name="T50" fmla="*/ 21 w 21"/>
              <a:gd name="T51" fmla="*/ 68 h 6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1" h="68">
                <a:moveTo>
                  <a:pt x="2" y="0"/>
                </a:moveTo>
                <a:cubicBezTo>
                  <a:pt x="1" y="6"/>
                  <a:pt x="2" y="9"/>
                  <a:pt x="3" y="15"/>
                </a:cubicBezTo>
                <a:cubicBezTo>
                  <a:pt x="7" y="12"/>
                  <a:pt x="8" y="12"/>
                  <a:pt x="13" y="13"/>
                </a:cubicBezTo>
                <a:cubicBezTo>
                  <a:pt x="16" y="15"/>
                  <a:pt x="18" y="21"/>
                  <a:pt x="18" y="21"/>
                </a:cubicBezTo>
                <a:cubicBezTo>
                  <a:pt x="16" y="26"/>
                  <a:pt x="5" y="31"/>
                  <a:pt x="5" y="31"/>
                </a:cubicBezTo>
                <a:cubicBezTo>
                  <a:pt x="2" y="29"/>
                  <a:pt x="0" y="29"/>
                  <a:pt x="3" y="24"/>
                </a:cubicBezTo>
                <a:cubicBezTo>
                  <a:pt x="5" y="21"/>
                  <a:pt x="12" y="20"/>
                  <a:pt x="12" y="20"/>
                </a:cubicBezTo>
                <a:cubicBezTo>
                  <a:pt x="14" y="21"/>
                  <a:pt x="17" y="21"/>
                  <a:pt x="18" y="23"/>
                </a:cubicBezTo>
                <a:cubicBezTo>
                  <a:pt x="19" y="25"/>
                  <a:pt x="20" y="29"/>
                  <a:pt x="20" y="29"/>
                </a:cubicBezTo>
                <a:cubicBezTo>
                  <a:pt x="20" y="33"/>
                  <a:pt x="21" y="39"/>
                  <a:pt x="18" y="42"/>
                </a:cubicBezTo>
                <a:cubicBezTo>
                  <a:pt x="16" y="44"/>
                  <a:pt x="12" y="46"/>
                  <a:pt x="12" y="46"/>
                </a:cubicBezTo>
                <a:cubicBezTo>
                  <a:pt x="4" y="45"/>
                  <a:pt x="0" y="43"/>
                  <a:pt x="7" y="36"/>
                </a:cubicBezTo>
                <a:cubicBezTo>
                  <a:pt x="14" y="37"/>
                  <a:pt x="18" y="35"/>
                  <a:pt x="20" y="42"/>
                </a:cubicBezTo>
                <a:cubicBezTo>
                  <a:pt x="20" y="45"/>
                  <a:pt x="20" y="51"/>
                  <a:pt x="17" y="54"/>
                </a:cubicBezTo>
                <a:cubicBezTo>
                  <a:pt x="13" y="57"/>
                  <a:pt x="4" y="58"/>
                  <a:pt x="4" y="58"/>
                </a:cubicBezTo>
                <a:cubicBezTo>
                  <a:pt x="2" y="62"/>
                  <a:pt x="1" y="63"/>
                  <a:pt x="1" y="68"/>
                </a:cubicBezTo>
              </a:path>
            </a:pathLst>
          </a:cu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039" name="Freeform 1229"/>
          <p:cNvSpPr>
            <a:spLocks/>
          </p:cNvSpPr>
          <p:nvPr/>
        </p:nvSpPr>
        <p:spPr bwMode="auto">
          <a:xfrm rot="5400000" flipH="1">
            <a:off x="5577682" y="4656931"/>
            <a:ext cx="125412" cy="238125"/>
          </a:xfrm>
          <a:custGeom>
            <a:avLst/>
            <a:gdLst>
              <a:gd name="T0" fmla="*/ 2147483647 w 20"/>
              <a:gd name="T1" fmla="*/ 0 h 50"/>
              <a:gd name="T2" fmla="*/ 2147483647 w 20"/>
              <a:gd name="T3" fmla="*/ 2147483647 h 50"/>
              <a:gd name="T4" fmla="*/ 2147483647 w 20"/>
              <a:gd name="T5" fmla="*/ 2147483647 h 50"/>
              <a:gd name="T6" fmla="*/ 2147483647 w 20"/>
              <a:gd name="T7" fmla="*/ 2147483647 h 50"/>
              <a:gd name="T8" fmla="*/ 2147483647 w 20"/>
              <a:gd name="T9" fmla="*/ 2147483647 h 50"/>
              <a:gd name="T10" fmla="*/ 2147483647 w 20"/>
              <a:gd name="T11" fmla="*/ 2147483647 h 50"/>
              <a:gd name="T12" fmla="*/ 2147483647 w 20"/>
              <a:gd name="T13" fmla="*/ 2147483647 h 50"/>
              <a:gd name="T14" fmla="*/ 2147483647 w 20"/>
              <a:gd name="T15" fmla="*/ 2147483647 h 50"/>
              <a:gd name="T16" fmla="*/ 2147483647 w 20"/>
              <a:gd name="T17" fmla="*/ 2147483647 h 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
              <a:gd name="T28" fmla="*/ 0 h 50"/>
              <a:gd name="T29" fmla="*/ 20 w 20"/>
              <a:gd name="T30" fmla="*/ 50 h 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 h="50">
                <a:moveTo>
                  <a:pt x="2" y="0"/>
                </a:moveTo>
                <a:cubicBezTo>
                  <a:pt x="4" y="11"/>
                  <a:pt x="0" y="11"/>
                  <a:pt x="13" y="13"/>
                </a:cubicBezTo>
                <a:cubicBezTo>
                  <a:pt x="16" y="15"/>
                  <a:pt x="18" y="17"/>
                  <a:pt x="19" y="21"/>
                </a:cubicBezTo>
                <a:cubicBezTo>
                  <a:pt x="16" y="25"/>
                  <a:pt x="11" y="27"/>
                  <a:pt x="6" y="29"/>
                </a:cubicBezTo>
                <a:cubicBezTo>
                  <a:pt x="0" y="27"/>
                  <a:pt x="1" y="21"/>
                  <a:pt x="7" y="20"/>
                </a:cubicBezTo>
                <a:cubicBezTo>
                  <a:pt x="13" y="21"/>
                  <a:pt x="17" y="19"/>
                  <a:pt x="19" y="25"/>
                </a:cubicBezTo>
                <a:cubicBezTo>
                  <a:pt x="18" y="29"/>
                  <a:pt x="20" y="34"/>
                  <a:pt x="16" y="37"/>
                </a:cubicBezTo>
                <a:cubicBezTo>
                  <a:pt x="13" y="39"/>
                  <a:pt x="7" y="40"/>
                  <a:pt x="7" y="40"/>
                </a:cubicBezTo>
                <a:cubicBezTo>
                  <a:pt x="0" y="38"/>
                  <a:pt x="3" y="46"/>
                  <a:pt x="3" y="50"/>
                </a:cubicBezTo>
              </a:path>
            </a:pathLst>
          </a:cu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040" name="Freeform 1229"/>
          <p:cNvSpPr>
            <a:spLocks/>
          </p:cNvSpPr>
          <p:nvPr/>
        </p:nvSpPr>
        <p:spPr bwMode="auto">
          <a:xfrm rot="5400000" flipH="1">
            <a:off x="2897188" y="6051550"/>
            <a:ext cx="125412" cy="236538"/>
          </a:xfrm>
          <a:custGeom>
            <a:avLst/>
            <a:gdLst>
              <a:gd name="T0" fmla="*/ 2147483647 w 20"/>
              <a:gd name="T1" fmla="*/ 0 h 50"/>
              <a:gd name="T2" fmla="*/ 2147483647 w 20"/>
              <a:gd name="T3" fmla="*/ 2147483647 h 50"/>
              <a:gd name="T4" fmla="*/ 2147483647 w 20"/>
              <a:gd name="T5" fmla="*/ 2147483647 h 50"/>
              <a:gd name="T6" fmla="*/ 2147483647 w 20"/>
              <a:gd name="T7" fmla="*/ 2147483647 h 50"/>
              <a:gd name="T8" fmla="*/ 2147483647 w 20"/>
              <a:gd name="T9" fmla="*/ 2147483647 h 50"/>
              <a:gd name="T10" fmla="*/ 2147483647 w 20"/>
              <a:gd name="T11" fmla="*/ 2147483647 h 50"/>
              <a:gd name="T12" fmla="*/ 2147483647 w 20"/>
              <a:gd name="T13" fmla="*/ 2147483647 h 50"/>
              <a:gd name="T14" fmla="*/ 2147483647 w 20"/>
              <a:gd name="T15" fmla="*/ 2147483647 h 50"/>
              <a:gd name="T16" fmla="*/ 2147483647 w 20"/>
              <a:gd name="T17" fmla="*/ 2147483647 h 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
              <a:gd name="T28" fmla="*/ 0 h 50"/>
              <a:gd name="T29" fmla="*/ 20 w 20"/>
              <a:gd name="T30" fmla="*/ 50 h 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 h="50">
                <a:moveTo>
                  <a:pt x="2" y="0"/>
                </a:moveTo>
                <a:cubicBezTo>
                  <a:pt x="4" y="11"/>
                  <a:pt x="0" y="11"/>
                  <a:pt x="13" y="13"/>
                </a:cubicBezTo>
                <a:cubicBezTo>
                  <a:pt x="16" y="15"/>
                  <a:pt x="18" y="17"/>
                  <a:pt x="19" y="21"/>
                </a:cubicBezTo>
                <a:cubicBezTo>
                  <a:pt x="16" y="25"/>
                  <a:pt x="11" y="27"/>
                  <a:pt x="6" y="29"/>
                </a:cubicBezTo>
                <a:cubicBezTo>
                  <a:pt x="0" y="27"/>
                  <a:pt x="1" y="21"/>
                  <a:pt x="7" y="20"/>
                </a:cubicBezTo>
                <a:cubicBezTo>
                  <a:pt x="13" y="21"/>
                  <a:pt x="17" y="19"/>
                  <a:pt x="19" y="25"/>
                </a:cubicBezTo>
                <a:cubicBezTo>
                  <a:pt x="18" y="29"/>
                  <a:pt x="20" y="34"/>
                  <a:pt x="16" y="37"/>
                </a:cubicBezTo>
                <a:cubicBezTo>
                  <a:pt x="13" y="39"/>
                  <a:pt x="7" y="40"/>
                  <a:pt x="7" y="40"/>
                </a:cubicBezTo>
                <a:cubicBezTo>
                  <a:pt x="0" y="38"/>
                  <a:pt x="3" y="46"/>
                  <a:pt x="3" y="50"/>
                </a:cubicBezTo>
              </a:path>
            </a:pathLst>
          </a:cu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041" name="Freeform 1229"/>
          <p:cNvSpPr>
            <a:spLocks/>
          </p:cNvSpPr>
          <p:nvPr/>
        </p:nvSpPr>
        <p:spPr bwMode="auto">
          <a:xfrm rot="5400000" flipH="1">
            <a:off x="2476501" y="6072187"/>
            <a:ext cx="127000" cy="238125"/>
          </a:xfrm>
          <a:custGeom>
            <a:avLst/>
            <a:gdLst>
              <a:gd name="T0" fmla="*/ 2147483647 w 20"/>
              <a:gd name="T1" fmla="*/ 0 h 50"/>
              <a:gd name="T2" fmla="*/ 2147483647 w 20"/>
              <a:gd name="T3" fmla="*/ 2147483647 h 50"/>
              <a:gd name="T4" fmla="*/ 2147483647 w 20"/>
              <a:gd name="T5" fmla="*/ 2147483647 h 50"/>
              <a:gd name="T6" fmla="*/ 2147483647 w 20"/>
              <a:gd name="T7" fmla="*/ 2147483647 h 50"/>
              <a:gd name="T8" fmla="*/ 2147483647 w 20"/>
              <a:gd name="T9" fmla="*/ 2147483647 h 50"/>
              <a:gd name="T10" fmla="*/ 2147483647 w 20"/>
              <a:gd name="T11" fmla="*/ 2147483647 h 50"/>
              <a:gd name="T12" fmla="*/ 2147483647 w 20"/>
              <a:gd name="T13" fmla="*/ 2147483647 h 50"/>
              <a:gd name="T14" fmla="*/ 2147483647 w 20"/>
              <a:gd name="T15" fmla="*/ 2147483647 h 50"/>
              <a:gd name="T16" fmla="*/ 2147483647 w 20"/>
              <a:gd name="T17" fmla="*/ 2147483647 h 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
              <a:gd name="T28" fmla="*/ 0 h 50"/>
              <a:gd name="T29" fmla="*/ 20 w 20"/>
              <a:gd name="T30" fmla="*/ 50 h 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 h="50">
                <a:moveTo>
                  <a:pt x="2" y="0"/>
                </a:moveTo>
                <a:cubicBezTo>
                  <a:pt x="4" y="11"/>
                  <a:pt x="0" y="11"/>
                  <a:pt x="13" y="13"/>
                </a:cubicBezTo>
                <a:cubicBezTo>
                  <a:pt x="16" y="15"/>
                  <a:pt x="18" y="17"/>
                  <a:pt x="19" y="21"/>
                </a:cubicBezTo>
                <a:cubicBezTo>
                  <a:pt x="16" y="25"/>
                  <a:pt x="11" y="27"/>
                  <a:pt x="6" y="29"/>
                </a:cubicBezTo>
                <a:cubicBezTo>
                  <a:pt x="0" y="27"/>
                  <a:pt x="1" y="21"/>
                  <a:pt x="7" y="20"/>
                </a:cubicBezTo>
                <a:cubicBezTo>
                  <a:pt x="13" y="21"/>
                  <a:pt x="17" y="19"/>
                  <a:pt x="19" y="25"/>
                </a:cubicBezTo>
                <a:cubicBezTo>
                  <a:pt x="18" y="29"/>
                  <a:pt x="20" y="34"/>
                  <a:pt x="16" y="37"/>
                </a:cubicBezTo>
                <a:cubicBezTo>
                  <a:pt x="13" y="39"/>
                  <a:pt x="7" y="40"/>
                  <a:pt x="7" y="40"/>
                </a:cubicBezTo>
                <a:cubicBezTo>
                  <a:pt x="0" y="38"/>
                  <a:pt x="3" y="46"/>
                  <a:pt x="3" y="50"/>
                </a:cubicBezTo>
              </a:path>
            </a:pathLst>
          </a:cu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042" name="Freeform 1229"/>
          <p:cNvSpPr>
            <a:spLocks/>
          </p:cNvSpPr>
          <p:nvPr/>
        </p:nvSpPr>
        <p:spPr bwMode="auto">
          <a:xfrm rot="5400000" flipH="1">
            <a:off x="6614319" y="4668044"/>
            <a:ext cx="96837" cy="238125"/>
          </a:xfrm>
          <a:custGeom>
            <a:avLst/>
            <a:gdLst>
              <a:gd name="T0" fmla="*/ 2147483647 w 20"/>
              <a:gd name="T1" fmla="*/ 0 h 50"/>
              <a:gd name="T2" fmla="*/ 2147483647 w 20"/>
              <a:gd name="T3" fmla="*/ 2147483647 h 50"/>
              <a:gd name="T4" fmla="*/ 2147483647 w 20"/>
              <a:gd name="T5" fmla="*/ 2147483647 h 50"/>
              <a:gd name="T6" fmla="*/ 2147483647 w 20"/>
              <a:gd name="T7" fmla="*/ 2147483647 h 50"/>
              <a:gd name="T8" fmla="*/ 2147483647 w 20"/>
              <a:gd name="T9" fmla="*/ 2147483647 h 50"/>
              <a:gd name="T10" fmla="*/ 2147483647 w 20"/>
              <a:gd name="T11" fmla="*/ 2147483647 h 50"/>
              <a:gd name="T12" fmla="*/ 2147483647 w 20"/>
              <a:gd name="T13" fmla="*/ 2147483647 h 50"/>
              <a:gd name="T14" fmla="*/ 2147483647 w 20"/>
              <a:gd name="T15" fmla="*/ 2147483647 h 50"/>
              <a:gd name="T16" fmla="*/ 2147483647 w 20"/>
              <a:gd name="T17" fmla="*/ 2147483647 h 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
              <a:gd name="T28" fmla="*/ 0 h 50"/>
              <a:gd name="T29" fmla="*/ 20 w 20"/>
              <a:gd name="T30" fmla="*/ 50 h 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 h="50">
                <a:moveTo>
                  <a:pt x="2" y="0"/>
                </a:moveTo>
                <a:cubicBezTo>
                  <a:pt x="4" y="11"/>
                  <a:pt x="0" y="11"/>
                  <a:pt x="13" y="13"/>
                </a:cubicBezTo>
                <a:cubicBezTo>
                  <a:pt x="16" y="15"/>
                  <a:pt x="18" y="17"/>
                  <a:pt x="19" y="21"/>
                </a:cubicBezTo>
                <a:cubicBezTo>
                  <a:pt x="16" y="25"/>
                  <a:pt x="11" y="27"/>
                  <a:pt x="6" y="29"/>
                </a:cubicBezTo>
                <a:cubicBezTo>
                  <a:pt x="0" y="27"/>
                  <a:pt x="1" y="21"/>
                  <a:pt x="7" y="20"/>
                </a:cubicBezTo>
                <a:cubicBezTo>
                  <a:pt x="13" y="21"/>
                  <a:pt x="17" y="19"/>
                  <a:pt x="19" y="25"/>
                </a:cubicBezTo>
                <a:cubicBezTo>
                  <a:pt x="18" y="29"/>
                  <a:pt x="20" y="34"/>
                  <a:pt x="16" y="37"/>
                </a:cubicBezTo>
                <a:cubicBezTo>
                  <a:pt x="13" y="39"/>
                  <a:pt x="7" y="40"/>
                  <a:pt x="7" y="40"/>
                </a:cubicBezTo>
                <a:cubicBezTo>
                  <a:pt x="0" y="38"/>
                  <a:pt x="3" y="46"/>
                  <a:pt x="3" y="50"/>
                </a:cubicBezTo>
              </a:path>
            </a:pathLst>
          </a:cu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38043" name="Group 1145"/>
          <p:cNvGrpSpPr>
            <a:grpSpLocks/>
          </p:cNvGrpSpPr>
          <p:nvPr/>
        </p:nvGrpSpPr>
        <p:grpSpPr bwMode="auto">
          <a:xfrm rot="10800000">
            <a:off x="7010400" y="4271963"/>
            <a:ext cx="115888" cy="365125"/>
            <a:chOff x="768" y="336"/>
            <a:chExt cx="104" cy="384"/>
          </a:xfrm>
        </p:grpSpPr>
        <p:sp>
          <p:nvSpPr>
            <p:cNvPr id="38419" name="Line 1146"/>
            <p:cNvSpPr>
              <a:spLocks noChangeShapeType="1"/>
            </p:cNvSpPr>
            <p:nvPr/>
          </p:nvSpPr>
          <p:spPr bwMode="auto">
            <a:xfrm>
              <a:off x="816" y="624"/>
              <a:ext cx="0" cy="96"/>
            </a:xfrm>
            <a:prstGeom prst="line">
              <a:avLst/>
            </a:prstGeom>
            <a:noFill/>
            <a:ln w="38100">
              <a:solidFill>
                <a:srgbClr val="0099FF"/>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38420" name="Group 1147"/>
            <p:cNvGrpSpPr>
              <a:grpSpLocks/>
            </p:cNvGrpSpPr>
            <p:nvPr/>
          </p:nvGrpSpPr>
          <p:grpSpPr bwMode="auto">
            <a:xfrm>
              <a:off x="768" y="336"/>
              <a:ext cx="104" cy="288"/>
              <a:chOff x="768" y="336"/>
              <a:chExt cx="104" cy="288"/>
            </a:xfrm>
          </p:grpSpPr>
          <p:sp>
            <p:nvSpPr>
              <p:cNvPr id="38421" name="Oval 1148"/>
              <p:cNvSpPr>
                <a:spLocks noChangeArrowheads="1"/>
              </p:cNvSpPr>
              <p:nvPr/>
            </p:nvSpPr>
            <p:spPr bwMode="auto">
              <a:xfrm>
                <a:off x="768" y="480"/>
                <a:ext cx="96" cy="144"/>
              </a:xfrm>
              <a:prstGeom prst="ellipse">
                <a:avLst/>
              </a:pr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endParaRPr lang="en-US" altLang="en-US" sz="1800" b="0"/>
              </a:p>
            </p:txBody>
          </p:sp>
          <p:sp>
            <p:nvSpPr>
              <p:cNvPr id="38422" name="Freeform 1149"/>
              <p:cNvSpPr>
                <a:spLocks/>
              </p:cNvSpPr>
              <p:nvPr/>
            </p:nvSpPr>
            <p:spPr bwMode="auto">
              <a:xfrm>
                <a:off x="816" y="336"/>
                <a:ext cx="56" cy="192"/>
              </a:xfrm>
              <a:custGeom>
                <a:avLst/>
                <a:gdLst>
                  <a:gd name="T0" fmla="*/ 8 w 56"/>
                  <a:gd name="T1" fmla="*/ 0 h 192"/>
                  <a:gd name="T2" fmla="*/ 8 w 56"/>
                  <a:gd name="T3" fmla="*/ 96 h 192"/>
                  <a:gd name="T4" fmla="*/ 56 w 56"/>
                  <a:gd name="T5" fmla="*/ 192 h 192"/>
                  <a:gd name="T6" fmla="*/ 0 60000 65536"/>
                  <a:gd name="T7" fmla="*/ 0 60000 65536"/>
                  <a:gd name="T8" fmla="*/ 0 60000 65536"/>
                  <a:gd name="T9" fmla="*/ 0 w 56"/>
                  <a:gd name="T10" fmla="*/ 0 h 192"/>
                  <a:gd name="T11" fmla="*/ 56 w 56"/>
                  <a:gd name="T12" fmla="*/ 192 h 192"/>
                </a:gdLst>
                <a:ahLst/>
                <a:cxnLst>
                  <a:cxn ang="T6">
                    <a:pos x="T0" y="T1"/>
                  </a:cxn>
                  <a:cxn ang="T7">
                    <a:pos x="T2" y="T3"/>
                  </a:cxn>
                  <a:cxn ang="T8">
                    <a:pos x="T4" y="T5"/>
                  </a:cxn>
                </a:cxnLst>
                <a:rect l="T9" t="T10" r="T11" b="T12"/>
                <a:pathLst>
                  <a:path w="56" h="192">
                    <a:moveTo>
                      <a:pt x="8" y="0"/>
                    </a:moveTo>
                    <a:cubicBezTo>
                      <a:pt x="4" y="32"/>
                      <a:pt x="0" y="64"/>
                      <a:pt x="8" y="96"/>
                    </a:cubicBezTo>
                    <a:cubicBezTo>
                      <a:pt x="16" y="128"/>
                      <a:pt x="48" y="176"/>
                      <a:pt x="56" y="192"/>
                    </a:cubicBezTo>
                  </a:path>
                </a:pathLst>
              </a:custGeom>
              <a:solidFill>
                <a:srgbClr val="0099FF"/>
              </a:solidFill>
              <a:ln w="9525">
                <a:solidFill>
                  <a:srgbClr val="0099FF"/>
                </a:solidFill>
                <a:round/>
                <a:headEnd/>
                <a:tailEnd/>
              </a:ln>
            </p:spPr>
            <p:txBody>
              <a:bodyPr/>
              <a:lstStyle/>
              <a:p>
                <a:endParaRPr lang="en-US"/>
              </a:p>
            </p:txBody>
          </p:sp>
          <p:sp>
            <p:nvSpPr>
              <p:cNvPr id="38423" name="Oval 1150"/>
              <p:cNvSpPr>
                <a:spLocks noChangeArrowheads="1"/>
              </p:cNvSpPr>
              <p:nvPr/>
            </p:nvSpPr>
            <p:spPr bwMode="auto">
              <a:xfrm>
                <a:off x="768" y="480"/>
                <a:ext cx="96" cy="144"/>
              </a:xfrm>
              <a:prstGeom prst="ellipse">
                <a:avLst/>
              </a:pr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endParaRPr lang="en-US" altLang="en-US" sz="1800" b="0"/>
              </a:p>
            </p:txBody>
          </p:sp>
          <p:sp>
            <p:nvSpPr>
              <p:cNvPr id="38424" name="Freeform 1151"/>
              <p:cNvSpPr>
                <a:spLocks/>
              </p:cNvSpPr>
              <p:nvPr/>
            </p:nvSpPr>
            <p:spPr bwMode="auto">
              <a:xfrm>
                <a:off x="816" y="336"/>
                <a:ext cx="56" cy="192"/>
              </a:xfrm>
              <a:custGeom>
                <a:avLst/>
                <a:gdLst>
                  <a:gd name="T0" fmla="*/ 8 w 56"/>
                  <a:gd name="T1" fmla="*/ 0 h 192"/>
                  <a:gd name="T2" fmla="*/ 8 w 56"/>
                  <a:gd name="T3" fmla="*/ 96 h 192"/>
                  <a:gd name="T4" fmla="*/ 56 w 56"/>
                  <a:gd name="T5" fmla="*/ 192 h 192"/>
                  <a:gd name="T6" fmla="*/ 0 60000 65536"/>
                  <a:gd name="T7" fmla="*/ 0 60000 65536"/>
                  <a:gd name="T8" fmla="*/ 0 60000 65536"/>
                  <a:gd name="T9" fmla="*/ 0 w 56"/>
                  <a:gd name="T10" fmla="*/ 0 h 192"/>
                  <a:gd name="T11" fmla="*/ 56 w 56"/>
                  <a:gd name="T12" fmla="*/ 192 h 192"/>
                </a:gdLst>
                <a:ahLst/>
                <a:cxnLst>
                  <a:cxn ang="T6">
                    <a:pos x="T0" y="T1"/>
                  </a:cxn>
                  <a:cxn ang="T7">
                    <a:pos x="T2" y="T3"/>
                  </a:cxn>
                  <a:cxn ang="T8">
                    <a:pos x="T4" y="T5"/>
                  </a:cxn>
                </a:cxnLst>
                <a:rect l="T9" t="T10" r="T11" b="T12"/>
                <a:pathLst>
                  <a:path w="56" h="192">
                    <a:moveTo>
                      <a:pt x="8" y="0"/>
                    </a:moveTo>
                    <a:cubicBezTo>
                      <a:pt x="4" y="32"/>
                      <a:pt x="0" y="64"/>
                      <a:pt x="8" y="96"/>
                    </a:cubicBezTo>
                    <a:cubicBezTo>
                      <a:pt x="16" y="128"/>
                      <a:pt x="48" y="176"/>
                      <a:pt x="56" y="192"/>
                    </a:cubicBezTo>
                  </a:path>
                </a:pathLst>
              </a:custGeom>
              <a:solidFill>
                <a:srgbClr val="0099FF"/>
              </a:solidFill>
              <a:ln w="9525">
                <a:solidFill>
                  <a:srgbClr val="0099FF"/>
                </a:solidFill>
                <a:round/>
                <a:headEnd/>
                <a:tailEnd/>
              </a:ln>
            </p:spPr>
            <p:txBody>
              <a:bodyPr/>
              <a:lstStyle/>
              <a:p>
                <a:endParaRPr lang="en-US"/>
              </a:p>
            </p:txBody>
          </p:sp>
        </p:grpSp>
      </p:grpSp>
      <p:grpSp>
        <p:nvGrpSpPr>
          <p:cNvPr id="38044" name="Group 16556"/>
          <p:cNvGrpSpPr>
            <a:grpSpLocks/>
          </p:cNvGrpSpPr>
          <p:nvPr/>
        </p:nvGrpSpPr>
        <p:grpSpPr bwMode="auto">
          <a:xfrm>
            <a:off x="6646863" y="4271963"/>
            <a:ext cx="539750" cy="371475"/>
            <a:chOff x="6646115" y="4175847"/>
            <a:chExt cx="539262" cy="388780"/>
          </a:xfrm>
        </p:grpSpPr>
        <p:grpSp>
          <p:nvGrpSpPr>
            <p:cNvPr id="38404" name="Group 874"/>
            <p:cNvGrpSpPr>
              <a:grpSpLocks/>
            </p:cNvGrpSpPr>
            <p:nvPr/>
          </p:nvGrpSpPr>
          <p:grpSpPr bwMode="auto">
            <a:xfrm rot="10800000">
              <a:off x="6694947" y="4181444"/>
              <a:ext cx="125159" cy="376436"/>
              <a:chOff x="768" y="336"/>
              <a:chExt cx="104" cy="384"/>
            </a:xfrm>
          </p:grpSpPr>
          <p:sp>
            <p:nvSpPr>
              <p:cNvPr id="38413" name="Line 875"/>
              <p:cNvSpPr>
                <a:spLocks noChangeShapeType="1"/>
              </p:cNvSpPr>
              <p:nvPr/>
            </p:nvSpPr>
            <p:spPr bwMode="auto">
              <a:xfrm>
                <a:off x="816" y="624"/>
                <a:ext cx="0" cy="96"/>
              </a:xfrm>
              <a:prstGeom prst="line">
                <a:avLst/>
              </a:prstGeom>
              <a:noFill/>
              <a:ln w="38100">
                <a:solidFill>
                  <a:srgbClr val="0099FF"/>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38414" name="Group 876"/>
              <p:cNvGrpSpPr>
                <a:grpSpLocks/>
              </p:cNvGrpSpPr>
              <p:nvPr/>
            </p:nvGrpSpPr>
            <p:grpSpPr bwMode="auto">
              <a:xfrm>
                <a:off x="768" y="336"/>
                <a:ext cx="104" cy="288"/>
                <a:chOff x="768" y="336"/>
                <a:chExt cx="104" cy="288"/>
              </a:xfrm>
            </p:grpSpPr>
            <p:sp>
              <p:nvSpPr>
                <p:cNvPr id="38415" name="Oval 877"/>
                <p:cNvSpPr>
                  <a:spLocks noChangeArrowheads="1"/>
                </p:cNvSpPr>
                <p:nvPr/>
              </p:nvSpPr>
              <p:spPr bwMode="auto">
                <a:xfrm>
                  <a:off x="768" y="480"/>
                  <a:ext cx="96" cy="144"/>
                </a:xfrm>
                <a:prstGeom prst="ellipse">
                  <a:avLst/>
                </a:pr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endParaRPr lang="en-US" altLang="en-US" sz="1800" b="0"/>
                </a:p>
              </p:txBody>
            </p:sp>
            <p:sp>
              <p:nvSpPr>
                <p:cNvPr id="38416" name="Freeform 878"/>
                <p:cNvSpPr>
                  <a:spLocks/>
                </p:cNvSpPr>
                <p:nvPr/>
              </p:nvSpPr>
              <p:spPr bwMode="auto">
                <a:xfrm>
                  <a:off x="816" y="336"/>
                  <a:ext cx="56" cy="192"/>
                </a:xfrm>
                <a:custGeom>
                  <a:avLst/>
                  <a:gdLst>
                    <a:gd name="T0" fmla="*/ 8 w 56"/>
                    <a:gd name="T1" fmla="*/ 0 h 192"/>
                    <a:gd name="T2" fmla="*/ 8 w 56"/>
                    <a:gd name="T3" fmla="*/ 96 h 192"/>
                    <a:gd name="T4" fmla="*/ 56 w 56"/>
                    <a:gd name="T5" fmla="*/ 192 h 192"/>
                    <a:gd name="T6" fmla="*/ 0 60000 65536"/>
                    <a:gd name="T7" fmla="*/ 0 60000 65536"/>
                    <a:gd name="T8" fmla="*/ 0 60000 65536"/>
                    <a:gd name="T9" fmla="*/ 0 w 56"/>
                    <a:gd name="T10" fmla="*/ 0 h 192"/>
                    <a:gd name="T11" fmla="*/ 56 w 56"/>
                    <a:gd name="T12" fmla="*/ 192 h 192"/>
                  </a:gdLst>
                  <a:ahLst/>
                  <a:cxnLst>
                    <a:cxn ang="T6">
                      <a:pos x="T0" y="T1"/>
                    </a:cxn>
                    <a:cxn ang="T7">
                      <a:pos x="T2" y="T3"/>
                    </a:cxn>
                    <a:cxn ang="T8">
                      <a:pos x="T4" y="T5"/>
                    </a:cxn>
                  </a:cxnLst>
                  <a:rect l="T9" t="T10" r="T11" b="T12"/>
                  <a:pathLst>
                    <a:path w="56" h="192">
                      <a:moveTo>
                        <a:pt x="8" y="0"/>
                      </a:moveTo>
                      <a:cubicBezTo>
                        <a:pt x="4" y="32"/>
                        <a:pt x="0" y="64"/>
                        <a:pt x="8" y="96"/>
                      </a:cubicBezTo>
                      <a:cubicBezTo>
                        <a:pt x="16" y="128"/>
                        <a:pt x="48" y="176"/>
                        <a:pt x="56" y="192"/>
                      </a:cubicBezTo>
                    </a:path>
                  </a:pathLst>
                </a:custGeom>
                <a:solidFill>
                  <a:srgbClr val="0099FF"/>
                </a:solidFill>
                <a:ln w="9525">
                  <a:solidFill>
                    <a:srgbClr val="0099FF"/>
                  </a:solidFill>
                  <a:round/>
                  <a:headEnd/>
                  <a:tailEnd/>
                </a:ln>
              </p:spPr>
              <p:txBody>
                <a:bodyPr/>
                <a:lstStyle/>
                <a:p>
                  <a:endParaRPr lang="en-US"/>
                </a:p>
              </p:txBody>
            </p:sp>
            <p:sp>
              <p:nvSpPr>
                <p:cNvPr id="38417" name="Oval 879"/>
                <p:cNvSpPr>
                  <a:spLocks noChangeArrowheads="1"/>
                </p:cNvSpPr>
                <p:nvPr/>
              </p:nvSpPr>
              <p:spPr bwMode="auto">
                <a:xfrm>
                  <a:off x="768" y="480"/>
                  <a:ext cx="96" cy="144"/>
                </a:xfrm>
                <a:prstGeom prst="ellipse">
                  <a:avLst/>
                </a:pr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endParaRPr lang="en-US" altLang="en-US" sz="1800" b="0"/>
                </a:p>
              </p:txBody>
            </p:sp>
            <p:sp>
              <p:nvSpPr>
                <p:cNvPr id="38418" name="Freeform 880"/>
                <p:cNvSpPr>
                  <a:spLocks/>
                </p:cNvSpPr>
                <p:nvPr/>
              </p:nvSpPr>
              <p:spPr bwMode="auto">
                <a:xfrm>
                  <a:off x="816" y="336"/>
                  <a:ext cx="56" cy="192"/>
                </a:xfrm>
                <a:custGeom>
                  <a:avLst/>
                  <a:gdLst>
                    <a:gd name="T0" fmla="*/ 8 w 56"/>
                    <a:gd name="T1" fmla="*/ 0 h 192"/>
                    <a:gd name="T2" fmla="*/ 8 w 56"/>
                    <a:gd name="T3" fmla="*/ 96 h 192"/>
                    <a:gd name="T4" fmla="*/ 56 w 56"/>
                    <a:gd name="T5" fmla="*/ 192 h 192"/>
                    <a:gd name="T6" fmla="*/ 0 60000 65536"/>
                    <a:gd name="T7" fmla="*/ 0 60000 65536"/>
                    <a:gd name="T8" fmla="*/ 0 60000 65536"/>
                    <a:gd name="T9" fmla="*/ 0 w 56"/>
                    <a:gd name="T10" fmla="*/ 0 h 192"/>
                    <a:gd name="T11" fmla="*/ 56 w 56"/>
                    <a:gd name="T12" fmla="*/ 192 h 192"/>
                  </a:gdLst>
                  <a:ahLst/>
                  <a:cxnLst>
                    <a:cxn ang="T6">
                      <a:pos x="T0" y="T1"/>
                    </a:cxn>
                    <a:cxn ang="T7">
                      <a:pos x="T2" y="T3"/>
                    </a:cxn>
                    <a:cxn ang="T8">
                      <a:pos x="T4" y="T5"/>
                    </a:cxn>
                  </a:cxnLst>
                  <a:rect l="T9" t="T10" r="T11" b="T12"/>
                  <a:pathLst>
                    <a:path w="56" h="192">
                      <a:moveTo>
                        <a:pt x="8" y="0"/>
                      </a:moveTo>
                      <a:cubicBezTo>
                        <a:pt x="4" y="32"/>
                        <a:pt x="0" y="64"/>
                        <a:pt x="8" y="96"/>
                      </a:cubicBezTo>
                      <a:cubicBezTo>
                        <a:pt x="16" y="128"/>
                        <a:pt x="48" y="176"/>
                        <a:pt x="56" y="192"/>
                      </a:cubicBezTo>
                    </a:path>
                  </a:pathLst>
                </a:custGeom>
                <a:solidFill>
                  <a:srgbClr val="0099FF"/>
                </a:solidFill>
                <a:ln w="9525">
                  <a:solidFill>
                    <a:srgbClr val="0099FF"/>
                  </a:solidFill>
                  <a:round/>
                  <a:headEnd/>
                  <a:tailEnd/>
                </a:ln>
              </p:spPr>
              <p:txBody>
                <a:bodyPr/>
                <a:lstStyle/>
                <a:p>
                  <a:endParaRPr lang="en-US"/>
                </a:p>
              </p:txBody>
            </p:sp>
          </p:grpSp>
        </p:grpSp>
        <p:grpSp>
          <p:nvGrpSpPr>
            <p:cNvPr id="38405" name="Group 881"/>
            <p:cNvGrpSpPr>
              <a:grpSpLocks/>
            </p:cNvGrpSpPr>
            <p:nvPr/>
          </p:nvGrpSpPr>
          <p:grpSpPr bwMode="auto">
            <a:xfrm rot="10800000">
              <a:off x="6865009" y="4182594"/>
              <a:ext cx="107496" cy="382033"/>
              <a:chOff x="768" y="336"/>
              <a:chExt cx="104" cy="384"/>
            </a:xfrm>
          </p:grpSpPr>
          <p:sp>
            <p:nvSpPr>
              <p:cNvPr id="38407" name="Line 882"/>
              <p:cNvSpPr>
                <a:spLocks noChangeShapeType="1"/>
              </p:cNvSpPr>
              <p:nvPr/>
            </p:nvSpPr>
            <p:spPr bwMode="auto">
              <a:xfrm>
                <a:off x="816" y="624"/>
                <a:ext cx="0" cy="96"/>
              </a:xfrm>
              <a:prstGeom prst="line">
                <a:avLst/>
              </a:prstGeom>
              <a:noFill/>
              <a:ln w="38100">
                <a:solidFill>
                  <a:srgbClr val="0099FF"/>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38408" name="Group 883"/>
              <p:cNvGrpSpPr>
                <a:grpSpLocks/>
              </p:cNvGrpSpPr>
              <p:nvPr/>
            </p:nvGrpSpPr>
            <p:grpSpPr bwMode="auto">
              <a:xfrm>
                <a:off x="768" y="336"/>
                <a:ext cx="104" cy="288"/>
                <a:chOff x="768" y="336"/>
                <a:chExt cx="104" cy="288"/>
              </a:xfrm>
            </p:grpSpPr>
            <p:sp>
              <p:nvSpPr>
                <p:cNvPr id="38409" name="Oval 884"/>
                <p:cNvSpPr>
                  <a:spLocks noChangeArrowheads="1"/>
                </p:cNvSpPr>
                <p:nvPr/>
              </p:nvSpPr>
              <p:spPr bwMode="auto">
                <a:xfrm>
                  <a:off x="768" y="480"/>
                  <a:ext cx="96" cy="144"/>
                </a:xfrm>
                <a:prstGeom prst="ellipse">
                  <a:avLst/>
                </a:pr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endParaRPr lang="en-US" altLang="en-US" sz="1800" b="0"/>
                </a:p>
              </p:txBody>
            </p:sp>
            <p:sp>
              <p:nvSpPr>
                <p:cNvPr id="38410" name="Freeform 885"/>
                <p:cNvSpPr>
                  <a:spLocks/>
                </p:cNvSpPr>
                <p:nvPr/>
              </p:nvSpPr>
              <p:spPr bwMode="auto">
                <a:xfrm>
                  <a:off x="816" y="336"/>
                  <a:ext cx="56" cy="192"/>
                </a:xfrm>
                <a:custGeom>
                  <a:avLst/>
                  <a:gdLst>
                    <a:gd name="T0" fmla="*/ 8 w 56"/>
                    <a:gd name="T1" fmla="*/ 0 h 192"/>
                    <a:gd name="T2" fmla="*/ 8 w 56"/>
                    <a:gd name="T3" fmla="*/ 96 h 192"/>
                    <a:gd name="T4" fmla="*/ 56 w 56"/>
                    <a:gd name="T5" fmla="*/ 192 h 192"/>
                    <a:gd name="T6" fmla="*/ 0 60000 65536"/>
                    <a:gd name="T7" fmla="*/ 0 60000 65536"/>
                    <a:gd name="T8" fmla="*/ 0 60000 65536"/>
                    <a:gd name="T9" fmla="*/ 0 w 56"/>
                    <a:gd name="T10" fmla="*/ 0 h 192"/>
                    <a:gd name="T11" fmla="*/ 56 w 56"/>
                    <a:gd name="T12" fmla="*/ 192 h 192"/>
                  </a:gdLst>
                  <a:ahLst/>
                  <a:cxnLst>
                    <a:cxn ang="T6">
                      <a:pos x="T0" y="T1"/>
                    </a:cxn>
                    <a:cxn ang="T7">
                      <a:pos x="T2" y="T3"/>
                    </a:cxn>
                    <a:cxn ang="T8">
                      <a:pos x="T4" y="T5"/>
                    </a:cxn>
                  </a:cxnLst>
                  <a:rect l="T9" t="T10" r="T11" b="T12"/>
                  <a:pathLst>
                    <a:path w="56" h="192">
                      <a:moveTo>
                        <a:pt x="8" y="0"/>
                      </a:moveTo>
                      <a:cubicBezTo>
                        <a:pt x="4" y="32"/>
                        <a:pt x="0" y="64"/>
                        <a:pt x="8" y="96"/>
                      </a:cubicBezTo>
                      <a:cubicBezTo>
                        <a:pt x="16" y="128"/>
                        <a:pt x="48" y="176"/>
                        <a:pt x="56" y="192"/>
                      </a:cubicBezTo>
                    </a:path>
                  </a:pathLst>
                </a:custGeom>
                <a:solidFill>
                  <a:srgbClr val="0099FF"/>
                </a:solidFill>
                <a:ln w="9525">
                  <a:solidFill>
                    <a:srgbClr val="0099FF"/>
                  </a:solidFill>
                  <a:round/>
                  <a:headEnd/>
                  <a:tailEnd/>
                </a:ln>
              </p:spPr>
              <p:txBody>
                <a:bodyPr/>
                <a:lstStyle/>
                <a:p>
                  <a:endParaRPr lang="en-US"/>
                </a:p>
              </p:txBody>
            </p:sp>
            <p:sp>
              <p:nvSpPr>
                <p:cNvPr id="38411" name="Oval 886"/>
                <p:cNvSpPr>
                  <a:spLocks noChangeArrowheads="1"/>
                </p:cNvSpPr>
                <p:nvPr/>
              </p:nvSpPr>
              <p:spPr bwMode="auto">
                <a:xfrm>
                  <a:off x="768" y="480"/>
                  <a:ext cx="96" cy="144"/>
                </a:xfrm>
                <a:prstGeom prst="ellipse">
                  <a:avLst/>
                </a:pr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endParaRPr lang="en-US" altLang="en-US" sz="1800" b="0"/>
                </a:p>
              </p:txBody>
            </p:sp>
            <p:sp>
              <p:nvSpPr>
                <p:cNvPr id="38412" name="Freeform 887"/>
                <p:cNvSpPr>
                  <a:spLocks/>
                </p:cNvSpPr>
                <p:nvPr/>
              </p:nvSpPr>
              <p:spPr bwMode="auto">
                <a:xfrm>
                  <a:off x="816" y="336"/>
                  <a:ext cx="56" cy="192"/>
                </a:xfrm>
                <a:custGeom>
                  <a:avLst/>
                  <a:gdLst>
                    <a:gd name="T0" fmla="*/ 8 w 56"/>
                    <a:gd name="T1" fmla="*/ 0 h 192"/>
                    <a:gd name="T2" fmla="*/ 8 w 56"/>
                    <a:gd name="T3" fmla="*/ 96 h 192"/>
                    <a:gd name="T4" fmla="*/ 56 w 56"/>
                    <a:gd name="T5" fmla="*/ 192 h 192"/>
                    <a:gd name="T6" fmla="*/ 0 60000 65536"/>
                    <a:gd name="T7" fmla="*/ 0 60000 65536"/>
                    <a:gd name="T8" fmla="*/ 0 60000 65536"/>
                    <a:gd name="T9" fmla="*/ 0 w 56"/>
                    <a:gd name="T10" fmla="*/ 0 h 192"/>
                    <a:gd name="T11" fmla="*/ 56 w 56"/>
                    <a:gd name="T12" fmla="*/ 192 h 192"/>
                  </a:gdLst>
                  <a:ahLst/>
                  <a:cxnLst>
                    <a:cxn ang="T6">
                      <a:pos x="T0" y="T1"/>
                    </a:cxn>
                    <a:cxn ang="T7">
                      <a:pos x="T2" y="T3"/>
                    </a:cxn>
                    <a:cxn ang="T8">
                      <a:pos x="T4" y="T5"/>
                    </a:cxn>
                  </a:cxnLst>
                  <a:rect l="T9" t="T10" r="T11" b="T12"/>
                  <a:pathLst>
                    <a:path w="56" h="192">
                      <a:moveTo>
                        <a:pt x="8" y="0"/>
                      </a:moveTo>
                      <a:cubicBezTo>
                        <a:pt x="4" y="32"/>
                        <a:pt x="0" y="64"/>
                        <a:pt x="8" y="96"/>
                      </a:cubicBezTo>
                      <a:cubicBezTo>
                        <a:pt x="16" y="128"/>
                        <a:pt x="48" y="176"/>
                        <a:pt x="56" y="192"/>
                      </a:cubicBezTo>
                    </a:path>
                  </a:pathLst>
                </a:custGeom>
                <a:solidFill>
                  <a:srgbClr val="0099FF"/>
                </a:solidFill>
                <a:ln w="9525">
                  <a:solidFill>
                    <a:srgbClr val="0099FF"/>
                  </a:solidFill>
                  <a:round/>
                  <a:headEnd/>
                  <a:tailEnd/>
                </a:ln>
              </p:spPr>
              <p:txBody>
                <a:bodyPr/>
                <a:lstStyle/>
                <a:p>
                  <a:endParaRPr lang="en-US"/>
                </a:p>
              </p:txBody>
            </p:sp>
          </p:grpSp>
        </p:grpSp>
        <p:cxnSp>
          <p:nvCxnSpPr>
            <p:cNvPr id="38406" name="Straight Connector 383"/>
            <p:cNvCxnSpPr>
              <a:cxnSpLocks noChangeShapeType="1"/>
            </p:cNvCxnSpPr>
            <p:nvPr/>
          </p:nvCxnSpPr>
          <p:spPr bwMode="auto">
            <a:xfrm rot="10800000">
              <a:off x="6646115" y="4175847"/>
              <a:ext cx="539262" cy="0"/>
            </a:xfrm>
            <a:prstGeom prst="line">
              <a:avLst/>
            </a:prstGeom>
            <a:noFill/>
            <a:ln w="38100" algn="ctr">
              <a:solidFill>
                <a:srgbClr val="CC3300"/>
              </a:solidFill>
              <a:round/>
              <a:headEnd/>
              <a:tailEnd/>
            </a:ln>
            <a:extLst>
              <a:ext uri="{909E8E84-426E-40DD-AFC4-6F175D3DCCD1}">
                <a14:hiddenFill xmlns:a14="http://schemas.microsoft.com/office/drawing/2010/main">
                  <a:noFill/>
                </a14:hiddenFill>
              </a:ext>
            </a:extLst>
          </p:spPr>
        </p:cxnSp>
      </p:grpSp>
      <p:sp>
        <p:nvSpPr>
          <p:cNvPr id="38045" name="Freeform 873"/>
          <p:cNvSpPr>
            <a:spLocks/>
          </p:cNvSpPr>
          <p:nvPr/>
        </p:nvSpPr>
        <p:spPr bwMode="auto">
          <a:xfrm>
            <a:off x="7199313" y="4338638"/>
            <a:ext cx="115887" cy="290512"/>
          </a:xfrm>
          <a:custGeom>
            <a:avLst/>
            <a:gdLst>
              <a:gd name="T0" fmla="*/ 2147483647 w 21"/>
              <a:gd name="T1" fmla="*/ 0 h 68"/>
              <a:gd name="T2" fmla="*/ 2147483647 w 21"/>
              <a:gd name="T3" fmla="*/ 2147483647 h 68"/>
              <a:gd name="T4" fmla="*/ 2147483647 w 21"/>
              <a:gd name="T5" fmla="*/ 2147483647 h 68"/>
              <a:gd name="T6" fmla="*/ 2147483647 w 21"/>
              <a:gd name="T7" fmla="*/ 2147483647 h 68"/>
              <a:gd name="T8" fmla="*/ 2147483647 w 21"/>
              <a:gd name="T9" fmla="*/ 2147483647 h 68"/>
              <a:gd name="T10" fmla="*/ 2147483647 w 21"/>
              <a:gd name="T11" fmla="*/ 2147483647 h 68"/>
              <a:gd name="T12" fmla="*/ 2147483647 w 21"/>
              <a:gd name="T13" fmla="*/ 2147483647 h 68"/>
              <a:gd name="T14" fmla="*/ 2147483647 w 21"/>
              <a:gd name="T15" fmla="*/ 2147483647 h 68"/>
              <a:gd name="T16" fmla="*/ 2147483647 w 21"/>
              <a:gd name="T17" fmla="*/ 2147483647 h 68"/>
              <a:gd name="T18" fmla="*/ 2147483647 w 21"/>
              <a:gd name="T19" fmla="*/ 2147483647 h 68"/>
              <a:gd name="T20" fmla="*/ 2147483647 w 21"/>
              <a:gd name="T21" fmla="*/ 2147483647 h 68"/>
              <a:gd name="T22" fmla="*/ 2147483647 w 21"/>
              <a:gd name="T23" fmla="*/ 2147483647 h 68"/>
              <a:gd name="T24" fmla="*/ 2147483647 w 21"/>
              <a:gd name="T25" fmla="*/ 2147483647 h 68"/>
              <a:gd name="T26" fmla="*/ 2147483647 w 21"/>
              <a:gd name="T27" fmla="*/ 2147483647 h 68"/>
              <a:gd name="T28" fmla="*/ 2147483647 w 21"/>
              <a:gd name="T29" fmla="*/ 2147483647 h 68"/>
              <a:gd name="T30" fmla="*/ 2147483647 w 21"/>
              <a:gd name="T31" fmla="*/ 2147483647 h 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1"/>
              <a:gd name="T49" fmla="*/ 0 h 68"/>
              <a:gd name="T50" fmla="*/ 21 w 21"/>
              <a:gd name="T51" fmla="*/ 68 h 6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1" h="68">
                <a:moveTo>
                  <a:pt x="2" y="0"/>
                </a:moveTo>
                <a:cubicBezTo>
                  <a:pt x="1" y="6"/>
                  <a:pt x="2" y="9"/>
                  <a:pt x="3" y="15"/>
                </a:cubicBezTo>
                <a:cubicBezTo>
                  <a:pt x="7" y="12"/>
                  <a:pt x="8" y="12"/>
                  <a:pt x="13" y="13"/>
                </a:cubicBezTo>
                <a:cubicBezTo>
                  <a:pt x="16" y="15"/>
                  <a:pt x="18" y="21"/>
                  <a:pt x="18" y="21"/>
                </a:cubicBezTo>
                <a:cubicBezTo>
                  <a:pt x="16" y="26"/>
                  <a:pt x="5" y="31"/>
                  <a:pt x="5" y="31"/>
                </a:cubicBezTo>
                <a:cubicBezTo>
                  <a:pt x="2" y="29"/>
                  <a:pt x="0" y="29"/>
                  <a:pt x="3" y="24"/>
                </a:cubicBezTo>
                <a:cubicBezTo>
                  <a:pt x="5" y="21"/>
                  <a:pt x="12" y="20"/>
                  <a:pt x="12" y="20"/>
                </a:cubicBezTo>
                <a:cubicBezTo>
                  <a:pt x="14" y="21"/>
                  <a:pt x="17" y="21"/>
                  <a:pt x="18" y="23"/>
                </a:cubicBezTo>
                <a:cubicBezTo>
                  <a:pt x="19" y="25"/>
                  <a:pt x="20" y="29"/>
                  <a:pt x="20" y="29"/>
                </a:cubicBezTo>
                <a:cubicBezTo>
                  <a:pt x="20" y="33"/>
                  <a:pt x="21" y="39"/>
                  <a:pt x="18" y="42"/>
                </a:cubicBezTo>
                <a:cubicBezTo>
                  <a:pt x="16" y="44"/>
                  <a:pt x="12" y="46"/>
                  <a:pt x="12" y="46"/>
                </a:cubicBezTo>
                <a:cubicBezTo>
                  <a:pt x="4" y="45"/>
                  <a:pt x="0" y="43"/>
                  <a:pt x="7" y="36"/>
                </a:cubicBezTo>
                <a:cubicBezTo>
                  <a:pt x="14" y="37"/>
                  <a:pt x="18" y="35"/>
                  <a:pt x="20" y="42"/>
                </a:cubicBezTo>
                <a:cubicBezTo>
                  <a:pt x="20" y="45"/>
                  <a:pt x="20" y="51"/>
                  <a:pt x="17" y="54"/>
                </a:cubicBezTo>
                <a:cubicBezTo>
                  <a:pt x="13" y="57"/>
                  <a:pt x="4" y="58"/>
                  <a:pt x="4" y="58"/>
                </a:cubicBezTo>
                <a:cubicBezTo>
                  <a:pt x="2" y="62"/>
                  <a:pt x="1" y="63"/>
                  <a:pt x="1" y="68"/>
                </a:cubicBezTo>
              </a:path>
            </a:pathLst>
          </a:cu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046" name="Line 369"/>
          <p:cNvSpPr>
            <a:spLocks noChangeShapeType="1"/>
          </p:cNvSpPr>
          <p:nvPr/>
        </p:nvSpPr>
        <p:spPr bwMode="auto">
          <a:xfrm flipH="1" flipV="1">
            <a:off x="8377238" y="4530725"/>
            <a:ext cx="0" cy="946150"/>
          </a:xfrm>
          <a:prstGeom prst="line">
            <a:avLst/>
          </a:prstGeom>
          <a:noFill/>
          <a:ln w="38100">
            <a:solidFill>
              <a:srgbClr val="0099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047" name="Line 435"/>
          <p:cNvSpPr>
            <a:spLocks noChangeShapeType="1"/>
          </p:cNvSpPr>
          <p:nvPr/>
        </p:nvSpPr>
        <p:spPr bwMode="auto">
          <a:xfrm flipH="1" flipV="1">
            <a:off x="8377238" y="4530725"/>
            <a:ext cx="0" cy="946150"/>
          </a:xfrm>
          <a:prstGeom prst="line">
            <a:avLst/>
          </a:prstGeom>
          <a:noFill/>
          <a:ln w="38100">
            <a:solidFill>
              <a:srgbClr val="0099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048" name="Line 439"/>
          <p:cNvSpPr>
            <a:spLocks noChangeShapeType="1"/>
          </p:cNvSpPr>
          <p:nvPr/>
        </p:nvSpPr>
        <p:spPr bwMode="auto">
          <a:xfrm flipH="1" flipV="1">
            <a:off x="8377238" y="4530725"/>
            <a:ext cx="0" cy="946150"/>
          </a:xfrm>
          <a:prstGeom prst="line">
            <a:avLst/>
          </a:prstGeom>
          <a:noFill/>
          <a:ln w="38100">
            <a:solidFill>
              <a:srgbClr val="0099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049" name="Line 444"/>
          <p:cNvSpPr>
            <a:spLocks noChangeShapeType="1"/>
          </p:cNvSpPr>
          <p:nvPr/>
        </p:nvSpPr>
        <p:spPr bwMode="auto">
          <a:xfrm flipH="1" flipV="1">
            <a:off x="8377238" y="4530725"/>
            <a:ext cx="0" cy="946150"/>
          </a:xfrm>
          <a:prstGeom prst="line">
            <a:avLst/>
          </a:prstGeom>
          <a:noFill/>
          <a:ln w="38100">
            <a:solidFill>
              <a:srgbClr val="0099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050" name="Line 450"/>
          <p:cNvSpPr>
            <a:spLocks noChangeShapeType="1"/>
          </p:cNvSpPr>
          <p:nvPr/>
        </p:nvSpPr>
        <p:spPr bwMode="auto">
          <a:xfrm flipH="1" flipV="1">
            <a:off x="8377238" y="4530725"/>
            <a:ext cx="0" cy="946150"/>
          </a:xfrm>
          <a:prstGeom prst="line">
            <a:avLst/>
          </a:prstGeom>
          <a:noFill/>
          <a:ln w="38100">
            <a:solidFill>
              <a:srgbClr val="0099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051" name="Line 457"/>
          <p:cNvSpPr>
            <a:spLocks noChangeShapeType="1"/>
          </p:cNvSpPr>
          <p:nvPr/>
        </p:nvSpPr>
        <p:spPr bwMode="auto">
          <a:xfrm flipH="1" flipV="1">
            <a:off x="8377238" y="4572000"/>
            <a:ext cx="4762" cy="1219200"/>
          </a:xfrm>
          <a:prstGeom prst="line">
            <a:avLst/>
          </a:prstGeom>
          <a:noFill/>
          <a:ln w="38100">
            <a:solidFill>
              <a:srgbClr val="0099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052" name="Freeform 1130"/>
          <p:cNvSpPr>
            <a:spLocks/>
          </p:cNvSpPr>
          <p:nvPr/>
        </p:nvSpPr>
        <p:spPr bwMode="auto">
          <a:xfrm rot="-10575956" flipH="1" flipV="1">
            <a:off x="8207375" y="5097463"/>
            <a:ext cx="92075" cy="292100"/>
          </a:xfrm>
          <a:custGeom>
            <a:avLst/>
            <a:gdLst>
              <a:gd name="T0" fmla="*/ 2147483647 w 20"/>
              <a:gd name="T1" fmla="*/ 0 h 50"/>
              <a:gd name="T2" fmla="*/ 2147483647 w 20"/>
              <a:gd name="T3" fmla="*/ 2147483647 h 50"/>
              <a:gd name="T4" fmla="*/ 2147483647 w 20"/>
              <a:gd name="T5" fmla="*/ 2147483647 h 50"/>
              <a:gd name="T6" fmla="*/ 2147483647 w 20"/>
              <a:gd name="T7" fmla="*/ 2147483647 h 50"/>
              <a:gd name="T8" fmla="*/ 2147483647 w 20"/>
              <a:gd name="T9" fmla="*/ 2147483647 h 50"/>
              <a:gd name="T10" fmla="*/ 2147483647 w 20"/>
              <a:gd name="T11" fmla="*/ 2147483647 h 50"/>
              <a:gd name="T12" fmla="*/ 2147483647 w 20"/>
              <a:gd name="T13" fmla="*/ 2147483647 h 50"/>
              <a:gd name="T14" fmla="*/ 2147483647 w 20"/>
              <a:gd name="T15" fmla="*/ 2147483647 h 50"/>
              <a:gd name="T16" fmla="*/ 2147483647 w 20"/>
              <a:gd name="T17" fmla="*/ 2147483647 h 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
              <a:gd name="T28" fmla="*/ 0 h 50"/>
              <a:gd name="T29" fmla="*/ 20 w 20"/>
              <a:gd name="T30" fmla="*/ 50 h 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 h="50">
                <a:moveTo>
                  <a:pt x="2" y="0"/>
                </a:moveTo>
                <a:cubicBezTo>
                  <a:pt x="4" y="11"/>
                  <a:pt x="0" y="11"/>
                  <a:pt x="13" y="13"/>
                </a:cubicBezTo>
                <a:cubicBezTo>
                  <a:pt x="16" y="15"/>
                  <a:pt x="18" y="17"/>
                  <a:pt x="19" y="21"/>
                </a:cubicBezTo>
                <a:cubicBezTo>
                  <a:pt x="16" y="25"/>
                  <a:pt x="11" y="27"/>
                  <a:pt x="6" y="29"/>
                </a:cubicBezTo>
                <a:cubicBezTo>
                  <a:pt x="0" y="27"/>
                  <a:pt x="1" y="21"/>
                  <a:pt x="7" y="20"/>
                </a:cubicBezTo>
                <a:cubicBezTo>
                  <a:pt x="13" y="21"/>
                  <a:pt x="17" y="19"/>
                  <a:pt x="19" y="25"/>
                </a:cubicBezTo>
                <a:cubicBezTo>
                  <a:pt x="18" y="29"/>
                  <a:pt x="20" y="34"/>
                  <a:pt x="16" y="37"/>
                </a:cubicBezTo>
                <a:cubicBezTo>
                  <a:pt x="13" y="39"/>
                  <a:pt x="7" y="40"/>
                  <a:pt x="7" y="40"/>
                </a:cubicBezTo>
                <a:cubicBezTo>
                  <a:pt x="0" y="38"/>
                  <a:pt x="3" y="46"/>
                  <a:pt x="3" y="50"/>
                </a:cubicBezTo>
              </a:path>
            </a:pathLst>
          </a:cu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38053" name="Group 881"/>
          <p:cNvGrpSpPr>
            <a:grpSpLocks/>
          </p:cNvGrpSpPr>
          <p:nvPr/>
        </p:nvGrpSpPr>
        <p:grpSpPr bwMode="auto">
          <a:xfrm rot="-5400000">
            <a:off x="8463757" y="4712494"/>
            <a:ext cx="188912" cy="381000"/>
            <a:chOff x="768" y="336"/>
            <a:chExt cx="104" cy="384"/>
          </a:xfrm>
        </p:grpSpPr>
        <p:sp>
          <p:nvSpPr>
            <p:cNvPr id="38398" name="Line 882"/>
            <p:cNvSpPr>
              <a:spLocks noChangeShapeType="1"/>
            </p:cNvSpPr>
            <p:nvPr/>
          </p:nvSpPr>
          <p:spPr bwMode="auto">
            <a:xfrm>
              <a:off x="816" y="624"/>
              <a:ext cx="0" cy="96"/>
            </a:xfrm>
            <a:prstGeom prst="line">
              <a:avLst/>
            </a:prstGeom>
            <a:noFill/>
            <a:ln w="38100">
              <a:solidFill>
                <a:srgbClr val="0099FF"/>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38399" name="Group 883"/>
            <p:cNvGrpSpPr>
              <a:grpSpLocks/>
            </p:cNvGrpSpPr>
            <p:nvPr/>
          </p:nvGrpSpPr>
          <p:grpSpPr bwMode="auto">
            <a:xfrm>
              <a:off x="768" y="336"/>
              <a:ext cx="104" cy="288"/>
              <a:chOff x="768" y="336"/>
              <a:chExt cx="104" cy="288"/>
            </a:xfrm>
          </p:grpSpPr>
          <p:sp>
            <p:nvSpPr>
              <p:cNvPr id="38400" name="Oval 884"/>
              <p:cNvSpPr>
                <a:spLocks noChangeArrowheads="1"/>
              </p:cNvSpPr>
              <p:nvPr/>
            </p:nvSpPr>
            <p:spPr bwMode="auto">
              <a:xfrm>
                <a:off x="768" y="480"/>
                <a:ext cx="96" cy="144"/>
              </a:xfrm>
              <a:prstGeom prst="ellipse">
                <a:avLst/>
              </a:pr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endParaRPr lang="en-US" altLang="en-US" sz="1800" b="0"/>
              </a:p>
            </p:txBody>
          </p:sp>
          <p:sp>
            <p:nvSpPr>
              <p:cNvPr id="38401" name="Freeform 885"/>
              <p:cNvSpPr>
                <a:spLocks/>
              </p:cNvSpPr>
              <p:nvPr/>
            </p:nvSpPr>
            <p:spPr bwMode="auto">
              <a:xfrm>
                <a:off x="816" y="336"/>
                <a:ext cx="56" cy="192"/>
              </a:xfrm>
              <a:custGeom>
                <a:avLst/>
                <a:gdLst>
                  <a:gd name="T0" fmla="*/ 8 w 56"/>
                  <a:gd name="T1" fmla="*/ 0 h 192"/>
                  <a:gd name="T2" fmla="*/ 8 w 56"/>
                  <a:gd name="T3" fmla="*/ 96 h 192"/>
                  <a:gd name="T4" fmla="*/ 56 w 56"/>
                  <a:gd name="T5" fmla="*/ 192 h 192"/>
                  <a:gd name="T6" fmla="*/ 0 60000 65536"/>
                  <a:gd name="T7" fmla="*/ 0 60000 65536"/>
                  <a:gd name="T8" fmla="*/ 0 60000 65536"/>
                  <a:gd name="T9" fmla="*/ 0 w 56"/>
                  <a:gd name="T10" fmla="*/ 0 h 192"/>
                  <a:gd name="T11" fmla="*/ 56 w 56"/>
                  <a:gd name="T12" fmla="*/ 192 h 192"/>
                </a:gdLst>
                <a:ahLst/>
                <a:cxnLst>
                  <a:cxn ang="T6">
                    <a:pos x="T0" y="T1"/>
                  </a:cxn>
                  <a:cxn ang="T7">
                    <a:pos x="T2" y="T3"/>
                  </a:cxn>
                  <a:cxn ang="T8">
                    <a:pos x="T4" y="T5"/>
                  </a:cxn>
                </a:cxnLst>
                <a:rect l="T9" t="T10" r="T11" b="T12"/>
                <a:pathLst>
                  <a:path w="56" h="192">
                    <a:moveTo>
                      <a:pt x="8" y="0"/>
                    </a:moveTo>
                    <a:cubicBezTo>
                      <a:pt x="4" y="32"/>
                      <a:pt x="0" y="64"/>
                      <a:pt x="8" y="96"/>
                    </a:cubicBezTo>
                    <a:cubicBezTo>
                      <a:pt x="16" y="128"/>
                      <a:pt x="48" y="176"/>
                      <a:pt x="56" y="192"/>
                    </a:cubicBezTo>
                  </a:path>
                </a:pathLst>
              </a:custGeom>
              <a:solidFill>
                <a:srgbClr val="0099FF"/>
              </a:solidFill>
              <a:ln w="9525">
                <a:solidFill>
                  <a:srgbClr val="0099FF"/>
                </a:solidFill>
                <a:round/>
                <a:headEnd/>
                <a:tailEnd/>
              </a:ln>
            </p:spPr>
            <p:txBody>
              <a:bodyPr/>
              <a:lstStyle/>
              <a:p>
                <a:endParaRPr lang="en-US"/>
              </a:p>
            </p:txBody>
          </p:sp>
          <p:sp>
            <p:nvSpPr>
              <p:cNvPr id="38402" name="Oval 886"/>
              <p:cNvSpPr>
                <a:spLocks noChangeArrowheads="1"/>
              </p:cNvSpPr>
              <p:nvPr/>
            </p:nvSpPr>
            <p:spPr bwMode="auto">
              <a:xfrm>
                <a:off x="768" y="480"/>
                <a:ext cx="96" cy="144"/>
              </a:xfrm>
              <a:prstGeom prst="ellipse">
                <a:avLst/>
              </a:pr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endParaRPr lang="en-US" altLang="en-US" sz="1800" b="0"/>
              </a:p>
            </p:txBody>
          </p:sp>
          <p:sp>
            <p:nvSpPr>
              <p:cNvPr id="38403" name="Freeform 887"/>
              <p:cNvSpPr>
                <a:spLocks/>
              </p:cNvSpPr>
              <p:nvPr/>
            </p:nvSpPr>
            <p:spPr bwMode="auto">
              <a:xfrm>
                <a:off x="816" y="336"/>
                <a:ext cx="56" cy="192"/>
              </a:xfrm>
              <a:custGeom>
                <a:avLst/>
                <a:gdLst>
                  <a:gd name="T0" fmla="*/ 8 w 56"/>
                  <a:gd name="T1" fmla="*/ 0 h 192"/>
                  <a:gd name="T2" fmla="*/ 8 w 56"/>
                  <a:gd name="T3" fmla="*/ 96 h 192"/>
                  <a:gd name="T4" fmla="*/ 56 w 56"/>
                  <a:gd name="T5" fmla="*/ 192 h 192"/>
                  <a:gd name="T6" fmla="*/ 0 60000 65536"/>
                  <a:gd name="T7" fmla="*/ 0 60000 65536"/>
                  <a:gd name="T8" fmla="*/ 0 60000 65536"/>
                  <a:gd name="T9" fmla="*/ 0 w 56"/>
                  <a:gd name="T10" fmla="*/ 0 h 192"/>
                  <a:gd name="T11" fmla="*/ 56 w 56"/>
                  <a:gd name="T12" fmla="*/ 192 h 192"/>
                </a:gdLst>
                <a:ahLst/>
                <a:cxnLst>
                  <a:cxn ang="T6">
                    <a:pos x="T0" y="T1"/>
                  </a:cxn>
                  <a:cxn ang="T7">
                    <a:pos x="T2" y="T3"/>
                  </a:cxn>
                  <a:cxn ang="T8">
                    <a:pos x="T4" y="T5"/>
                  </a:cxn>
                </a:cxnLst>
                <a:rect l="T9" t="T10" r="T11" b="T12"/>
                <a:pathLst>
                  <a:path w="56" h="192">
                    <a:moveTo>
                      <a:pt x="8" y="0"/>
                    </a:moveTo>
                    <a:cubicBezTo>
                      <a:pt x="4" y="32"/>
                      <a:pt x="0" y="64"/>
                      <a:pt x="8" y="96"/>
                    </a:cubicBezTo>
                    <a:cubicBezTo>
                      <a:pt x="16" y="128"/>
                      <a:pt x="48" y="176"/>
                      <a:pt x="56" y="192"/>
                    </a:cubicBezTo>
                  </a:path>
                </a:pathLst>
              </a:custGeom>
              <a:solidFill>
                <a:srgbClr val="0099FF"/>
              </a:solidFill>
              <a:ln w="9525">
                <a:solidFill>
                  <a:srgbClr val="0099FF"/>
                </a:solidFill>
                <a:round/>
                <a:headEnd/>
                <a:tailEnd/>
              </a:ln>
            </p:spPr>
            <p:txBody>
              <a:bodyPr/>
              <a:lstStyle/>
              <a:p>
                <a:endParaRPr lang="en-US"/>
              </a:p>
            </p:txBody>
          </p:sp>
        </p:grpSp>
      </p:grpSp>
      <p:grpSp>
        <p:nvGrpSpPr>
          <p:cNvPr id="38054" name="Group 1145"/>
          <p:cNvGrpSpPr>
            <a:grpSpLocks/>
          </p:cNvGrpSpPr>
          <p:nvPr/>
        </p:nvGrpSpPr>
        <p:grpSpPr bwMode="auto">
          <a:xfrm rot="-5400000">
            <a:off x="8474075" y="4932363"/>
            <a:ext cx="166687" cy="382588"/>
            <a:chOff x="768" y="336"/>
            <a:chExt cx="104" cy="384"/>
          </a:xfrm>
        </p:grpSpPr>
        <p:sp>
          <p:nvSpPr>
            <p:cNvPr id="38392" name="Line 1146"/>
            <p:cNvSpPr>
              <a:spLocks noChangeShapeType="1"/>
            </p:cNvSpPr>
            <p:nvPr/>
          </p:nvSpPr>
          <p:spPr bwMode="auto">
            <a:xfrm>
              <a:off x="816" y="624"/>
              <a:ext cx="0" cy="96"/>
            </a:xfrm>
            <a:prstGeom prst="line">
              <a:avLst/>
            </a:prstGeom>
            <a:noFill/>
            <a:ln w="38100">
              <a:solidFill>
                <a:srgbClr val="0099FF"/>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38393" name="Group 1147"/>
            <p:cNvGrpSpPr>
              <a:grpSpLocks/>
            </p:cNvGrpSpPr>
            <p:nvPr/>
          </p:nvGrpSpPr>
          <p:grpSpPr bwMode="auto">
            <a:xfrm>
              <a:off x="768" y="336"/>
              <a:ext cx="104" cy="288"/>
              <a:chOff x="768" y="336"/>
              <a:chExt cx="104" cy="288"/>
            </a:xfrm>
          </p:grpSpPr>
          <p:sp>
            <p:nvSpPr>
              <p:cNvPr id="38394" name="Oval 1148"/>
              <p:cNvSpPr>
                <a:spLocks noChangeArrowheads="1"/>
              </p:cNvSpPr>
              <p:nvPr/>
            </p:nvSpPr>
            <p:spPr bwMode="auto">
              <a:xfrm>
                <a:off x="768" y="480"/>
                <a:ext cx="96" cy="144"/>
              </a:xfrm>
              <a:prstGeom prst="ellipse">
                <a:avLst/>
              </a:pr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endParaRPr lang="en-US" altLang="en-US" sz="1800" b="0"/>
              </a:p>
            </p:txBody>
          </p:sp>
          <p:sp>
            <p:nvSpPr>
              <p:cNvPr id="38395" name="Freeform 1149"/>
              <p:cNvSpPr>
                <a:spLocks/>
              </p:cNvSpPr>
              <p:nvPr/>
            </p:nvSpPr>
            <p:spPr bwMode="auto">
              <a:xfrm>
                <a:off x="816" y="336"/>
                <a:ext cx="56" cy="192"/>
              </a:xfrm>
              <a:custGeom>
                <a:avLst/>
                <a:gdLst>
                  <a:gd name="T0" fmla="*/ 8 w 56"/>
                  <a:gd name="T1" fmla="*/ 0 h 192"/>
                  <a:gd name="T2" fmla="*/ 8 w 56"/>
                  <a:gd name="T3" fmla="*/ 96 h 192"/>
                  <a:gd name="T4" fmla="*/ 56 w 56"/>
                  <a:gd name="T5" fmla="*/ 192 h 192"/>
                  <a:gd name="T6" fmla="*/ 0 60000 65536"/>
                  <a:gd name="T7" fmla="*/ 0 60000 65536"/>
                  <a:gd name="T8" fmla="*/ 0 60000 65536"/>
                  <a:gd name="T9" fmla="*/ 0 w 56"/>
                  <a:gd name="T10" fmla="*/ 0 h 192"/>
                  <a:gd name="T11" fmla="*/ 56 w 56"/>
                  <a:gd name="T12" fmla="*/ 192 h 192"/>
                </a:gdLst>
                <a:ahLst/>
                <a:cxnLst>
                  <a:cxn ang="T6">
                    <a:pos x="T0" y="T1"/>
                  </a:cxn>
                  <a:cxn ang="T7">
                    <a:pos x="T2" y="T3"/>
                  </a:cxn>
                  <a:cxn ang="T8">
                    <a:pos x="T4" y="T5"/>
                  </a:cxn>
                </a:cxnLst>
                <a:rect l="T9" t="T10" r="T11" b="T12"/>
                <a:pathLst>
                  <a:path w="56" h="192">
                    <a:moveTo>
                      <a:pt x="8" y="0"/>
                    </a:moveTo>
                    <a:cubicBezTo>
                      <a:pt x="4" y="32"/>
                      <a:pt x="0" y="64"/>
                      <a:pt x="8" y="96"/>
                    </a:cubicBezTo>
                    <a:cubicBezTo>
                      <a:pt x="16" y="128"/>
                      <a:pt x="48" y="176"/>
                      <a:pt x="56" y="192"/>
                    </a:cubicBezTo>
                  </a:path>
                </a:pathLst>
              </a:custGeom>
              <a:solidFill>
                <a:srgbClr val="0099FF"/>
              </a:solidFill>
              <a:ln w="9525">
                <a:solidFill>
                  <a:srgbClr val="0099FF"/>
                </a:solidFill>
                <a:round/>
                <a:headEnd/>
                <a:tailEnd/>
              </a:ln>
            </p:spPr>
            <p:txBody>
              <a:bodyPr/>
              <a:lstStyle/>
              <a:p>
                <a:endParaRPr lang="en-US"/>
              </a:p>
            </p:txBody>
          </p:sp>
          <p:sp>
            <p:nvSpPr>
              <p:cNvPr id="38396" name="Oval 1150"/>
              <p:cNvSpPr>
                <a:spLocks noChangeArrowheads="1"/>
              </p:cNvSpPr>
              <p:nvPr/>
            </p:nvSpPr>
            <p:spPr bwMode="auto">
              <a:xfrm>
                <a:off x="768" y="480"/>
                <a:ext cx="96" cy="144"/>
              </a:xfrm>
              <a:prstGeom prst="ellipse">
                <a:avLst/>
              </a:pr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endParaRPr lang="en-US" altLang="en-US" sz="1800" b="0"/>
              </a:p>
            </p:txBody>
          </p:sp>
          <p:sp>
            <p:nvSpPr>
              <p:cNvPr id="38397" name="Freeform 1151"/>
              <p:cNvSpPr>
                <a:spLocks/>
              </p:cNvSpPr>
              <p:nvPr/>
            </p:nvSpPr>
            <p:spPr bwMode="auto">
              <a:xfrm>
                <a:off x="816" y="336"/>
                <a:ext cx="56" cy="192"/>
              </a:xfrm>
              <a:custGeom>
                <a:avLst/>
                <a:gdLst>
                  <a:gd name="T0" fmla="*/ 8 w 56"/>
                  <a:gd name="T1" fmla="*/ 0 h 192"/>
                  <a:gd name="T2" fmla="*/ 8 w 56"/>
                  <a:gd name="T3" fmla="*/ 96 h 192"/>
                  <a:gd name="T4" fmla="*/ 56 w 56"/>
                  <a:gd name="T5" fmla="*/ 192 h 192"/>
                  <a:gd name="T6" fmla="*/ 0 60000 65536"/>
                  <a:gd name="T7" fmla="*/ 0 60000 65536"/>
                  <a:gd name="T8" fmla="*/ 0 60000 65536"/>
                  <a:gd name="T9" fmla="*/ 0 w 56"/>
                  <a:gd name="T10" fmla="*/ 0 h 192"/>
                  <a:gd name="T11" fmla="*/ 56 w 56"/>
                  <a:gd name="T12" fmla="*/ 192 h 192"/>
                </a:gdLst>
                <a:ahLst/>
                <a:cxnLst>
                  <a:cxn ang="T6">
                    <a:pos x="T0" y="T1"/>
                  </a:cxn>
                  <a:cxn ang="T7">
                    <a:pos x="T2" y="T3"/>
                  </a:cxn>
                  <a:cxn ang="T8">
                    <a:pos x="T4" y="T5"/>
                  </a:cxn>
                </a:cxnLst>
                <a:rect l="T9" t="T10" r="T11" b="T12"/>
                <a:pathLst>
                  <a:path w="56" h="192">
                    <a:moveTo>
                      <a:pt x="8" y="0"/>
                    </a:moveTo>
                    <a:cubicBezTo>
                      <a:pt x="4" y="32"/>
                      <a:pt x="0" y="64"/>
                      <a:pt x="8" y="96"/>
                    </a:cubicBezTo>
                    <a:cubicBezTo>
                      <a:pt x="16" y="128"/>
                      <a:pt x="48" y="176"/>
                      <a:pt x="56" y="192"/>
                    </a:cubicBezTo>
                  </a:path>
                </a:pathLst>
              </a:custGeom>
              <a:solidFill>
                <a:srgbClr val="0099FF"/>
              </a:solidFill>
              <a:ln w="9525">
                <a:solidFill>
                  <a:srgbClr val="0099FF"/>
                </a:solidFill>
                <a:round/>
                <a:headEnd/>
                <a:tailEnd/>
              </a:ln>
            </p:spPr>
            <p:txBody>
              <a:bodyPr/>
              <a:lstStyle/>
              <a:p>
                <a:endParaRPr lang="en-US"/>
              </a:p>
            </p:txBody>
          </p:sp>
        </p:grpSp>
      </p:grpSp>
      <p:cxnSp>
        <p:nvCxnSpPr>
          <p:cNvPr id="38055" name="Straight Connector 383"/>
          <p:cNvCxnSpPr>
            <a:cxnSpLocks noChangeShapeType="1"/>
          </p:cNvCxnSpPr>
          <p:nvPr/>
        </p:nvCxnSpPr>
        <p:spPr bwMode="auto">
          <a:xfrm rot="-5400000">
            <a:off x="8497888" y="5091113"/>
            <a:ext cx="514350" cy="0"/>
          </a:xfrm>
          <a:prstGeom prst="line">
            <a:avLst/>
          </a:prstGeom>
          <a:noFill/>
          <a:ln w="38100" algn="ctr">
            <a:solidFill>
              <a:srgbClr val="CC3300"/>
            </a:solidFill>
            <a:round/>
            <a:headEnd/>
            <a:tailEnd/>
          </a:ln>
          <a:extLst>
            <a:ext uri="{909E8E84-426E-40DD-AFC4-6F175D3DCCD1}">
              <a14:hiddenFill xmlns:a14="http://schemas.microsoft.com/office/drawing/2010/main">
                <a:noFill/>
              </a14:hiddenFill>
            </a:ext>
          </a:extLst>
        </p:spPr>
      </p:cxnSp>
      <p:sp>
        <p:nvSpPr>
          <p:cNvPr id="38056" name="Freeform 873"/>
          <p:cNvSpPr>
            <a:spLocks/>
          </p:cNvSpPr>
          <p:nvPr/>
        </p:nvSpPr>
        <p:spPr bwMode="auto">
          <a:xfrm rot="15941885" flipH="1">
            <a:off x="8470900" y="5168900"/>
            <a:ext cx="149225" cy="320675"/>
          </a:xfrm>
          <a:custGeom>
            <a:avLst/>
            <a:gdLst>
              <a:gd name="T0" fmla="*/ 2147483647 w 21"/>
              <a:gd name="T1" fmla="*/ 0 h 68"/>
              <a:gd name="T2" fmla="*/ 2147483647 w 21"/>
              <a:gd name="T3" fmla="*/ 2147483647 h 68"/>
              <a:gd name="T4" fmla="*/ 2147483647 w 21"/>
              <a:gd name="T5" fmla="*/ 2147483647 h 68"/>
              <a:gd name="T6" fmla="*/ 2147483647 w 21"/>
              <a:gd name="T7" fmla="*/ 2147483647 h 68"/>
              <a:gd name="T8" fmla="*/ 2147483647 w 21"/>
              <a:gd name="T9" fmla="*/ 2147483647 h 68"/>
              <a:gd name="T10" fmla="*/ 2147483647 w 21"/>
              <a:gd name="T11" fmla="*/ 2147483647 h 68"/>
              <a:gd name="T12" fmla="*/ 2147483647 w 21"/>
              <a:gd name="T13" fmla="*/ 2147483647 h 68"/>
              <a:gd name="T14" fmla="*/ 2147483647 w 21"/>
              <a:gd name="T15" fmla="*/ 2147483647 h 68"/>
              <a:gd name="T16" fmla="*/ 2147483647 w 21"/>
              <a:gd name="T17" fmla="*/ 2147483647 h 68"/>
              <a:gd name="T18" fmla="*/ 2147483647 w 21"/>
              <a:gd name="T19" fmla="*/ 2147483647 h 68"/>
              <a:gd name="T20" fmla="*/ 2147483647 w 21"/>
              <a:gd name="T21" fmla="*/ 2147483647 h 68"/>
              <a:gd name="T22" fmla="*/ 2147483647 w 21"/>
              <a:gd name="T23" fmla="*/ 2147483647 h 68"/>
              <a:gd name="T24" fmla="*/ 2147483647 w 21"/>
              <a:gd name="T25" fmla="*/ 2147483647 h 68"/>
              <a:gd name="T26" fmla="*/ 2147483647 w 21"/>
              <a:gd name="T27" fmla="*/ 2147483647 h 68"/>
              <a:gd name="T28" fmla="*/ 2147483647 w 21"/>
              <a:gd name="T29" fmla="*/ 2147483647 h 68"/>
              <a:gd name="T30" fmla="*/ 2147483647 w 21"/>
              <a:gd name="T31" fmla="*/ 2147483647 h 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1"/>
              <a:gd name="T49" fmla="*/ 0 h 68"/>
              <a:gd name="T50" fmla="*/ 21 w 21"/>
              <a:gd name="T51" fmla="*/ 68 h 6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1" h="68">
                <a:moveTo>
                  <a:pt x="2" y="0"/>
                </a:moveTo>
                <a:cubicBezTo>
                  <a:pt x="1" y="6"/>
                  <a:pt x="2" y="9"/>
                  <a:pt x="3" y="15"/>
                </a:cubicBezTo>
                <a:cubicBezTo>
                  <a:pt x="7" y="12"/>
                  <a:pt x="8" y="12"/>
                  <a:pt x="13" y="13"/>
                </a:cubicBezTo>
                <a:cubicBezTo>
                  <a:pt x="16" y="15"/>
                  <a:pt x="18" y="21"/>
                  <a:pt x="18" y="21"/>
                </a:cubicBezTo>
                <a:cubicBezTo>
                  <a:pt x="16" y="26"/>
                  <a:pt x="5" y="31"/>
                  <a:pt x="5" y="31"/>
                </a:cubicBezTo>
                <a:cubicBezTo>
                  <a:pt x="2" y="29"/>
                  <a:pt x="0" y="29"/>
                  <a:pt x="3" y="24"/>
                </a:cubicBezTo>
                <a:cubicBezTo>
                  <a:pt x="5" y="21"/>
                  <a:pt x="12" y="20"/>
                  <a:pt x="12" y="20"/>
                </a:cubicBezTo>
                <a:cubicBezTo>
                  <a:pt x="14" y="21"/>
                  <a:pt x="17" y="21"/>
                  <a:pt x="18" y="23"/>
                </a:cubicBezTo>
                <a:cubicBezTo>
                  <a:pt x="19" y="25"/>
                  <a:pt x="20" y="29"/>
                  <a:pt x="20" y="29"/>
                </a:cubicBezTo>
                <a:cubicBezTo>
                  <a:pt x="20" y="33"/>
                  <a:pt x="21" y="39"/>
                  <a:pt x="18" y="42"/>
                </a:cubicBezTo>
                <a:cubicBezTo>
                  <a:pt x="16" y="44"/>
                  <a:pt x="12" y="46"/>
                  <a:pt x="12" y="46"/>
                </a:cubicBezTo>
                <a:cubicBezTo>
                  <a:pt x="4" y="45"/>
                  <a:pt x="0" y="43"/>
                  <a:pt x="7" y="36"/>
                </a:cubicBezTo>
                <a:cubicBezTo>
                  <a:pt x="14" y="37"/>
                  <a:pt x="18" y="35"/>
                  <a:pt x="20" y="42"/>
                </a:cubicBezTo>
                <a:cubicBezTo>
                  <a:pt x="20" y="45"/>
                  <a:pt x="20" y="51"/>
                  <a:pt x="17" y="54"/>
                </a:cubicBezTo>
                <a:cubicBezTo>
                  <a:pt x="13" y="57"/>
                  <a:pt x="4" y="58"/>
                  <a:pt x="4" y="58"/>
                </a:cubicBezTo>
                <a:cubicBezTo>
                  <a:pt x="2" y="62"/>
                  <a:pt x="1" y="63"/>
                  <a:pt x="1" y="68"/>
                </a:cubicBezTo>
              </a:path>
            </a:pathLst>
          </a:cu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cxnSp>
        <p:nvCxnSpPr>
          <p:cNvPr id="38057" name="Straight Connector 383"/>
          <p:cNvCxnSpPr>
            <a:cxnSpLocks noChangeShapeType="1"/>
          </p:cNvCxnSpPr>
          <p:nvPr/>
        </p:nvCxnSpPr>
        <p:spPr bwMode="auto">
          <a:xfrm>
            <a:off x="7958138" y="2160588"/>
            <a:ext cx="573087" cy="0"/>
          </a:xfrm>
          <a:prstGeom prst="line">
            <a:avLst/>
          </a:prstGeom>
          <a:noFill/>
          <a:ln w="38100" algn="ctr">
            <a:solidFill>
              <a:srgbClr val="CC3300"/>
            </a:solidFill>
            <a:round/>
            <a:headEnd/>
            <a:tailEnd/>
          </a:ln>
          <a:extLst>
            <a:ext uri="{909E8E84-426E-40DD-AFC4-6F175D3DCCD1}">
              <a14:hiddenFill xmlns:a14="http://schemas.microsoft.com/office/drawing/2010/main">
                <a:noFill/>
              </a14:hiddenFill>
            </a:ext>
          </a:extLst>
        </p:spPr>
      </p:cxnSp>
      <p:grpSp>
        <p:nvGrpSpPr>
          <p:cNvPr id="38058" name="Group 522"/>
          <p:cNvGrpSpPr>
            <a:grpSpLocks/>
          </p:cNvGrpSpPr>
          <p:nvPr/>
        </p:nvGrpSpPr>
        <p:grpSpPr bwMode="auto">
          <a:xfrm>
            <a:off x="7239000" y="152400"/>
            <a:ext cx="977900" cy="1630363"/>
            <a:chOff x="7600950" y="152400"/>
            <a:chExt cx="1027113" cy="1629955"/>
          </a:xfrm>
        </p:grpSpPr>
        <p:cxnSp>
          <p:nvCxnSpPr>
            <p:cNvPr id="38389" name="Straight Connector 383"/>
            <p:cNvCxnSpPr>
              <a:cxnSpLocks noChangeShapeType="1"/>
            </p:cNvCxnSpPr>
            <p:nvPr/>
          </p:nvCxnSpPr>
          <p:spPr bwMode="auto">
            <a:xfrm>
              <a:off x="7600950" y="152400"/>
              <a:ext cx="914400" cy="1629955"/>
            </a:xfrm>
            <a:prstGeom prst="line">
              <a:avLst/>
            </a:prstGeom>
            <a:noFill/>
            <a:ln w="38100" algn="ctr">
              <a:solidFill>
                <a:srgbClr val="0099FF"/>
              </a:solidFill>
              <a:round/>
              <a:headEnd/>
              <a:tailEnd/>
            </a:ln>
            <a:extLst>
              <a:ext uri="{909E8E84-426E-40DD-AFC4-6F175D3DCCD1}">
                <a14:hiddenFill xmlns:a14="http://schemas.microsoft.com/office/drawing/2010/main">
                  <a:noFill/>
                </a14:hiddenFill>
              </a:ext>
            </a:extLst>
          </p:spPr>
        </p:cxnSp>
        <p:sp>
          <p:nvSpPr>
            <p:cNvPr id="38390" name="Freeform 1229"/>
            <p:cNvSpPr>
              <a:spLocks/>
            </p:cNvSpPr>
            <p:nvPr/>
          </p:nvSpPr>
          <p:spPr bwMode="auto">
            <a:xfrm rot="5400000" flipH="1">
              <a:off x="7786688" y="141287"/>
              <a:ext cx="133350" cy="250825"/>
            </a:xfrm>
            <a:custGeom>
              <a:avLst/>
              <a:gdLst>
                <a:gd name="T0" fmla="*/ 2147483647 w 20"/>
                <a:gd name="T1" fmla="*/ 0 h 50"/>
                <a:gd name="T2" fmla="*/ 2147483647 w 20"/>
                <a:gd name="T3" fmla="*/ 2147483647 h 50"/>
                <a:gd name="T4" fmla="*/ 2147483647 w 20"/>
                <a:gd name="T5" fmla="*/ 2147483647 h 50"/>
                <a:gd name="T6" fmla="*/ 2147483647 w 20"/>
                <a:gd name="T7" fmla="*/ 2147483647 h 50"/>
                <a:gd name="T8" fmla="*/ 2147483647 w 20"/>
                <a:gd name="T9" fmla="*/ 2147483647 h 50"/>
                <a:gd name="T10" fmla="*/ 2147483647 w 20"/>
                <a:gd name="T11" fmla="*/ 2147483647 h 50"/>
                <a:gd name="T12" fmla="*/ 2147483647 w 20"/>
                <a:gd name="T13" fmla="*/ 2147483647 h 50"/>
                <a:gd name="T14" fmla="*/ 2147483647 w 20"/>
                <a:gd name="T15" fmla="*/ 2147483647 h 50"/>
                <a:gd name="T16" fmla="*/ 2147483647 w 20"/>
                <a:gd name="T17" fmla="*/ 2147483647 h 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
                <a:gd name="T28" fmla="*/ 0 h 50"/>
                <a:gd name="T29" fmla="*/ 20 w 20"/>
                <a:gd name="T30" fmla="*/ 50 h 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 h="50">
                  <a:moveTo>
                    <a:pt x="2" y="0"/>
                  </a:moveTo>
                  <a:cubicBezTo>
                    <a:pt x="4" y="11"/>
                    <a:pt x="0" y="11"/>
                    <a:pt x="13" y="13"/>
                  </a:cubicBezTo>
                  <a:cubicBezTo>
                    <a:pt x="16" y="15"/>
                    <a:pt x="18" y="17"/>
                    <a:pt x="19" y="21"/>
                  </a:cubicBezTo>
                  <a:cubicBezTo>
                    <a:pt x="16" y="25"/>
                    <a:pt x="11" y="27"/>
                    <a:pt x="6" y="29"/>
                  </a:cubicBezTo>
                  <a:cubicBezTo>
                    <a:pt x="0" y="27"/>
                    <a:pt x="1" y="21"/>
                    <a:pt x="7" y="20"/>
                  </a:cubicBezTo>
                  <a:cubicBezTo>
                    <a:pt x="13" y="21"/>
                    <a:pt x="17" y="19"/>
                    <a:pt x="19" y="25"/>
                  </a:cubicBezTo>
                  <a:cubicBezTo>
                    <a:pt x="18" y="29"/>
                    <a:pt x="20" y="34"/>
                    <a:pt x="16" y="37"/>
                  </a:cubicBezTo>
                  <a:cubicBezTo>
                    <a:pt x="13" y="39"/>
                    <a:pt x="7" y="40"/>
                    <a:pt x="7" y="40"/>
                  </a:cubicBezTo>
                  <a:cubicBezTo>
                    <a:pt x="0" y="38"/>
                    <a:pt x="3" y="46"/>
                    <a:pt x="3" y="50"/>
                  </a:cubicBezTo>
                </a:path>
              </a:pathLst>
            </a:cu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391" name="Freeform 1229"/>
            <p:cNvSpPr>
              <a:spLocks/>
            </p:cNvSpPr>
            <p:nvPr/>
          </p:nvSpPr>
          <p:spPr bwMode="auto">
            <a:xfrm rot="5400000" flipH="1">
              <a:off x="8440500" y="1383158"/>
              <a:ext cx="125887" cy="249238"/>
            </a:xfrm>
            <a:custGeom>
              <a:avLst/>
              <a:gdLst>
                <a:gd name="T0" fmla="*/ 2147483647 w 20"/>
                <a:gd name="T1" fmla="*/ 0 h 50"/>
                <a:gd name="T2" fmla="*/ 2147483647 w 20"/>
                <a:gd name="T3" fmla="*/ 2147483647 h 50"/>
                <a:gd name="T4" fmla="*/ 2147483647 w 20"/>
                <a:gd name="T5" fmla="*/ 2147483647 h 50"/>
                <a:gd name="T6" fmla="*/ 2147483647 w 20"/>
                <a:gd name="T7" fmla="*/ 2147483647 h 50"/>
                <a:gd name="T8" fmla="*/ 2147483647 w 20"/>
                <a:gd name="T9" fmla="*/ 2147483647 h 50"/>
                <a:gd name="T10" fmla="*/ 2147483647 w 20"/>
                <a:gd name="T11" fmla="*/ 2147483647 h 50"/>
                <a:gd name="T12" fmla="*/ 2147483647 w 20"/>
                <a:gd name="T13" fmla="*/ 2147483647 h 50"/>
                <a:gd name="T14" fmla="*/ 2147483647 w 20"/>
                <a:gd name="T15" fmla="*/ 2147483647 h 50"/>
                <a:gd name="T16" fmla="*/ 2147483647 w 20"/>
                <a:gd name="T17" fmla="*/ 2147483647 h 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
                <a:gd name="T28" fmla="*/ 0 h 50"/>
                <a:gd name="T29" fmla="*/ 20 w 20"/>
                <a:gd name="T30" fmla="*/ 50 h 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 h="50">
                  <a:moveTo>
                    <a:pt x="2" y="0"/>
                  </a:moveTo>
                  <a:cubicBezTo>
                    <a:pt x="4" y="11"/>
                    <a:pt x="0" y="11"/>
                    <a:pt x="13" y="13"/>
                  </a:cubicBezTo>
                  <a:cubicBezTo>
                    <a:pt x="16" y="15"/>
                    <a:pt x="18" y="17"/>
                    <a:pt x="19" y="21"/>
                  </a:cubicBezTo>
                  <a:cubicBezTo>
                    <a:pt x="16" y="25"/>
                    <a:pt x="11" y="27"/>
                    <a:pt x="6" y="29"/>
                  </a:cubicBezTo>
                  <a:cubicBezTo>
                    <a:pt x="0" y="27"/>
                    <a:pt x="1" y="21"/>
                    <a:pt x="7" y="20"/>
                  </a:cubicBezTo>
                  <a:cubicBezTo>
                    <a:pt x="13" y="21"/>
                    <a:pt x="17" y="19"/>
                    <a:pt x="19" y="25"/>
                  </a:cubicBezTo>
                  <a:cubicBezTo>
                    <a:pt x="18" y="29"/>
                    <a:pt x="20" y="34"/>
                    <a:pt x="16" y="37"/>
                  </a:cubicBezTo>
                  <a:cubicBezTo>
                    <a:pt x="13" y="39"/>
                    <a:pt x="7" y="40"/>
                    <a:pt x="7" y="40"/>
                  </a:cubicBezTo>
                  <a:cubicBezTo>
                    <a:pt x="0" y="38"/>
                    <a:pt x="3" y="46"/>
                    <a:pt x="3" y="50"/>
                  </a:cubicBezTo>
                </a:path>
              </a:pathLst>
            </a:cu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38059" name="Line 548"/>
          <p:cNvSpPr>
            <a:spLocks noChangeShapeType="1"/>
          </p:cNvSpPr>
          <p:nvPr/>
        </p:nvSpPr>
        <p:spPr bwMode="auto">
          <a:xfrm flipV="1">
            <a:off x="6642100" y="1917700"/>
            <a:ext cx="762000" cy="0"/>
          </a:xfrm>
          <a:prstGeom prst="line">
            <a:avLst/>
          </a:prstGeom>
          <a:noFill/>
          <a:ln w="38100">
            <a:solidFill>
              <a:srgbClr val="0099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060" name="Line 553"/>
          <p:cNvSpPr>
            <a:spLocks noChangeShapeType="1"/>
          </p:cNvSpPr>
          <p:nvPr/>
        </p:nvSpPr>
        <p:spPr bwMode="auto">
          <a:xfrm flipV="1">
            <a:off x="6642100" y="1917700"/>
            <a:ext cx="762000" cy="0"/>
          </a:xfrm>
          <a:prstGeom prst="line">
            <a:avLst/>
          </a:prstGeom>
          <a:noFill/>
          <a:ln w="38100">
            <a:solidFill>
              <a:srgbClr val="0099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061" name="Line 556"/>
          <p:cNvSpPr>
            <a:spLocks noChangeShapeType="1"/>
          </p:cNvSpPr>
          <p:nvPr/>
        </p:nvSpPr>
        <p:spPr bwMode="auto">
          <a:xfrm flipV="1">
            <a:off x="6642100" y="1917700"/>
            <a:ext cx="762000" cy="0"/>
          </a:xfrm>
          <a:prstGeom prst="line">
            <a:avLst/>
          </a:prstGeom>
          <a:noFill/>
          <a:ln w="38100">
            <a:solidFill>
              <a:srgbClr val="0099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062" name="Freeform 1057"/>
          <p:cNvSpPr>
            <a:spLocks/>
          </p:cNvSpPr>
          <p:nvPr/>
        </p:nvSpPr>
        <p:spPr bwMode="auto">
          <a:xfrm>
            <a:off x="7099300" y="1917700"/>
            <a:ext cx="100013" cy="284163"/>
          </a:xfrm>
          <a:custGeom>
            <a:avLst/>
            <a:gdLst>
              <a:gd name="T0" fmla="*/ 2147483647 w 21"/>
              <a:gd name="T1" fmla="*/ 0 h 68"/>
              <a:gd name="T2" fmla="*/ 2147483647 w 21"/>
              <a:gd name="T3" fmla="*/ 2147483647 h 68"/>
              <a:gd name="T4" fmla="*/ 2147483647 w 21"/>
              <a:gd name="T5" fmla="*/ 2147483647 h 68"/>
              <a:gd name="T6" fmla="*/ 2147483647 w 21"/>
              <a:gd name="T7" fmla="*/ 2147483647 h 68"/>
              <a:gd name="T8" fmla="*/ 2147483647 w 21"/>
              <a:gd name="T9" fmla="*/ 2147483647 h 68"/>
              <a:gd name="T10" fmla="*/ 2147483647 w 21"/>
              <a:gd name="T11" fmla="*/ 2147483647 h 68"/>
              <a:gd name="T12" fmla="*/ 2147483647 w 21"/>
              <a:gd name="T13" fmla="*/ 2147483647 h 68"/>
              <a:gd name="T14" fmla="*/ 2147483647 w 21"/>
              <a:gd name="T15" fmla="*/ 2147483647 h 68"/>
              <a:gd name="T16" fmla="*/ 2147483647 w 21"/>
              <a:gd name="T17" fmla="*/ 2147483647 h 68"/>
              <a:gd name="T18" fmla="*/ 2147483647 w 21"/>
              <a:gd name="T19" fmla="*/ 2147483647 h 68"/>
              <a:gd name="T20" fmla="*/ 2147483647 w 21"/>
              <a:gd name="T21" fmla="*/ 2147483647 h 68"/>
              <a:gd name="T22" fmla="*/ 2147483647 w 21"/>
              <a:gd name="T23" fmla="*/ 2147483647 h 68"/>
              <a:gd name="T24" fmla="*/ 2147483647 w 21"/>
              <a:gd name="T25" fmla="*/ 2147483647 h 68"/>
              <a:gd name="T26" fmla="*/ 2147483647 w 21"/>
              <a:gd name="T27" fmla="*/ 2147483647 h 68"/>
              <a:gd name="T28" fmla="*/ 2147483647 w 21"/>
              <a:gd name="T29" fmla="*/ 2147483647 h 68"/>
              <a:gd name="T30" fmla="*/ 2147483647 w 21"/>
              <a:gd name="T31" fmla="*/ 2147483647 h 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1"/>
              <a:gd name="T49" fmla="*/ 0 h 68"/>
              <a:gd name="T50" fmla="*/ 21 w 21"/>
              <a:gd name="T51" fmla="*/ 68 h 6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1" h="68">
                <a:moveTo>
                  <a:pt x="2" y="0"/>
                </a:moveTo>
                <a:cubicBezTo>
                  <a:pt x="1" y="6"/>
                  <a:pt x="2" y="9"/>
                  <a:pt x="3" y="15"/>
                </a:cubicBezTo>
                <a:cubicBezTo>
                  <a:pt x="7" y="12"/>
                  <a:pt x="8" y="12"/>
                  <a:pt x="13" y="13"/>
                </a:cubicBezTo>
                <a:cubicBezTo>
                  <a:pt x="16" y="15"/>
                  <a:pt x="18" y="21"/>
                  <a:pt x="18" y="21"/>
                </a:cubicBezTo>
                <a:cubicBezTo>
                  <a:pt x="16" y="26"/>
                  <a:pt x="5" y="31"/>
                  <a:pt x="5" y="31"/>
                </a:cubicBezTo>
                <a:cubicBezTo>
                  <a:pt x="2" y="29"/>
                  <a:pt x="0" y="29"/>
                  <a:pt x="3" y="24"/>
                </a:cubicBezTo>
                <a:cubicBezTo>
                  <a:pt x="5" y="21"/>
                  <a:pt x="12" y="20"/>
                  <a:pt x="12" y="20"/>
                </a:cubicBezTo>
                <a:cubicBezTo>
                  <a:pt x="14" y="21"/>
                  <a:pt x="17" y="21"/>
                  <a:pt x="18" y="23"/>
                </a:cubicBezTo>
                <a:cubicBezTo>
                  <a:pt x="19" y="25"/>
                  <a:pt x="20" y="29"/>
                  <a:pt x="20" y="29"/>
                </a:cubicBezTo>
                <a:cubicBezTo>
                  <a:pt x="20" y="33"/>
                  <a:pt x="21" y="39"/>
                  <a:pt x="18" y="42"/>
                </a:cubicBezTo>
                <a:cubicBezTo>
                  <a:pt x="16" y="44"/>
                  <a:pt x="12" y="46"/>
                  <a:pt x="12" y="46"/>
                </a:cubicBezTo>
                <a:cubicBezTo>
                  <a:pt x="4" y="45"/>
                  <a:pt x="0" y="43"/>
                  <a:pt x="7" y="36"/>
                </a:cubicBezTo>
                <a:cubicBezTo>
                  <a:pt x="14" y="37"/>
                  <a:pt x="18" y="35"/>
                  <a:pt x="20" y="42"/>
                </a:cubicBezTo>
                <a:cubicBezTo>
                  <a:pt x="20" y="45"/>
                  <a:pt x="20" y="51"/>
                  <a:pt x="17" y="54"/>
                </a:cubicBezTo>
                <a:cubicBezTo>
                  <a:pt x="13" y="57"/>
                  <a:pt x="4" y="58"/>
                  <a:pt x="4" y="58"/>
                </a:cubicBezTo>
                <a:cubicBezTo>
                  <a:pt x="2" y="62"/>
                  <a:pt x="1" y="63"/>
                  <a:pt x="1" y="68"/>
                </a:cubicBezTo>
              </a:path>
            </a:pathLst>
          </a:cu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38063" name="Group 1058"/>
          <p:cNvGrpSpPr>
            <a:grpSpLocks/>
          </p:cNvGrpSpPr>
          <p:nvPr/>
        </p:nvGrpSpPr>
        <p:grpSpPr bwMode="auto">
          <a:xfrm>
            <a:off x="6870700" y="1917700"/>
            <a:ext cx="138113" cy="342900"/>
            <a:chOff x="768" y="336"/>
            <a:chExt cx="104" cy="384"/>
          </a:xfrm>
        </p:grpSpPr>
        <p:sp>
          <p:nvSpPr>
            <p:cNvPr id="38383" name="Line 1059"/>
            <p:cNvSpPr>
              <a:spLocks noChangeShapeType="1"/>
            </p:cNvSpPr>
            <p:nvPr/>
          </p:nvSpPr>
          <p:spPr bwMode="auto">
            <a:xfrm>
              <a:off x="816" y="624"/>
              <a:ext cx="0" cy="96"/>
            </a:xfrm>
            <a:prstGeom prst="line">
              <a:avLst/>
            </a:prstGeom>
            <a:noFill/>
            <a:ln w="38100">
              <a:solidFill>
                <a:srgbClr val="0099FF"/>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38384" name="Group 1060"/>
            <p:cNvGrpSpPr>
              <a:grpSpLocks/>
            </p:cNvGrpSpPr>
            <p:nvPr/>
          </p:nvGrpSpPr>
          <p:grpSpPr bwMode="auto">
            <a:xfrm>
              <a:off x="768" y="336"/>
              <a:ext cx="104" cy="288"/>
              <a:chOff x="768" y="336"/>
              <a:chExt cx="104" cy="288"/>
            </a:xfrm>
          </p:grpSpPr>
          <p:sp>
            <p:nvSpPr>
              <p:cNvPr id="38385" name="Oval 1061"/>
              <p:cNvSpPr>
                <a:spLocks noChangeArrowheads="1"/>
              </p:cNvSpPr>
              <p:nvPr/>
            </p:nvSpPr>
            <p:spPr bwMode="auto">
              <a:xfrm>
                <a:off x="768" y="480"/>
                <a:ext cx="96" cy="144"/>
              </a:xfrm>
              <a:prstGeom prst="ellipse">
                <a:avLst/>
              </a:pr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endParaRPr lang="en-US" altLang="en-US" sz="1800" b="0"/>
              </a:p>
            </p:txBody>
          </p:sp>
          <p:sp>
            <p:nvSpPr>
              <p:cNvPr id="38386" name="Freeform 1062"/>
              <p:cNvSpPr>
                <a:spLocks/>
              </p:cNvSpPr>
              <p:nvPr/>
            </p:nvSpPr>
            <p:spPr bwMode="auto">
              <a:xfrm>
                <a:off x="816" y="336"/>
                <a:ext cx="56" cy="192"/>
              </a:xfrm>
              <a:custGeom>
                <a:avLst/>
                <a:gdLst>
                  <a:gd name="T0" fmla="*/ 8 w 56"/>
                  <a:gd name="T1" fmla="*/ 0 h 192"/>
                  <a:gd name="T2" fmla="*/ 8 w 56"/>
                  <a:gd name="T3" fmla="*/ 96 h 192"/>
                  <a:gd name="T4" fmla="*/ 56 w 56"/>
                  <a:gd name="T5" fmla="*/ 192 h 192"/>
                  <a:gd name="T6" fmla="*/ 0 60000 65536"/>
                  <a:gd name="T7" fmla="*/ 0 60000 65536"/>
                  <a:gd name="T8" fmla="*/ 0 60000 65536"/>
                  <a:gd name="T9" fmla="*/ 0 w 56"/>
                  <a:gd name="T10" fmla="*/ 0 h 192"/>
                  <a:gd name="T11" fmla="*/ 56 w 56"/>
                  <a:gd name="T12" fmla="*/ 192 h 192"/>
                </a:gdLst>
                <a:ahLst/>
                <a:cxnLst>
                  <a:cxn ang="T6">
                    <a:pos x="T0" y="T1"/>
                  </a:cxn>
                  <a:cxn ang="T7">
                    <a:pos x="T2" y="T3"/>
                  </a:cxn>
                  <a:cxn ang="T8">
                    <a:pos x="T4" y="T5"/>
                  </a:cxn>
                </a:cxnLst>
                <a:rect l="T9" t="T10" r="T11" b="T12"/>
                <a:pathLst>
                  <a:path w="56" h="192">
                    <a:moveTo>
                      <a:pt x="8" y="0"/>
                    </a:moveTo>
                    <a:cubicBezTo>
                      <a:pt x="4" y="32"/>
                      <a:pt x="0" y="64"/>
                      <a:pt x="8" y="96"/>
                    </a:cubicBezTo>
                    <a:cubicBezTo>
                      <a:pt x="16" y="128"/>
                      <a:pt x="48" y="176"/>
                      <a:pt x="56" y="192"/>
                    </a:cubicBezTo>
                  </a:path>
                </a:pathLst>
              </a:custGeom>
              <a:solidFill>
                <a:srgbClr val="0099FF"/>
              </a:solidFill>
              <a:ln w="9525">
                <a:solidFill>
                  <a:srgbClr val="0099FF"/>
                </a:solidFill>
                <a:round/>
                <a:headEnd/>
                <a:tailEnd/>
              </a:ln>
            </p:spPr>
            <p:txBody>
              <a:bodyPr/>
              <a:lstStyle/>
              <a:p>
                <a:endParaRPr lang="en-US"/>
              </a:p>
            </p:txBody>
          </p:sp>
          <p:sp>
            <p:nvSpPr>
              <p:cNvPr id="38387" name="Oval 1063"/>
              <p:cNvSpPr>
                <a:spLocks noChangeArrowheads="1"/>
              </p:cNvSpPr>
              <p:nvPr/>
            </p:nvSpPr>
            <p:spPr bwMode="auto">
              <a:xfrm>
                <a:off x="768" y="480"/>
                <a:ext cx="96" cy="144"/>
              </a:xfrm>
              <a:prstGeom prst="ellipse">
                <a:avLst/>
              </a:pr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endParaRPr lang="en-US" altLang="en-US" sz="1800" b="0"/>
              </a:p>
            </p:txBody>
          </p:sp>
          <p:sp>
            <p:nvSpPr>
              <p:cNvPr id="38388" name="Freeform 1064"/>
              <p:cNvSpPr>
                <a:spLocks/>
              </p:cNvSpPr>
              <p:nvPr/>
            </p:nvSpPr>
            <p:spPr bwMode="auto">
              <a:xfrm>
                <a:off x="816" y="336"/>
                <a:ext cx="56" cy="192"/>
              </a:xfrm>
              <a:custGeom>
                <a:avLst/>
                <a:gdLst>
                  <a:gd name="T0" fmla="*/ 8 w 56"/>
                  <a:gd name="T1" fmla="*/ 0 h 192"/>
                  <a:gd name="T2" fmla="*/ 8 w 56"/>
                  <a:gd name="T3" fmla="*/ 96 h 192"/>
                  <a:gd name="T4" fmla="*/ 56 w 56"/>
                  <a:gd name="T5" fmla="*/ 192 h 192"/>
                  <a:gd name="T6" fmla="*/ 0 60000 65536"/>
                  <a:gd name="T7" fmla="*/ 0 60000 65536"/>
                  <a:gd name="T8" fmla="*/ 0 60000 65536"/>
                  <a:gd name="T9" fmla="*/ 0 w 56"/>
                  <a:gd name="T10" fmla="*/ 0 h 192"/>
                  <a:gd name="T11" fmla="*/ 56 w 56"/>
                  <a:gd name="T12" fmla="*/ 192 h 192"/>
                </a:gdLst>
                <a:ahLst/>
                <a:cxnLst>
                  <a:cxn ang="T6">
                    <a:pos x="T0" y="T1"/>
                  </a:cxn>
                  <a:cxn ang="T7">
                    <a:pos x="T2" y="T3"/>
                  </a:cxn>
                  <a:cxn ang="T8">
                    <a:pos x="T4" y="T5"/>
                  </a:cxn>
                </a:cxnLst>
                <a:rect l="T9" t="T10" r="T11" b="T12"/>
                <a:pathLst>
                  <a:path w="56" h="192">
                    <a:moveTo>
                      <a:pt x="8" y="0"/>
                    </a:moveTo>
                    <a:cubicBezTo>
                      <a:pt x="4" y="32"/>
                      <a:pt x="0" y="64"/>
                      <a:pt x="8" y="96"/>
                    </a:cubicBezTo>
                    <a:cubicBezTo>
                      <a:pt x="16" y="128"/>
                      <a:pt x="48" y="176"/>
                      <a:pt x="56" y="192"/>
                    </a:cubicBezTo>
                  </a:path>
                </a:pathLst>
              </a:custGeom>
              <a:solidFill>
                <a:srgbClr val="0099FF"/>
              </a:solidFill>
              <a:ln w="9525">
                <a:solidFill>
                  <a:srgbClr val="0099FF"/>
                </a:solidFill>
                <a:round/>
                <a:headEnd/>
                <a:tailEnd/>
              </a:ln>
            </p:spPr>
            <p:txBody>
              <a:bodyPr/>
              <a:lstStyle/>
              <a:p>
                <a:endParaRPr lang="en-US"/>
              </a:p>
            </p:txBody>
          </p:sp>
        </p:grpSp>
      </p:grpSp>
      <p:grpSp>
        <p:nvGrpSpPr>
          <p:cNvPr id="38064" name="Group 1065"/>
          <p:cNvGrpSpPr>
            <a:grpSpLocks/>
          </p:cNvGrpSpPr>
          <p:nvPr/>
        </p:nvGrpSpPr>
        <p:grpSpPr bwMode="auto">
          <a:xfrm>
            <a:off x="6664325" y="1917700"/>
            <a:ext cx="142875" cy="342900"/>
            <a:chOff x="768" y="336"/>
            <a:chExt cx="104" cy="384"/>
          </a:xfrm>
        </p:grpSpPr>
        <p:sp>
          <p:nvSpPr>
            <p:cNvPr id="38377" name="Line 1066"/>
            <p:cNvSpPr>
              <a:spLocks noChangeShapeType="1"/>
            </p:cNvSpPr>
            <p:nvPr/>
          </p:nvSpPr>
          <p:spPr bwMode="auto">
            <a:xfrm>
              <a:off x="816" y="624"/>
              <a:ext cx="0" cy="96"/>
            </a:xfrm>
            <a:prstGeom prst="line">
              <a:avLst/>
            </a:prstGeom>
            <a:noFill/>
            <a:ln w="38100">
              <a:solidFill>
                <a:srgbClr val="0099FF"/>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38378" name="Group 1067"/>
            <p:cNvGrpSpPr>
              <a:grpSpLocks/>
            </p:cNvGrpSpPr>
            <p:nvPr/>
          </p:nvGrpSpPr>
          <p:grpSpPr bwMode="auto">
            <a:xfrm>
              <a:off x="768" y="336"/>
              <a:ext cx="104" cy="288"/>
              <a:chOff x="768" y="336"/>
              <a:chExt cx="104" cy="288"/>
            </a:xfrm>
          </p:grpSpPr>
          <p:sp>
            <p:nvSpPr>
              <p:cNvPr id="38379" name="Oval 1068"/>
              <p:cNvSpPr>
                <a:spLocks noChangeArrowheads="1"/>
              </p:cNvSpPr>
              <p:nvPr/>
            </p:nvSpPr>
            <p:spPr bwMode="auto">
              <a:xfrm>
                <a:off x="768" y="480"/>
                <a:ext cx="96" cy="144"/>
              </a:xfrm>
              <a:prstGeom prst="ellipse">
                <a:avLst/>
              </a:pr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endParaRPr lang="en-US" altLang="en-US" sz="1800" b="0"/>
              </a:p>
            </p:txBody>
          </p:sp>
          <p:sp>
            <p:nvSpPr>
              <p:cNvPr id="38380" name="Freeform 1069"/>
              <p:cNvSpPr>
                <a:spLocks/>
              </p:cNvSpPr>
              <p:nvPr/>
            </p:nvSpPr>
            <p:spPr bwMode="auto">
              <a:xfrm>
                <a:off x="816" y="336"/>
                <a:ext cx="56" cy="192"/>
              </a:xfrm>
              <a:custGeom>
                <a:avLst/>
                <a:gdLst>
                  <a:gd name="T0" fmla="*/ 8 w 56"/>
                  <a:gd name="T1" fmla="*/ 0 h 192"/>
                  <a:gd name="T2" fmla="*/ 8 w 56"/>
                  <a:gd name="T3" fmla="*/ 96 h 192"/>
                  <a:gd name="T4" fmla="*/ 56 w 56"/>
                  <a:gd name="T5" fmla="*/ 192 h 192"/>
                  <a:gd name="T6" fmla="*/ 0 60000 65536"/>
                  <a:gd name="T7" fmla="*/ 0 60000 65536"/>
                  <a:gd name="T8" fmla="*/ 0 60000 65536"/>
                  <a:gd name="T9" fmla="*/ 0 w 56"/>
                  <a:gd name="T10" fmla="*/ 0 h 192"/>
                  <a:gd name="T11" fmla="*/ 56 w 56"/>
                  <a:gd name="T12" fmla="*/ 192 h 192"/>
                </a:gdLst>
                <a:ahLst/>
                <a:cxnLst>
                  <a:cxn ang="T6">
                    <a:pos x="T0" y="T1"/>
                  </a:cxn>
                  <a:cxn ang="T7">
                    <a:pos x="T2" y="T3"/>
                  </a:cxn>
                  <a:cxn ang="T8">
                    <a:pos x="T4" y="T5"/>
                  </a:cxn>
                </a:cxnLst>
                <a:rect l="T9" t="T10" r="T11" b="T12"/>
                <a:pathLst>
                  <a:path w="56" h="192">
                    <a:moveTo>
                      <a:pt x="8" y="0"/>
                    </a:moveTo>
                    <a:cubicBezTo>
                      <a:pt x="4" y="32"/>
                      <a:pt x="0" y="64"/>
                      <a:pt x="8" y="96"/>
                    </a:cubicBezTo>
                    <a:cubicBezTo>
                      <a:pt x="16" y="128"/>
                      <a:pt x="48" y="176"/>
                      <a:pt x="56" y="192"/>
                    </a:cubicBezTo>
                  </a:path>
                </a:pathLst>
              </a:custGeom>
              <a:solidFill>
                <a:srgbClr val="0099FF"/>
              </a:solidFill>
              <a:ln w="9525">
                <a:solidFill>
                  <a:srgbClr val="0099FF"/>
                </a:solidFill>
                <a:round/>
                <a:headEnd/>
                <a:tailEnd/>
              </a:ln>
            </p:spPr>
            <p:txBody>
              <a:bodyPr/>
              <a:lstStyle/>
              <a:p>
                <a:endParaRPr lang="en-US"/>
              </a:p>
            </p:txBody>
          </p:sp>
          <p:sp>
            <p:nvSpPr>
              <p:cNvPr id="38381" name="Oval 1070"/>
              <p:cNvSpPr>
                <a:spLocks noChangeArrowheads="1"/>
              </p:cNvSpPr>
              <p:nvPr/>
            </p:nvSpPr>
            <p:spPr bwMode="auto">
              <a:xfrm>
                <a:off x="768" y="480"/>
                <a:ext cx="96" cy="144"/>
              </a:xfrm>
              <a:prstGeom prst="ellipse">
                <a:avLst/>
              </a:pr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endParaRPr lang="en-US" altLang="en-US" sz="1800" b="0"/>
              </a:p>
            </p:txBody>
          </p:sp>
          <p:sp>
            <p:nvSpPr>
              <p:cNvPr id="38382" name="Freeform 1071"/>
              <p:cNvSpPr>
                <a:spLocks/>
              </p:cNvSpPr>
              <p:nvPr/>
            </p:nvSpPr>
            <p:spPr bwMode="auto">
              <a:xfrm>
                <a:off x="816" y="336"/>
                <a:ext cx="56" cy="192"/>
              </a:xfrm>
              <a:custGeom>
                <a:avLst/>
                <a:gdLst>
                  <a:gd name="T0" fmla="*/ 8 w 56"/>
                  <a:gd name="T1" fmla="*/ 0 h 192"/>
                  <a:gd name="T2" fmla="*/ 8 w 56"/>
                  <a:gd name="T3" fmla="*/ 96 h 192"/>
                  <a:gd name="T4" fmla="*/ 56 w 56"/>
                  <a:gd name="T5" fmla="*/ 192 h 192"/>
                  <a:gd name="T6" fmla="*/ 0 60000 65536"/>
                  <a:gd name="T7" fmla="*/ 0 60000 65536"/>
                  <a:gd name="T8" fmla="*/ 0 60000 65536"/>
                  <a:gd name="T9" fmla="*/ 0 w 56"/>
                  <a:gd name="T10" fmla="*/ 0 h 192"/>
                  <a:gd name="T11" fmla="*/ 56 w 56"/>
                  <a:gd name="T12" fmla="*/ 192 h 192"/>
                </a:gdLst>
                <a:ahLst/>
                <a:cxnLst>
                  <a:cxn ang="T6">
                    <a:pos x="T0" y="T1"/>
                  </a:cxn>
                  <a:cxn ang="T7">
                    <a:pos x="T2" y="T3"/>
                  </a:cxn>
                  <a:cxn ang="T8">
                    <a:pos x="T4" y="T5"/>
                  </a:cxn>
                </a:cxnLst>
                <a:rect l="T9" t="T10" r="T11" b="T12"/>
                <a:pathLst>
                  <a:path w="56" h="192">
                    <a:moveTo>
                      <a:pt x="8" y="0"/>
                    </a:moveTo>
                    <a:cubicBezTo>
                      <a:pt x="4" y="32"/>
                      <a:pt x="0" y="64"/>
                      <a:pt x="8" y="96"/>
                    </a:cubicBezTo>
                    <a:cubicBezTo>
                      <a:pt x="16" y="128"/>
                      <a:pt x="48" y="176"/>
                      <a:pt x="56" y="192"/>
                    </a:cubicBezTo>
                  </a:path>
                </a:pathLst>
              </a:custGeom>
              <a:solidFill>
                <a:srgbClr val="0099FF"/>
              </a:solidFill>
              <a:ln w="9525">
                <a:solidFill>
                  <a:srgbClr val="0099FF"/>
                </a:solidFill>
                <a:round/>
                <a:headEnd/>
                <a:tailEnd/>
              </a:ln>
            </p:spPr>
            <p:txBody>
              <a:bodyPr/>
              <a:lstStyle/>
              <a:p>
                <a:endParaRPr lang="en-US"/>
              </a:p>
            </p:txBody>
          </p:sp>
        </p:grpSp>
      </p:grpSp>
      <p:sp>
        <p:nvSpPr>
          <p:cNvPr id="38065" name="Freeform 1229"/>
          <p:cNvSpPr>
            <a:spLocks/>
          </p:cNvSpPr>
          <p:nvPr/>
        </p:nvSpPr>
        <p:spPr bwMode="auto">
          <a:xfrm rot="5400000" flipH="1">
            <a:off x="6749257" y="1666081"/>
            <a:ext cx="125412" cy="238125"/>
          </a:xfrm>
          <a:custGeom>
            <a:avLst/>
            <a:gdLst>
              <a:gd name="T0" fmla="*/ 2147483647 w 20"/>
              <a:gd name="T1" fmla="*/ 0 h 50"/>
              <a:gd name="T2" fmla="*/ 2147483647 w 20"/>
              <a:gd name="T3" fmla="*/ 2147483647 h 50"/>
              <a:gd name="T4" fmla="*/ 2147483647 w 20"/>
              <a:gd name="T5" fmla="*/ 2147483647 h 50"/>
              <a:gd name="T6" fmla="*/ 2147483647 w 20"/>
              <a:gd name="T7" fmla="*/ 2147483647 h 50"/>
              <a:gd name="T8" fmla="*/ 2147483647 w 20"/>
              <a:gd name="T9" fmla="*/ 2147483647 h 50"/>
              <a:gd name="T10" fmla="*/ 2147483647 w 20"/>
              <a:gd name="T11" fmla="*/ 2147483647 h 50"/>
              <a:gd name="T12" fmla="*/ 2147483647 w 20"/>
              <a:gd name="T13" fmla="*/ 2147483647 h 50"/>
              <a:gd name="T14" fmla="*/ 2147483647 w 20"/>
              <a:gd name="T15" fmla="*/ 2147483647 h 50"/>
              <a:gd name="T16" fmla="*/ 2147483647 w 20"/>
              <a:gd name="T17" fmla="*/ 2147483647 h 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
              <a:gd name="T28" fmla="*/ 0 h 50"/>
              <a:gd name="T29" fmla="*/ 20 w 20"/>
              <a:gd name="T30" fmla="*/ 50 h 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 h="50">
                <a:moveTo>
                  <a:pt x="2" y="0"/>
                </a:moveTo>
                <a:cubicBezTo>
                  <a:pt x="4" y="11"/>
                  <a:pt x="0" y="11"/>
                  <a:pt x="13" y="13"/>
                </a:cubicBezTo>
                <a:cubicBezTo>
                  <a:pt x="16" y="15"/>
                  <a:pt x="18" y="17"/>
                  <a:pt x="19" y="21"/>
                </a:cubicBezTo>
                <a:cubicBezTo>
                  <a:pt x="16" y="25"/>
                  <a:pt x="11" y="27"/>
                  <a:pt x="6" y="29"/>
                </a:cubicBezTo>
                <a:cubicBezTo>
                  <a:pt x="0" y="27"/>
                  <a:pt x="1" y="21"/>
                  <a:pt x="7" y="20"/>
                </a:cubicBezTo>
                <a:cubicBezTo>
                  <a:pt x="13" y="21"/>
                  <a:pt x="17" y="19"/>
                  <a:pt x="19" y="25"/>
                </a:cubicBezTo>
                <a:cubicBezTo>
                  <a:pt x="18" y="29"/>
                  <a:pt x="20" y="34"/>
                  <a:pt x="16" y="37"/>
                </a:cubicBezTo>
                <a:cubicBezTo>
                  <a:pt x="13" y="39"/>
                  <a:pt x="7" y="40"/>
                  <a:pt x="7" y="40"/>
                </a:cubicBezTo>
                <a:cubicBezTo>
                  <a:pt x="0" y="38"/>
                  <a:pt x="3" y="46"/>
                  <a:pt x="3" y="50"/>
                </a:cubicBezTo>
              </a:path>
            </a:pathLst>
          </a:cu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cxnSp>
        <p:nvCxnSpPr>
          <p:cNvPr id="38066" name="Straight Connector 383"/>
          <p:cNvCxnSpPr>
            <a:cxnSpLocks noChangeShapeType="1"/>
          </p:cNvCxnSpPr>
          <p:nvPr/>
        </p:nvCxnSpPr>
        <p:spPr bwMode="auto">
          <a:xfrm>
            <a:off x="6648450" y="2260600"/>
            <a:ext cx="358775" cy="0"/>
          </a:xfrm>
          <a:prstGeom prst="line">
            <a:avLst/>
          </a:prstGeom>
          <a:noFill/>
          <a:ln w="38100" algn="ctr">
            <a:solidFill>
              <a:srgbClr val="CC3300"/>
            </a:solidFill>
            <a:round/>
            <a:headEnd/>
            <a:tailEnd/>
          </a:ln>
          <a:extLst>
            <a:ext uri="{909E8E84-426E-40DD-AFC4-6F175D3DCCD1}">
              <a14:hiddenFill xmlns:a14="http://schemas.microsoft.com/office/drawing/2010/main">
                <a:noFill/>
              </a14:hiddenFill>
            </a:ext>
          </a:extLst>
        </p:spPr>
      </p:cxnSp>
      <p:grpSp>
        <p:nvGrpSpPr>
          <p:cNvPr id="38067" name="Group 488"/>
          <p:cNvGrpSpPr>
            <a:grpSpLocks/>
          </p:cNvGrpSpPr>
          <p:nvPr/>
        </p:nvGrpSpPr>
        <p:grpSpPr bwMode="auto">
          <a:xfrm>
            <a:off x="5373688" y="549275"/>
            <a:ext cx="989012" cy="528638"/>
            <a:chOff x="5567363" y="549274"/>
            <a:chExt cx="1038225" cy="529330"/>
          </a:xfrm>
        </p:grpSpPr>
        <p:sp>
          <p:nvSpPr>
            <p:cNvPr id="38358" name="Text Box 193"/>
            <p:cNvSpPr txBox="1">
              <a:spLocks noChangeArrowheads="1"/>
            </p:cNvSpPr>
            <p:nvPr/>
          </p:nvSpPr>
          <p:spPr bwMode="auto">
            <a:xfrm>
              <a:off x="5618163" y="549274"/>
              <a:ext cx="609600" cy="6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lnSpc>
                  <a:spcPct val="50000"/>
                </a:lnSpc>
                <a:spcBef>
                  <a:spcPct val="50000"/>
                </a:spcBef>
                <a:buClrTx/>
                <a:buSzTx/>
                <a:buFontTx/>
                <a:buNone/>
              </a:pPr>
              <a:r>
                <a:rPr lang="en-US" altLang="en-US" sz="900" b="0">
                  <a:latin typeface="Times New Roman" pitchFamily="18" charset="0"/>
                </a:rPr>
                <a:t>UNNAO</a:t>
              </a:r>
            </a:p>
          </p:txBody>
        </p:sp>
        <p:sp>
          <p:nvSpPr>
            <p:cNvPr id="38359" name="Freeform 992"/>
            <p:cNvSpPr>
              <a:spLocks/>
            </p:cNvSpPr>
            <p:nvPr/>
          </p:nvSpPr>
          <p:spPr bwMode="auto">
            <a:xfrm>
              <a:off x="6046788" y="658477"/>
              <a:ext cx="114300" cy="368560"/>
            </a:xfrm>
            <a:custGeom>
              <a:avLst/>
              <a:gdLst>
                <a:gd name="T0" fmla="*/ 2147483647 w 21"/>
                <a:gd name="T1" fmla="*/ 0 h 68"/>
                <a:gd name="T2" fmla="*/ 2147483647 w 21"/>
                <a:gd name="T3" fmla="*/ 2147483647 h 68"/>
                <a:gd name="T4" fmla="*/ 2147483647 w 21"/>
                <a:gd name="T5" fmla="*/ 2147483647 h 68"/>
                <a:gd name="T6" fmla="*/ 2147483647 w 21"/>
                <a:gd name="T7" fmla="*/ 2147483647 h 68"/>
                <a:gd name="T8" fmla="*/ 2147483647 w 21"/>
                <a:gd name="T9" fmla="*/ 2147483647 h 68"/>
                <a:gd name="T10" fmla="*/ 2147483647 w 21"/>
                <a:gd name="T11" fmla="*/ 2147483647 h 68"/>
                <a:gd name="T12" fmla="*/ 2147483647 w 21"/>
                <a:gd name="T13" fmla="*/ 2147483647 h 68"/>
                <a:gd name="T14" fmla="*/ 2147483647 w 21"/>
                <a:gd name="T15" fmla="*/ 2147483647 h 68"/>
                <a:gd name="T16" fmla="*/ 2147483647 w 21"/>
                <a:gd name="T17" fmla="*/ 2147483647 h 68"/>
                <a:gd name="T18" fmla="*/ 2147483647 w 21"/>
                <a:gd name="T19" fmla="*/ 2147483647 h 68"/>
                <a:gd name="T20" fmla="*/ 2147483647 w 21"/>
                <a:gd name="T21" fmla="*/ 2147483647 h 68"/>
                <a:gd name="T22" fmla="*/ 2147483647 w 21"/>
                <a:gd name="T23" fmla="*/ 2147483647 h 68"/>
                <a:gd name="T24" fmla="*/ 2147483647 w 21"/>
                <a:gd name="T25" fmla="*/ 2147483647 h 68"/>
                <a:gd name="T26" fmla="*/ 2147483647 w 21"/>
                <a:gd name="T27" fmla="*/ 2147483647 h 68"/>
                <a:gd name="T28" fmla="*/ 2147483647 w 21"/>
                <a:gd name="T29" fmla="*/ 2147483647 h 68"/>
                <a:gd name="T30" fmla="*/ 2147483647 w 21"/>
                <a:gd name="T31" fmla="*/ 2147483647 h 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1"/>
                <a:gd name="T49" fmla="*/ 0 h 68"/>
                <a:gd name="T50" fmla="*/ 21 w 21"/>
                <a:gd name="T51" fmla="*/ 68 h 6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1" h="68">
                  <a:moveTo>
                    <a:pt x="2" y="0"/>
                  </a:moveTo>
                  <a:cubicBezTo>
                    <a:pt x="1" y="6"/>
                    <a:pt x="2" y="9"/>
                    <a:pt x="3" y="15"/>
                  </a:cubicBezTo>
                  <a:cubicBezTo>
                    <a:pt x="7" y="12"/>
                    <a:pt x="8" y="12"/>
                    <a:pt x="13" y="13"/>
                  </a:cubicBezTo>
                  <a:cubicBezTo>
                    <a:pt x="16" y="15"/>
                    <a:pt x="18" y="21"/>
                    <a:pt x="18" y="21"/>
                  </a:cubicBezTo>
                  <a:cubicBezTo>
                    <a:pt x="16" y="26"/>
                    <a:pt x="5" y="31"/>
                    <a:pt x="5" y="31"/>
                  </a:cubicBezTo>
                  <a:cubicBezTo>
                    <a:pt x="2" y="29"/>
                    <a:pt x="0" y="29"/>
                    <a:pt x="3" y="24"/>
                  </a:cubicBezTo>
                  <a:cubicBezTo>
                    <a:pt x="5" y="21"/>
                    <a:pt x="12" y="20"/>
                    <a:pt x="12" y="20"/>
                  </a:cubicBezTo>
                  <a:cubicBezTo>
                    <a:pt x="14" y="21"/>
                    <a:pt x="17" y="21"/>
                    <a:pt x="18" y="23"/>
                  </a:cubicBezTo>
                  <a:cubicBezTo>
                    <a:pt x="19" y="25"/>
                    <a:pt x="20" y="29"/>
                    <a:pt x="20" y="29"/>
                  </a:cubicBezTo>
                  <a:cubicBezTo>
                    <a:pt x="20" y="33"/>
                    <a:pt x="21" y="39"/>
                    <a:pt x="18" y="42"/>
                  </a:cubicBezTo>
                  <a:cubicBezTo>
                    <a:pt x="16" y="44"/>
                    <a:pt x="12" y="46"/>
                    <a:pt x="12" y="46"/>
                  </a:cubicBezTo>
                  <a:cubicBezTo>
                    <a:pt x="4" y="45"/>
                    <a:pt x="0" y="43"/>
                    <a:pt x="7" y="36"/>
                  </a:cubicBezTo>
                  <a:cubicBezTo>
                    <a:pt x="14" y="37"/>
                    <a:pt x="18" y="35"/>
                    <a:pt x="20" y="42"/>
                  </a:cubicBezTo>
                  <a:cubicBezTo>
                    <a:pt x="20" y="45"/>
                    <a:pt x="20" y="51"/>
                    <a:pt x="17" y="54"/>
                  </a:cubicBezTo>
                  <a:cubicBezTo>
                    <a:pt x="13" y="57"/>
                    <a:pt x="4" y="58"/>
                    <a:pt x="4" y="58"/>
                  </a:cubicBezTo>
                  <a:cubicBezTo>
                    <a:pt x="2" y="62"/>
                    <a:pt x="1" y="63"/>
                    <a:pt x="1" y="68"/>
                  </a:cubicBezTo>
                </a:path>
              </a:pathLst>
            </a:cu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38360" name="Group 993"/>
            <p:cNvGrpSpPr>
              <a:grpSpLocks/>
            </p:cNvGrpSpPr>
            <p:nvPr/>
          </p:nvGrpSpPr>
          <p:grpSpPr bwMode="auto">
            <a:xfrm>
              <a:off x="5807075" y="658477"/>
              <a:ext cx="173038" cy="398894"/>
              <a:chOff x="768" y="336"/>
              <a:chExt cx="104" cy="384"/>
            </a:xfrm>
          </p:grpSpPr>
          <p:sp>
            <p:nvSpPr>
              <p:cNvPr id="38371" name="Line 994"/>
              <p:cNvSpPr>
                <a:spLocks noChangeShapeType="1"/>
              </p:cNvSpPr>
              <p:nvPr/>
            </p:nvSpPr>
            <p:spPr bwMode="auto">
              <a:xfrm>
                <a:off x="816" y="624"/>
                <a:ext cx="0" cy="96"/>
              </a:xfrm>
              <a:prstGeom prst="line">
                <a:avLst/>
              </a:prstGeom>
              <a:noFill/>
              <a:ln w="38100">
                <a:solidFill>
                  <a:srgbClr val="0099FF"/>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38372" name="Group 995"/>
              <p:cNvGrpSpPr>
                <a:grpSpLocks/>
              </p:cNvGrpSpPr>
              <p:nvPr/>
            </p:nvGrpSpPr>
            <p:grpSpPr bwMode="auto">
              <a:xfrm>
                <a:off x="768" y="336"/>
                <a:ext cx="104" cy="288"/>
                <a:chOff x="768" y="336"/>
                <a:chExt cx="104" cy="288"/>
              </a:xfrm>
            </p:grpSpPr>
            <p:sp>
              <p:nvSpPr>
                <p:cNvPr id="38373" name="Oval 996"/>
                <p:cNvSpPr>
                  <a:spLocks noChangeArrowheads="1"/>
                </p:cNvSpPr>
                <p:nvPr/>
              </p:nvSpPr>
              <p:spPr bwMode="auto">
                <a:xfrm>
                  <a:off x="768" y="480"/>
                  <a:ext cx="96" cy="144"/>
                </a:xfrm>
                <a:prstGeom prst="ellipse">
                  <a:avLst/>
                </a:pr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endParaRPr lang="en-US" altLang="en-US" sz="1800" b="0"/>
                </a:p>
              </p:txBody>
            </p:sp>
            <p:sp>
              <p:nvSpPr>
                <p:cNvPr id="38374" name="Freeform 997"/>
                <p:cNvSpPr>
                  <a:spLocks/>
                </p:cNvSpPr>
                <p:nvPr/>
              </p:nvSpPr>
              <p:spPr bwMode="auto">
                <a:xfrm>
                  <a:off x="816" y="336"/>
                  <a:ext cx="56" cy="192"/>
                </a:xfrm>
                <a:custGeom>
                  <a:avLst/>
                  <a:gdLst>
                    <a:gd name="T0" fmla="*/ 8 w 56"/>
                    <a:gd name="T1" fmla="*/ 0 h 192"/>
                    <a:gd name="T2" fmla="*/ 8 w 56"/>
                    <a:gd name="T3" fmla="*/ 96 h 192"/>
                    <a:gd name="T4" fmla="*/ 56 w 56"/>
                    <a:gd name="T5" fmla="*/ 192 h 192"/>
                    <a:gd name="T6" fmla="*/ 0 60000 65536"/>
                    <a:gd name="T7" fmla="*/ 0 60000 65536"/>
                    <a:gd name="T8" fmla="*/ 0 60000 65536"/>
                    <a:gd name="T9" fmla="*/ 0 w 56"/>
                    <a:gd name="T10" fmla="*/ 0 h 192"/>
                    <a:gd name="T11" fmla="*/ 56 w 56"/>
                    <a:gd name="T12" fmla="*/ 192 h 192"/>
                  </a:gdLst>
                  <a:ahLst/>
                  <a:cxnLst>
                    <a:cxn ang="T6">
                      <a:pos x="T0" y="T1"/>
                    </a:cxn>
                    <a:cxn ang="T7">
                      <a:pos x="T2" y="T3"/>
                    </a:cxn>
                    <a:cxn ang="T8">
                      <a:pos x="T4" y="T5"/>
                    </a:cxn>
                  </a:cxnLst>
                  <a:rect l="T9" t="T10" r="T11" b="T12"/>
                  <a:pathLst>
                    <a:path w="56" h="192">
                      <a:moveTo>
                        <a:pt x="8" y="0"/>
                      </a:moveTo>
                      <a:cubicBezTo>
                        <a:pt x="4" y="32"/>
                        <a:pt x="0" y="64"/>
                        <a:pt x="8" y="96"/>
                      </a:cubicBezTo>
                      <a:cubicBezTo>
                        <a:pt x="16" y="128"/>
                        <a:pt x="48" y="176"/>
                        <a:pt x="56" y="192"/>
                      </a:cubicBezTo>
                    </a:path>
                  </a:pathLst>
                </a:custGeom>
                <a:solidFill>
                  <a:srgbClr val="0099FF"/>
                </a:solidFill>
                <a:ln w="9525">
                  <a:solidFill>
                    <a:srgbClr val="0099FF"/>
                  </a:solidFill>
                  <a:round/>
                  <a:headEnd/>
                  <a:tailEnd/>
                </a:ln>
              </p:spPr>
              <p:txBody>
                <a:bodyPr/>
                <a:lstStyle/>
                <a:p>
                  <a:endParaRPr lang="en-US"/>
                </a:p>
              </p:txBody>
            </p:sp>
            <p:sp>
              <p:nvSpPr>
                <p:cNvPr id="38375" name="Oval 998"/>
                <p:cNvSpPr>
                  <a:spLocks noChangeArrowheads="1"/>
                </p:cNvSpPr>
                <p:nvPr/>
              </p:nvSpPr>
              <p:spPr bwMode="auto">
                <a:xfrm>
                  <a:off x="768" y="480"/>
                  <a:ext cx="96" cy="144"/>
                </a:xfrm>
                <a:prstGeom prst="ellipse">
                  <a:avLst/>
                </a:pr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endParaRPr lang="en-US" altLang="en-US" sz="1800" b="0"/>
                </a:p>
              </p:txBody>
            </p:sp>
            <p:sp>
              <p:nvSpPr>
                <p:cNvPr id="38376" name="Freeform 999"/>
                <p:cNvSpPr>
                  <a:spLocks/>
                </p:cNvSpPr>
                <p:nvPr/>
              </p:nvSpPr>
              <p:spPr bwMode="auto">
                <a:xfrm>
                  <a:off x="816" y="336"/>
                  <a:ext cx="56" cy="192"/>
                </a:xfrm>
                <a:custGeom>
                  <a:avLst/>
                  <a:gdLst>
                    <a:gd name="T0" fmla="*/ 8 w 56"/>
                    <a:gd name="T1" fmla="*/ 0 h 192"/>
                    <a:gd name="T2" fmla="*/ 8 w 56"/>
                    <a:gd name="T3" fmla="*/ 96 h 192"/>
                    <a:gd name="T4" fmla="*/ 56 w 56"/>
                    <a:gd name="T5" fmla="*/ 192 h 192"/>
                    <a:gd name="T6" fmla="*/ 0 60000 65536"/>
                    <a:gd name="T7" fmla="*/ 0 60000 65536"/>
                    <a:gd name="T8" fmla="*/ 0 60000 65536"/>
                    <a:gd name="T9" fmla="*/ 0 w 56"/>
                    <a:gd name="T10" fmla="*/ 0 h 192"/>
                    <a:gd name="T11" fmla="*/ 56 w 56"/>
                    <a:gd name="T12" fmla="*/ 192 h 192"/>
                  </a:gdLst>
                  <a:ahLst/>
                  <a:cxnLst>
                    <a:cxn ang="T6">
                      <a:pos x="T0" y="T1"/>
                    </a:cxn>
                    <a:cxn ang="T7">
                      <a:pos x="T2" y="T3"/>
                    </a:cxn>
                    <a:cxn ang="T8">
                      <a:pos x="T4" y="T5"/>
                    </a:cxn>
                  </a:cxnLst>
                  <a:rect l="T9" t="T10" r="T11" b="T12"/>
                  <a:pathLst>
                    <a:path w="56" h="192">
                      <a:moveTo>
                        <a:pt x="8" y="0"/>
                      </a:moveTo>
                      <a:cubicBezTo>
                        <a:pt x="4" y="32"/>
                        <a:pt x="0" y="64"/>
                        <a:pt x="8" y="96"/>
                      </a:cubicBezTo>
                      <a:cubicBezTo>
                        <a:pt x="16" y="128"/>
                        <a:pt x="48" y="176"/>
                        <a:pt x="56" y="192"/>
                      </a:cubicBezTo>
                    </a:path>
                  </a:pathLst>
                </a:custGeom>
                <a:solidFill>
                  <a:srgbClr val="0099FF"/>
                </a:solidFill>
                <a:ln w="9525">
                  <a:solidFill>
                    <a:srgbClr val="0099FF"/>
                  </a:solidFill>
                  <a:round/>
                  <a:headEnd/>
                  <a:tailEnd/>
                </a:ln>
              </p:spPr>
              <p:txBody>
                <a:bodyPr/>
                <a:lstStyle/>
                <a:p>
                  <a:endParaRPr lang="en-US"/>
                </a:p>
              </p:txBody>
            </p:sp>
          </p:grpSp>
        </p:grpSp>
        <p:grpSp>
          <p:nvGrpSpPr>
            <p:cNvPr id="38361" name="Group 1000"/>
            <p:cNvGrpSpPr>
              <a:grpSpLocks/>
            </p:cNvGrpSpPr>
            <p:nvPr/>
          </p:nvGrpSpPr>
          <p:grpSpPr bwMode="auto">
            <a:xfrm>
              <a:off x="5567363" y="658477"/>
              <a:ext cx="173037" cy="398894"/>
              <a:chOff x="768" y="336"/>
              <a:chExt cx="104" cy="384"/>
            </a:xfrm>
          </p:grpSpPr>
          <p:sp>
            <p:nvSpPr>
              <p:cNvPr id="38365" name="Line 1001"/>
              <p:cNvSpPr>
                <a:spLocks noChangeShapeType="1"/>
              </p:cNvSpPr>
              <p:nvPr/>
            </p:nvSpPr>
            <p:spPr bwMode="auto">
              <a:xfrm>
                <a:off x="816" y="624"/>
                <a:ext cx="0" cy="96"/>
              </a:xfrm>
              <a:prstGeom prst="line">
                <a:avLst/>
              </a:prstGeom>
              <a:noFill/>
              <a:ln w="38100">
                <a:solidFill>
                  <a:srgbClr val="0099FF"/>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38366" name="Group 1002"/>
              <p:cNvGrpSpPr>
                <a:grpSpLocks/>
              </p:cNvGrpSpPr>
              <p:nvPr/>
            </p:nvGrpSpPr>
            <p:grpSpPr bwMode="auto">
              <a:xfrm>
                <a:off x="768" y="336"/>
                <a:ext cx="104" cy="288"/>
                <a:chOff x="768" y="336"/>
                <a:chExt cx="104" cy="288"/>
              </a:xfrm>
            </p:grpSpPr>
            <p:sp>
              <p:nvSpPr>
                <p:cNvPr id="38367" name="Oval 1003"/>
                <p:cNvSpPr>
                  <a:spLocks noChangeArrowheads="1"/>
                </p:cNvSpPr>
                <p:nvPr/>
              </p:nvSpPr>
              <p:spPr bwMode="auto">
                <a:xfrm>
                  <a:off x="768" y="480"/>
                  <a:ext cx="96" cy="144"/>
                </a:xfrm>
                <a:prstGeom prst="ellipse">
                  <a:avLst/>
                </a:pr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endParaRPr lang="en-US" altLang="en-US" sz="1800" b="0"/>
                </a:p>
              </p:txBody>
            </p:sp>
            <p:sp>
              <p:nvSpPr>
                <p:cNvPr id="38368" name="Freeform 1004"/>
                <p:cNvSpPr>
                  <a:spLocks/>
                </p:cNvSpPr>
                <p:nvPr/>
              </p:nvSpPr>
              <p:spPr bwMode="auto">
                <a:xfrm>
                  <a:off x="816" y="336"/>
                  <a:ext cx="56" cy="192"/>
                </a:xfrm>
                <a:custGeom>
                  <a:avLst/>
                  <a:gdLst>
                    <a:gd name="T0" fmla="*/ 8 w 56"/>
                    <a:gd name="T1" fmla="*/ 0 h 192"/>
                    <a:gd name="T2" fmla="*/ 8 w 56"/>
                    <a:gd name="T3" fmla="*/ 96 h 192"/>
                    <a:gd name="T4" fmla="*/ 56 w 56"/>
                    <a:gd name="T5" fmla="*/ 192 h 192"/>
                    <a:gd name="T6" fmla="*/ 0 60000 65536"/>
                    <a:gd name="T7" fmla="*/ 0 60000 65536"/>
                    <a:gd name="T8" fmla="*/ 0 60000 65536"/>
                    <a:gd name="T9" fmla="*/ 0 w 56"/>
                    <a:gd name="T10" fmla="*/ 0 h 192"/>
                    <a:gd name="T11" fmla="*/ 56 w 56"/>
                    <a:gd name="T12" fmla="*/ 192 h 192"/>
                  </a:gdLst>
                  <a:ahLst/>
                  <a:cxnLst>
                    <a:cxn ang="T6">
                      <a:pos x="T0" y="T1"/>
                    </a:cxn>
                    <a:cxn ang="T7">
                      <a:pos x="T2" y="T3"/>
                    </a:cxn>
                    <a:cxn ang="T8">
                      <a:pos x="T4" y="T5"/>
                    </a:cxn>
                  </a:cxnLst>
                  <a:rect l="T9" t="T10" r="T11" b="T12"/>
                  <a:pathLst>
                    <a:path w="56" h="192">
                      <a:moveTo>
                        <a:pt x="8" y="0"/>
                      </a:moveTo>
                      <a:cubicBezTo>
                        <a:pt x="4" y="32"/>
                        <a:pt x="0" y="64"/>
                        <a:pt x="8" y="96"/>
                      </a:cubicBezTo>
                      <a:cubicBezTo>
                        <a:pt x="16" y="128"/>
                        <a:pt x="48" y="176"/>
                        <a:pt x="56" y="192"/>
                      </a:cubicBezTo>
                    </a:path>
                  </a:pathLst>
                </a:custGeom>
                <a:solidFill>
                  <a:srgbClr val="0099FF"/>
                </a:solidFill>
                <a:ln w="9525">
                  <a:solidFill>
                    <a:srgbClr val="0099FF"/>
                  </a:solidFill>
                  <a:round/>
                  <a:headEnd/>
                  <a:tailEnd/>
                </a:ln>
              </p:spPr>
              <p:txBody>
                <a:bodyPr/>
                <a:lstStyle/>
                <a:p>
                  <a:endParaRPr lang="en-US"/>
                </a:p>
              </p:txBody>
            </p:sp>
            <p:sp>
              <p:nvSpPr>
                <p:cNvPr id="38369" name="Oval 1005"/>
                <p:cNvSpPr>
                  <a:spLocks noChangeArrowheads="1"/>
                </p:cNvSpPr>
                <p:nvPr/>
              </p:nvSpPr>
              <p:spPr bwMode="auto">
                <a:xfrm>
                  <a:off x="768" y="480"/>
                  <a:ext cx="96" cy="144"/>
                </a:xfrm>
                <a:prstGeom prst="ellipse">
                  <a:avLst/>
                </a:pr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endParaRPr lang="en-US" altLang="en-US" sz="1800" b="0"/>
                </a:p>
              </p:txBody>
            </p:sp>
            <p:sp>
              <p:nvSpPr>
                <p:cNvPr id="38370" name="Freeform 1006"/>
                <p:cNvSpPr>
                  <a:spLocks/>
                </p:cNvSpPr>
                <p:nvPr/>
              </p:nvSpPr>
              <p:spPr bwMode="auto">
                <a:xfrm>
                  <a:off x="816" y="336"/>
                  <a:ext cx="56" cy="192"/>
                </a:xfrm>
                <a:custGeom>
                  <a:avLst/>
                  <a:gdLst>
                    <a:gd name="T0" fmla="*/ 8 w 56"/>
                    <a:gd name="T1" fmla="*/ 0 h 192"/>
                    <a:gd name="T2" fmla="*/ 8 w 56"/>
                    <a:gd name="T3" fmla="*/ 96 h 192"/>
                    <a:gd name="T4" fmla="*/ 56 w 56"/>
                    <a:gd name="T5" fmla="*/ 192 h 192"/>
                    <a:gd name="T6" fmla="*/ 0 60000 65536"/>
                    <a:gd name="T7" fmla="*/ 0 60000 65536"/>
                    <a:gd name="T8" fmla="*/ 0 60000 65536"/>
                    <a:gd name="T9" fmla="*/ 0 w 56"/>
                    <a:gd name="T10" fmla="*/ 0 h 192"/>
                    <a:gd name="T11" fmla="*/ 56 w 56"/>
                    <a:gd name="T12" fmla="*/ 192 h 192"/>
                  </a:gdLst>
                  <a:ahLst/>
                  <a:cxnLst>
                    <a:cxn ang="T6">
                      <a:pos x="T0" y="T1"/>
                    </a:cxn>
                    <a:cxn ang="T7">
                      <a:pos x="T2" y="T3"/>
                    </a:cxn>
                    <a:cxn ang="T8">
                      <a:pos x="T4" y="T5"/>
                    </a:cxn>
                  </a:cxnLst>
                  <a:rect l="T9" t="T10" r="T11" b="T12"/>
                  <a:pathLst>
                    <a:path w="56" h="192">
                      <a:moveTo>
                        <a:pt x="8" y="0"/>
                      </a:moveTo>
                      <a:cubicBezTo>
                        <a:pt x="4" y="32"/>
                        <a:pt x="0" y="64"/>
                        <a:pt x="8" y="96"/>
                      </a:cubicBezTo>
                      <a:cubicBezTo>
                        <a:pt x="16" y="128"/>
                        <a:pt x="48" y="176"/>
                        <a:pt x="56" y="192"/>
                      </a:cubicBezTo>
                    </a:path>
                  </a:pathLst>
                </a:custGeom>
                <a:solidFill>
                  <a:srgbClr val="0099FF"/>
                </a:solidFill>
                <a:ln w="9525">
                  <a:solidFill>
                    <a:srgbClr val="0099FF"/>
                  </a:solidFill>
                  <a:round/>
                  <a:headEnd/>
                  <a:tailEnd/>
                </a:ln>
              </p:spPr>
              <p:txBody>
                <a:bodyPr/>
                <a:lstStyle/>
                <a:p>
                  <a:endParaRPr lang="en-US"/>
                </a:p>
              </p:txBody>
            </p:sp>
          </p:grpSp>
        </p:grpSp>
        <p:sp>
          <p:nvSpPr>
            <p:cNvPr id="38362" name="Line 1007"/>
            <p:cNvSpPr>
              <a:spLocks noChangeShapeType="1"/>
            </p:cNvSpPr>
            <p:nvPr/>
          </p:nvSpPr>
          <p:spPr bwMode="auto">
            <a:xfrm flipV="1">
              <a:off x="5600700" y="646343"/>
              <a:ext cx="879475" cy="0"/>
            </a:xfrm>
            <a:prstGeom prst="line">
              <a:avLst/>
            </a:prstGeom>
            <a:noFill/>
            <a:ln w="38100">
              <a:solidFill>
                <a:srgbClr val="0099FF"/>
              </a:solidFill>
              <a:round/>
              <a:headEnd/>
              <a:tailEnd/>
            </a:ln>
            <a:extLst>
              <a:ext uri="{909E8E84-426E-40DD-AFC4-6F175D3DCCD1}">
                <a14:hiddenFill xmlns:a14="http://schemas.microsoft.com/office/drawing/2010/main">
                  <a:noFill/>
                </a14:hiddenFill>
              </a:ext>
            </a:extLst>
          </p:spPr>
          <p:txBody>
            <a:bodyPr/>
            <a:lstStyle/>
            <a:p>
              <a:endParaRPr lang="en-US"/>
            </a:p>
          </p:txBody>
        </p:sp>
        <p:cxnSp>
          <p:nvCxnSpPr>
            <p:cNvPr id="38363" name="Straight Connector 383"/>
            <p:cNvCxnSpPr>
              <a:cxnSpLocks noChangeShapeType="1"/>
            </p:cNvCxnSpPr>
            <p:nvPr/>
          </p:nvCxnSpPr>
          <p:spPr bwMode="auto">
            <a:xfrm>
              <a:off x="5572125" y="1078604"/>
              <a:ext cx="377825" cy="0"/>
            </a:xfrm>
            <a:prstGeom prst="line">
              <a:avLst/>
            </a:prstGeom>
            <a:noFill/>
            <a:ln w="38100" algn="ctr">
              <a:solidFill>
                <a:srgbClr val="CC3300"/>
              </a:solidFill>
              <a:round/>
              <a:headEnd/>
              <a:tailEnd/>
            </a:ln>
            <a:extLst>
              <a:ext uri="{909E8E84-426E-40DD-AFC4-6F175D3DCCD1}">
                <a14:hiddenFill xmlns:a14="http://schemas.microsoft.com/office/drawing/2010/main">
                  <a:noFill/>
                </a14:hiddenFill>
              </a:ext>
            </a:extLst>
          </p:spPr>
        </p:cxnSp>
        <p:sp>
          <p:nvSpPr>
            <p:cNvPr id="38364" name="Freeform 1229"/>
            <p:cNvSpPr>
              <a:spLocks/>
            </p:cNvSpPr>
            <p:nvPr/>
          </p:nvSpPr>
          <p:spPr bwMode="auto">
            <a:xfrm rot="5400000" flipH="1">
              <a:off x="6417267" y="624860"/>
              <a:ext cx="127403" cy="249238"/>
            </a:xfrm>
            <a:custGeom>
              <a:avLst/>
              <a:gdLst>
                <a:gd name="T0" fmla="*/ 2147483647 w 20"/>
                <a:gd name="T1" fmla="*/ 0 h 50"/>
                <a:gd name="T2" fmla="*/ 2147483647 w 20"/>
                <a:gd name="T3" fmla="*/ 2147483647 h 50"/>
                <a:gd name="T4" fmla="*/ 2147483647 w 20"/>
                <a:gd name="T5" fmla="*/ 2147483647 h 50"/>
                <a:gd name="T6" fmla="*/ 2147483647 w 20"/>
                <a:gd name="T7" fmla="*/ 2147483647 h 50"/>
                <a:gd name="T8" fmla="*/ 2147483647 w 20"/>
                <a:gd name="T9" fmla="*/ 2147483647 h 50"/>
                <a:gd name="T10" fmla="*/ 2147483647 w 20"/>
                <a:gd name="T11" fmla="*/ 2147483647 h 50"/>
                <a:gd name="T12" fmla="*/ 2147483647 w 20"/>
                <a:gd name="T13" fmla="*/ 2147483647 h 50"/>
                <a:gd name="T14" fmla="*/ 2147483647 w 20"/>
                <a:gd name="T15" fmla="*/ 2147483647 h 50"/>
                <a:gd name="T16" fmla="*/ 2147483647 w 20"/>
                <a:gd name="T17" fmla="*/ 2147483647 h 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
                <a:gd name="T28" fmla="*/ 0 h 50"/>
                <a:gd name="T29" fmla="*/ 20 w 20"/>
                <a:gd name="T30" fmla="*/ 50 h 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 h="50">
                  <a:moveTo>
                    <a:pt x="2" y="0"/>
                  </a:moveTo>
                  <a:cubicBezTo>
                    <a:pt x="4" y="11"/>
                    <a:pt x="0" y="11"/>
                    <a:pt x="13" y="13"/>
                  </a:cubicBezTo>
                  <a:cubicBezTo>
                    <a:pt x="16" y="15"/>
                    <a:pt x="18" y="17"/>
                    <a:pt x="19" y="21"/>
                  </a:cubicBezTo>
                  <a:cubicBezTo>
                    <a:pt x="16" y="25"/>
                    <a:pt x="11" y="27"/>
                    <a:pt x="6" y="29"/>
                  </a:cubicBezTo>
                  <a:cubicBezTo>
                    <a:pt x="0" y="27"/>
                    <a:pt x="1" y="21"/>
                    <a:pt x="7" y="20"/>
                  </a:cubicBezTo>
                  <a:cubicBezTo>
                    <a:pt x="13" y="21"/>
                    <a:pt x="17" y="19"/>
                    <a:pt x="19" y="25"/>
                  </a:cubicBezTo>
                  <a:cubicBezTo>
                    <a:pt x="18" y="29"/>
                    <a:pt x="20" y="34"/>
                    <a:pt x="16" y="37"/>
                  </a:cubicBezTo>
                  <a:cubicBezTo>
                    <a:pt x="13" y="39"/>
                    <a:pt x="7" y="40"/>
                    <a:pt x="7" y="40"/>
                  </a:cubicBezTo>
                  <a:cubicBezTo>
                    <a:pt x="0" y="38"/>
                    <a:pt x="3" y="46"/>
                    <a:pt x="3" y="50"/>
                  </a:cubicBezTo>
                </a:path>
              </a:pathLst>
            </a:cu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cxnSp>
        <p:nvCxnSpPr>
          <p:cNvPr id="38068" name="Straight Connector 383"/>
          <p:cNvCxnSpPr>
            <a:cxnSpLocks noChangeShapeType="1"/>
          </p:cNvCxnSpPr>
          <p:nvPr/>
        </p:nvCxnSpPr>
        <p:spPr bwMode="auto">
          <a:xfrm>
            <a:off x="6648450" y="465138"/>
            <a:ext cx="358775" cy="0"/>
          </a:xfrm>
          <a:prstGeom prst="line">
            <a:avLst/>
          </a:prstGeom>
          <a:noFill/>
          <a:ln w="38100" algn="ctr">
            <a:solidFill>
              <a:srgbClr val="CC3300"/>
            </a:solidFill>
            <a:round/>
            <a:headEnd/>
            <a:tailEnd/>
          </a:ln>
          <a:extLst>
            <a:ext uri="{909E8E84-426E-40DD-AFC4-6F175D3DCCD1}">
              <a14:hiddenFill xmlns:a14="http://schemas.microsoft.com/office/drawing/2010/main">
                <a:noFill/>
              </a14:hiddenFill>
            </a:ext>
          </a:extLst>
        </p:spPr>
      </p:cxnSp>
      <p:sp>
        <p:nvSpPr>
          <p:cNvPr id="38069" name="Freeform 1229"/>
          <p:cNvSpPr>
            <a:spLocks/>
          </p:cNvSpPr>
          <p:nvPr/>
        </p:nvSpPr>
        <p:spPr bwMode="auto">
          <a:xfrm rot="5400000" flipH="1">
            <a:off x="5228432" y="2018506"/>
            <a:ext cx="127000" cy="239713"/>
          </a:xfrm>
          <a:custGeom>
            <a:avLst/>
            <a:gdLst>
              <a:gd name="T0" fmla="*/ 2147483647 w 20"/>
              <a:gd name="T1" fmla="*/ 0 h 50"/>
              <a:gd name="T2" fmla="*/ 2147483647 w 20"/>
              <a:gd name="T3" fmla="*/ 2147483647 h 50"/>
              <a:gd name="T4" fmla="*/ 2147483647 w 20"/>
              <a:gd name="T5" fmla="*/ 2147483647 h 50"/>
              <a:gd name="T6" fmla="*/ 2147483647 w 20"/>
              <a:gd name="T7" fmla="*/ 2147483647 h 50"/>
              <a:gd name="T8" fmla="*/ 2147483647 w 20"/>
              <a:gd name="T9" fmla="*/ 2147483647 h 50"/>
              <a:gd name="T10" fmla="*/ 2147483647 w 20"/>
              <a:gd name="T11" fmla="*/ 2147483647 h 50"/>
              <a:gd name="T12" fmla="*/ 2147483647 w 20"/>
              <a:gd name="T13" fmla="*/ 2147483647 h 50"/>
              <a:gd name="T14" fmla="*/ 2147483647 w 20"/>
              <a:gd name="T15" fmla="*/ 2147483647 h 50"/>
              <a:gd name="T16" fmla="*/ 2147483647 w 20"/>
              <a:gd name="T17" fmla="*/ 2147483647 h 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
              <a:gd name="T28" fmla="*/ 0 h 50"/>
              <a:gd name="T29" fmla="*/ 20 w 20"/>
              <a:gd name="T30" fmla="*/ 50 h 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 h="50">
                <a:moveTo>
                  <a:pt x="2" y="0"/>
                </a:moveTo>
                <a:cubicBezTo>
                  <a:pt x="4" y="11"/>
                  <a:pt x="0" y="11"/>
                  <a:pt x="13" y="13"/>
                </a:cubicBezTo>
                <a:cubicBezTo>
                  <a:pt x="16" y="15"/>
                  <a:pt x="18" y="17"/>
                  <a:pt x="19" y="21"/>
                </a:cubicBezTo>
                <a:cubicBezTo>
                  <a:pt x="16" y="25"/>
                  <a:pt x="11" y="27"/>
                  <a:pt x="6" y="29"/>
                </a:cubicBezTo>
                <a:cubicBezTo>
                  <a:pt x="0" y="27"/>
                  <a:pt x="1" y="21"/>
                  <a:pt x="7" y="20"/>
                </a:cubicBezTo>
                <a:cubicBezTo>
                  <a:pt x="13" y="21"/>
                  <a:pt x="17" y="19"/>
                  <a:pt x="19" y="25"/>
                </a:cubicBezTo>
                <a:cubicBezTo>
                  <a:pt x="18" y="29"/>
                  <a:pt x="20" y="34"/>
                  <a:pt x="16" y="37"/>
                </a:cubicBezTo>
                <a:cubicBezTo>
                  <a:pt x="13" y="39"/>
                  <a:pt x="7" y="40"/>
                  <a:pt x="7" y="40"/>
                </a:cubicBezTo>
                <a:cubicBezTo>
                  <a:pt x="0" y="38"/>
                  <a:pt x="3" y="46"/>
                  <a:pt x="3" y="50"/>
                </a:cubicBezTo>
              </a:path>
            </a:pathLst>
          </a:cu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070" name="Freeform 1229"/>
          <p:cNvSpPr>
            <a:spLocks/>
          </p:cNvSpPr>
          <p:nvPr/>
        </p:nvSpPr>
        <p:spPr bwMode="auto">
          <a:xfrm rot="5400000" flipH="1">
            <a:off x="5386388" y="2281237"/>
            <a:ext cx="127000" cy="238125"/>
          </a:xfrm>
          <a:custGeom>
            <a:avLst/>
            <a:gdLst>
              <a:gd name="T0" fmla="*/ 2147483647 w 20"/>
              <a:gd name="T1" fmla="*/ 0 h 50"/>
              <a:gd name="T2" fmla="*/ 2147483647 w 20"/>
              <a:gd name="T3" fmla="*/ 2147483647 h 50"/>
              <a:gd name="T4" fmla="*/ 2147483647 w 20"/>
              <a:gd name="T5" fmla="*/ 2147483647 h 50"/>
              <a:gd name="T6" fmla="*/ 2147483647 w 20"/>
              <a:gd name="T7" fmla="*/ 2147483647 h 50"/>
              <a:gd name="T8" fmla="*/ 2147483647 w 20"/>
              <a:gd name="T9" fmla="*/ 2147483647 h 50"/>
              <a:gd name="T10" fmla="*/ 2147483647 w 20"/>
              <a:gd name="T11" fmla="*/ 2147483647 h 50"/>
              <a:gd name="T12" fmla="*/ 2147483647 w 20"/>
              <a:gd name="T13" fmla="*/ 2147483647 h 50"/>
              <a:gd name="T14" fmla="*/ 2147483647 w 20"/>
              <a:gd name="T15" fmla="*/ 2147483647 h 50"/>
              <a:gd name="T16" fmla="*/ 2147483647 w 20"/>
              <a:gd name="T17" fmla="*/ 2147483647 h 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
              <a:gd name="T28" fmla="*/ 0 h 50"/>
              <a:gd name="T29" fmla="*/ 20 w 20"/>
              <a:gd name="T30" fmla="*/ 50 h 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 h="50">
                <a:moveTo>
                  <a:pt x="2" y="0"/>
                </a:moveTo>
                <a:cubicBezTo>
                  <a:pt x="4" y="11"/>
                  <a:pt x="0" y="11"/>
                  <a:pt x="13" y="13"/>
                </a:cubicBezTo>
                <a:cubicBezTo>
                  <a:pt x="16" y="15"/>
                  <a:pt x="18" y="17"/>
                  <a:pt x="19" y="21"/>
                </a:cubicBezTo>
                <a:cubicBezTo>
                  <a:pt x="16" y="25"/>
                  <a:pt x="11" y="27"/>
                  <a:pt x="6" y="29"/>
                </a:cubicBezTo>
                <a:cubicBezTo>
                  <a:pt x="0" y="27"/>
                  <a:pt x="1" y="21"/>
                  <a:pt x="7" y="20"/>
                </a:cubicBezTo>
                <a:cubicBezTo>
                  <a:pt x="13" y="21"/>
                  <a:pt x="17" y="19"/>
                  <a:pt x="19" y="25"/>
                </a:cubicBezTo>
                <a:cubicBezTo>
                  <a:pt x="18" y="29"/>
                  <a:pt x="20" y="34"/>
                  <a:pt x="16" y="37"/>
                </a:cubicBezTo>
                <a:cubicBezTo>
                  <a:pt x="13" y="39"/>
                  <a:pt x="7" y="40"/>
                  <a:pt x="7" y="40"/>
                </a:cubicBezTo>
                <a:cubicBezTo>
                  <a:pt x="0" y="38"/>
                  <a:pt x="3" y="46"/>
                  <a:pt x="3" y="50"/>
                </a:cubicBezTo>
              </a:path>
            </a:pathLst>
          </a:cu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cxnSp>
        <p:nvCxnSpPr>
          <p:cNvPr id="38071" name="Straight Connector 383"/>
          <p:cNvCxnSpPr>
            <a:cxnSpLocks noChangeShapeType="1"/>
          </p:cNvCxnSpPr>
          <p:nvPr/>
        </p:nvCxnSpPr>
        <p:spPr bwMode="auto">
          <a:xfrm>
            <a:off x="5159375" y="1651000"/>
            <a:ext cx="458788" cy="0"/>
          </a:xfrm>
          <a:prstGeom prst="line">
            <a:avLst/>
          </a:prstGeom>
          <a:noFill/>
          <a:ln w="38100" algn="ctr">
            <a:solidFill>
              <a:srgbClr val="CC3300"/>
            </a:solidFill>
            <a:round/>
            <a:headEnd/>
            <a:tailEnd/>
          </a:ln>
          <a:extLst>
            <a:ext uri="{909E8E84-426E-40DD-AFC4-6F175D3DCCD1}">
              <a14:hiddenFill xmlns:a14="http://schemas.microsoft.com/office/drawing/2010/main">
                <a:noFill/>
              </a14:hiddenFill>
            </a:ext>
          </a:extLst>
        </p:spPr>
      </p:cxnSp>
      <p:grpSp>
        <p:nvGrpSpPr>
          <p:cNvPr id="38072" name="Group 924"/>
          <p:cNvGrpSpPr>
            <a:grpSpLocks/>
          </p:cNvGrpSpPr>
          <p:nvPr/>
        </p:nvGrpSpPr>
        <p:grpSpPr bwMode="auto">
          <a:xfrm>
            <a:off x="5240338" y="1654175"/>
            <a:ext cx="276225" cy="368300"/>
            <a:chOff x="6694947" y="4181444"/>
            <a:chExt cx="277558" cy="383183"/>
          </a:xfrm>
        </p:grpSpPr>
        <p:grpSp>
          <p:nvGrpSpPr>
            <p:cNvPr id="38344" name="Group 874"/>
            <p:cNvGrpSpPr>
              <a:grpSpLocks/>
            </p:cNvGrpSpPr>
            <p:nvPr/>
          </p:nvGrpSpPr>
          <p:grpSpPr bwMode="auto">
            <a:xfrm rot="10800000">
              <a:off x="6694947" y="4181444"/>
              <a:ext cx="125159" cy="376436"/>
              <a:chOff x="768" y="336"/>
              <a:chExt cx="104" cy="384"/>
            </a:xfrm>
          </p:grpSpPr>
          <p:sp>
            <p:nvSpPr>
              <p:cNvPr id="38352" name="Line 875"/>
              <p:cNvSpPr>
                <a:spLocks noChangeShapeType="1"/>
              </p:cNvSpPr>
              <p:nvPr/>
            </p:nvSpPr>
            <p:spPr bwMode="auto">
              <a:xfrm>
                <a:off x="816" y="624"/>
                <a:ext cx="0" cy="96"/>
              </a:xfrm>
              <a:prstGeom prst="line">
                <a:avLst/>
              </a:prstGeom>
              <a:noFill/>
              <a:ln w="38100">
                <a:solidFill>
                  <a:srgbClr val="0099FF"/>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38353" name="Group 876"/>
              <p:cNvGrpSpPr>
                <a:grpSpLocks/>
              </p:cNvGrpSpPr>
              <p:nvPr/>
            </p:nvGrpSpPr>
            <p:grpSpPr bwMode="auto">
              <a:xfrm>
                <a:off x="768" y="336"/>
                <a:ext cx="104" cy="288"/>
                <a:chOff x="768" y="336"/>
                <a:chExt cx="104" cy="288"/>
              </a:xfrm>
            </p:grpSpPr>
            <p:sp>
              <p:nvSpPr>
                <p:cNvPr id="38354" name="Oval 877"/>
                <p:cNvSpPr>
                  <a:spLocks noChangeArrowheads="1"/>
                </p:cNvSpPr>
                <p:nvPr/>
              </p:nvSpPr>
              <p:spPr bwMode="auto">
                <a:xfrm>
                  <a:off x="768" y="480"/>
                  <a:ext cx="96" cy="144"/>
                </a:xfrm>
                <a:prstGeom prst="ellipse">
                  <a:avLst/>
                </a:pr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endParaRPr lang="en-US" altLang="en-US" sz="1800" b="0"/>
                </a:p>
              </p:txBody>
            </p:sp>
            <p:sp>
              <p:nvSpPr>
                <p:cNvPr id="38355" name="Freeform 878"/>
                <p:cNvSpPr>
                  <a:spLocks/>
                </p:cNvSpPr>
                <p:nvPr/>
              </p:nvSpPr>
              <p:spPr bwMode="auto">
                <a:xfrm>
                  <a:off x="816" y="336"/>
                  <a:ext cx="56" cy="192"/>
                </a:xfrm>
                <a:custGeom>
                  <a:avLst/>
                  <a:gdLst>
                    <a:gd name="T0" fmla="*/ 8 w 56"/>
                    <a:gd name="T1" fmla="*/ 0 h 192"/>
                    <a:gd name="T2" fmla="*/ 8 w 56"/>
                    <a:gd name="T3" fmla="*/ 96 h 192"/>
                    <a:gd name="T4" fmla="*/ 56 w 56"/>
                    <a:gd name="T5" fmla="*/ 192 h 192"/>
                    <a:gd name="T6" fmla="*/ 0 60000 65536"/>
                    <a:gd name="T7" fmla="*/ 0 60000 65536"/>
                    <a:gd name="T8" fmla="*/ 0 60000 65536"/>
                    <a:gd name="T9" fmla="*/ 0 w 56"/>
                    <a:gd name="T10" fmla="*/ 0 h 192"/>
                    <a:gd name="T11" fmla="*/ 56 w 56"/>
                    <a:gd name="T12" fmla="*/ 192 h 192"/>
                  </a:gdLst>
                  <a:ahLst/>
                  <a:cxnLst>
                    <a:cxn ang="T6">
                      <a:pos x="T0" y="T1"/>
                    </a:cxn>
                    <a:cxn ang="T7">
                      <a:pos x="T2" y="T3"/>
                    </a:cxn>
                    <a:cxn ang="T8">
                      <a:pos x="T4" y="T5"/>
                    </a:cxn>
                  </a:cxnLst>
                  <a:rect l="T9" t="T10" r="T11" b="T12"/>
                  <a:pathLst>
                    <a:path w="56" h="192">
                      <a:moveTo>
                        <a:pt x="8" y="0"/>
                      </a:moveTo>
                      <a:cubicBezTo>
                        <a:pt x="4" y="32"/>
                        <a:pt x="0" y="64"/>
                        <a:pt x="8" y="96"/>
                      </a:cubicBezTo>
                      <a:cubicBezTo>
                        <a:pt x="16" y="128"/>
                        <a:pt x="48" y="176"/>
                        <a:pt x="56" y="192"/>
                      </a:cubicBezTo>
                    </a:path>
                  </a:pathLst>
                </a:custGeom>
                <a:solidFill>
                  <a:srgbClr val="0099FF"/>
                </a:solidFill>
                <a:ln w="9525">
                  <a:solidFill>
                    <a:srgbClr val="0099FF"/>
                  </a:solidFill>
                  <a:round/>
                  <a:headEnd/>
                  <a:tailEnd/>
                </a:ln>
              </p:spPr>
              <p:txBody>
                <a:bodyPr/>
                <a:lstStyle/>
                <a:p>
                  <a:endParaRPr lang="en-US"/>
                </a:p>
              </p:txBody>
            </p:sp>
            <p:sp>
              <p:nvSpPr>
                <p:cNvPr id="38356" name="Oval 879"/>
                <p:cNvSpPr>
                  <a:spLocks noChangeArrowheads="1"/>
                </p:cNvSpPr>
                <p:nvPr/>
              </p:nvSpPr>
              <p:spPr bwMode="auto">
                <a:xfrm>
                  <a:off x="768" y="480"/>
                  <a:ext cx="96" cy="144"/>
                </a:xfrm>
                <a:prstGeom prst="ellipse">
                  <a:avLst/>
                </a:pr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endParaRPr lang="en-US" altLang="en-US" sz="1800" b="0"/>
                </a:p>
              </p:txBody>
            </p:sp>
            <p:sp>
              <p:nvSpPr>
                <p:cNvPr id="38357" name="Freeform 880"/>
                <p:cNvSpPr>
                  <a:spLocks/>
                </p:cNvSpPr>
                <p:nvPr/>
              </p:nvSpPr>
              <p:spPr bwMode="auto">
                <a:xfrm>
                  <a:off x="816" y="336"/>
                  <a:ext cx="56" cy="192"/>
                </a:xfrm>
                <a:custGeom>
                  <a:avLst/>
                  <a:gdLst>
                    <a:gd name="T0" fmla="*/ 8 w 56"/>
                    <a:gd name="T1" fmla="*/ 0 h 192"/>
                    <a:gd name="T2" fmla="*/ 8 w 56"/>
                    <a:gd name="T3" fmla="*/ 96 h 192"/>
                    <a:gd name="T4" fmla="*/ 56 w 56"/>
                    <a:gd name="T5" fmla="*/ 192 h 192"/>
                    <a:gd name="T6" fmla="*/ 0 60000 65536"/>
                    <a:gd name="T7" fmla="*/ 0 60000 65536"/>
                    <a:gd name="T8" fmla="*/ 0 60000 65536"/>
                    <a:gd name="T9" fmla="*/ 0 w 56"/>
                    <a:gd name="T10" fmla="*/ 0 h 192"/>
                    <a:gd name="T11" fmla="*/ 56 w 56"/>
                    <a:gd name="T12" fmla="*/ 192 h 192"/>
                  </a:gdLst>
                  <a:ahLst/>
                  <a:cxnLst>
                    <a:cxn ang="T6">
                      <a:pos x="T0" y="T1"/>
                    </a:cxn>
                    <a:cxn ang="T7">
                      <a:pos x="T2" y="T3"/>
                    </a:cxn>
                    <a:cxn ang="T8">
                      <a:pos x="T4" y="T5"/>
                    </a:cxn>
                  </a:cxnLst>
                  <a:rect l="T9" t="T10" r="T11" b="T12"/>
                  <a:pathLst>
                    <a:path w="56" h="192">
                      <a:moveTo>
                        <a:pt x="8" y="0"/>
                      </a:moveTo>
                      <a:cubicBezTo>
                        <a:pt x="4" y="32"/>
                        <a:pt x="0" y="64"/>
                        <a:pt x="8" y="96"/>
                      </a:cubicBezTo>
                      <a:cubicBezTo>
                        <a:pt x="16" y="128"/>
                        <a:pt x="48" y="176"/>
                        <a:pt x="56" y="192"/>
                      </a:cubicBezTo>
                    </a:path>
                  </a:pathLst>
                </a:custGeom>
                <a:solidFill>
                  <a:srgbClr val="0099FF"/>
                </a:solidFill>
                <a:ln w="9525">
                  <a:solidFill>
                    <a:srgbClr val="0099FF"/>
                  </a:solidFill>
                  <a:round/>
                  <a:headEnd/>
                  <a:tailEnd/>
                </a:ln>
              </p:spPr>
              <p:txBody>
                <a:bodyPr/>
                <a:lstStyle/>
                <a:p>
                  <a:endParaRPr lang="en-US"/>
                </a:p>
              </p:txBody>
            </p:sp>
          </p:grpSp>
        </p:grpSp>
        <p:grpSp>
          <p:nvGrpSpPr>
            <p:cNvPr id="38345" name="Group 881"/>
            <p:cNvGrpSpPr>
              <a:grpSpLocks/>
            </p:cNvGrpSpPr>
            <p:nvPr/>
          </p:nvGrpSpPr>
          <p:grpSpPr bwMode="auto">
            <a:xfrm rot="10800000">
              <a:off x="6865009" y="4182594"/>
              <a:ext cx="107496" cy="382033"/>
              <a:chOff x="768" y="336"/>
              <a:chExt cx="104" cy="384"/>
            </a:xfrm>
          </p:grpSpPr>
          <p:sp>
            <p:nvSpPr>
              <p:cNvPr id="38346" name="Line 882"/>
              <p:cNvSpPr>
                <a:spLocks noChangeShapeType="1"/>
              </p:cNvSpPr>
              <p:nvPr/>
            </p:nvSpPr>
            <p:spPr bwMode="auto">
              <a:xfrm>
                <a:off x="816" y="624"/>
                <a:ext cx="0" cy="96"/>
              </a:xfrm>
              <a:prstGeom prst="line">
                <a:avLst/>
              </a:prstGeom>
              <a:noFill/>
              <a:ln w="38100">
                <a:solidFill>
                  <a:srgbClr val="0099FF"/>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38347" name="Group 883"/>
              <p:cNvGrpSpPr>
                <a:grpSpLocks/>
              </p:cNvGrpSpPr>
              <p:nvPr/>
            </p:nvGrpSpPr>
            <p:grpSpPr bwMode="auto">
              <a:xfrm>
                <a:off x="768" y="336"/>
                <a:ext cx="104" cy="288"/>
                <a:chOff x="768" y="336"/>
                <a:chExt cx="104" cy="288"/>
              </a:xfrm>
            </p:grpSpPr>
            <p:sp>
              <p:nvSpPr>
                <p:cNvPr id="38348" name="Oval 884"/>
                <p:cNvSpPr>
                  <a:spLocks noChangeArrowheads="1"/>
                </p:cNvSpPr>
                <p:nvPr/>
              </p:nvSpPr>
              <p:spPr bwMode="auto">
                <a:xfrm>
                  <a:off x="768" y="480"/>
                  <a:ext cx="96" cy="144"/>
                </a:xfrm>
                <a:prstGeom prst="ellipse">
                  <a:avLst/>
                </a:pr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endParaRPr lang="en-US" altLang="en-US" sz="1800" b="0"/>
                </a:p>
              </p:txBody>
            </p:sp>
            <p:sp>
              <p:nvSpPr>
                <p:cNvPr id="38349" name="Freeform 885"/>
                <p:cNvSpPr>
                  <a:spLocks/>
                </p:cNvSpPr>
                <p:nvPr/>
              </p:nvSpPr>
              <p:spPr bwMode="auto">
                <a:xfrm>
                  <a:off x="816" y="336"/>
                  <a:ext cx="56" cy="192"/>
                </a:xfrm>
                <a:custGeom>
                  <a:avLst/>
                  <a:gdLst>
                    <a:gd name="T0" fmla="*/ 8 w 56"/>
                    <a:gd name="T1" fmla="*/ 0 h 192"/>
                    <a:gd name="T2" fmla="*/ 8 w 56"/>
                    <a:gd name="T3" fmla="*/ 96 h 192"/>
                    <a:gd name="T4" fmla="*/ 56 w 56"/>
                    <a:gd name="T5" fmla="*/ 192 h 192"/>
                    <a:gd name="T6" fmla="*/ 0 60000 65536"/>
                    <a:gd name="T7" fmla="*/ 0 60000 65536"/>
                    <a:gd name="T8" fmla="*/ 0 60000 65536"/>
                    <a:gd name="T9" fmla="*/ 0 w 56"/>
                    <a:gd name="T10" fmla="*/ 0 h 192"/>
                    <a:gd name="T11" fmla="*/ 56 w 56"/>
                    <a:gd name="T12" fmla="*/ 192 h 192"/>
                  </a:gdLst>
                  <a:ahLst/>
                  <a:cxnLst>
                    <a:cxn ang="T6">
                      <a:pos x="T0" y="T1"/>
                    </a:cxn>
                    <a:cxn ang="T7">
                      <a:pos x="T2" y="T3"/>
                    </a:cxn>
                    <a:cxn ang="T8">
                      <a:pos x="T4" y="T5"/>
                    </a:cxn>
                  </a:cxnLst>
                  <a:rect l="T9" t="T10" r="T11" b="T12"/>
                  <a:pathLst>
                    <a:path w="56" h="192">
                      <a:moveTo>
                        <a:pt x="8" y="0"/>
                      </a:moveTo>
                      <a:cubicBezTo>
                        <a:pt x="4" y="32"/>
                        <a:pt x="0" y="64"/>
                        <a:pt x="8" y="96"/>
                      </a:cubicBezTo>
                      <a:cubicBezTo>
                        <a:pt x="16" y="128"/>
                        <a:pt x="48" y="176"/>
                        <a:pt x="56" y="192"/>
                      </a:cubicBezTo>
                    </a:path>
                  </a:pathLst>
                </a:custGeom>
                <a:solidFill>
                  <a:srgbClr val="0099FF"/>
                </a:solidFill>
                <a:ln w="9525">
                  <a:solidFill>
                    <a:srgbClr val="0099FF"/>
                  </a:solidFill>
                  <a:round/>
                  <a:headEnd/>
                  <a:tailEnd/>
                </a:ln>
              </p:spPr>
              <p:txBody>
                <a:bodyPr/>
                <a:lstStyle/>
                <a:p>
                  <a:endParaRPr lang="en-US"/>
                </a:p>
              </p:txBody>
            </p:sp>
            <p:sp>
              <p:nvSpPr>
                <p:cNvPr id="38350" name="Oval 886"/>
                <p:cNvSpPr>
                  <a:spLocks noChangeArrowheads="1"/>
                </p:cNvSpPr>
                <p:nvPr/>
              </p:nvSpPr>
              <p:spPr bwMode="auto">
                <a:xfrm>
                  <a:off x="768" y="480"/>
                  <a:ext cx="96" cy="144"/>
                </a:xfrm>
                <a:prstGeom prst="ellipse">
                  <a:avLst/>
                </a:pr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endParaRPr lang="en-US" altLang="en-US" sz="1800" b="0"/>
                </a:p>
              </p:txBody>
            </p:sp>
            <p:sp>
              <p:nvSpPr>
                <p:cNvPr id="38351" name="Freeform 887"/>
                <p:cNvSpPr>
                  <a:spLocks/>
                </p:cNvSpPr>
                <p:nvPr/>
              </p:nvSpPr>
              <p:spPr bwMode="auto">
                <a:xfrm>
                  <a:off x="816" y="336"/>
                  <a:ext cx="56" cy="192"/>
                </a:xfrm>
                <a:custGeom>
                  <a:avLst/>
                  <a:gdLst>
                    <a:gd name="T0" fmla="*/ 8 w 56"/>
                    <a:gd name="T1" fmla="*/ 0 h 192"/>
                    <a:gd name="T2" fmla="*/ 8 w 56"/>
                    <a:gd name="T3" fmla="*/ 96 h 192"/>
                    <a:gd name="T4" fmla="*/ 56 w 56"/>
                    <a:gd name="T5" fmla="*/ 192 h 192"/>
                    <a:gd name="T6" fmla="*/ 0 60000 65536"/>
                    <a:gd name="T7" fmla="*/ 0 60000 65536"/>
                    <a:gd name="T8" fmla="*/ 0 60000 65536"/>
                    <a:gd name="T9" fmla="*/ 0 w 56"/>
                    <a:gd name="T10" fmla="*/ 0 h 192"/>
                    <a:gd name="T11" fmla="*/ 56 w 56"/>
                    <a:gd name="T12" fmla="*/ 192 h 192"/>
                  </a:gdLst>
                  <a:ahLst/>
                  <a:cxnLst>
                    <a:cxn ang="T6">
                      <a:pos x="T0" y="T1"/>
                    </a:cxn>
                    <a:cxn ang="T7">
                      <a:pos x="T2" y="T3"/>
                    </a:cxn>
                    <a:cxn ang="T8">
                      <a:pos x="T4" y="T5"/>
                    </a:cxn>
                  </a:cxnLst>
                  <a:rect l="T9" t="T10" r="T11" b="T12"/>
                  <a:pathLst>
                    <a:path w="56" h="192">
                      <a:moveTo>
                        <a:pt x="8" y="0"/>
                      </a:moveTo>
                      <a:cubicBezTo>
                        <a:pt x="4" y="32"/>
                        <a:pt x="0" y="64"/>
                        <a:pt x="8" y="96"/>
                      </a:cubicBezTo>
                      <a:cubicBezTo>
                        <a:pt x="16" y="128"/>
                        <a:pt x="48" y="176"/>
                        <a:pt x="56" y="192"/>
                      </a:cubicBezTo>
                    </a:path>
                  </a:pathLst>
                </a:custGeom>
                <a:solidFill>
                  <a:srgbClr val="0099FF"/>
                </a:solidFill>
                <a:ln w="9525">
                  <a:solidFill>
                    <a:srgbClr val="0099FF"/>
                  </a:solidFill>
                  <a:round/>
                  <a:headEnd/>
                  <a:tailEnd/>
                </a:ln>
              </p:spPr>
              <p:txBody>
                <a:bodyPr/>
                <a:lstStyle/>
                <a:p>
                  <a:endParaRPr lang="en-US"/>
                </a:p>
              </p:txBody>
            </p:sp>
          </p:grpSp>
        </p:grpSp>
      </p:grpSp>
      <p:sp>
        <p:nvSpPr>
          <p:cNvPr id="38073" name="Text Box 193"/>
          <p:cNvSpPr txBox="1">
            <a:spLocks noChangeArrowheads="1"/>
          </p:cNvSpPr>
          <p:nvPr/>
        </p:nvSpPr>
        <p:spPr bwMode="auto">
          <a:xfrm rot="1019319">
            <a:off x="3900488" y="1757363"/>
            <a:ext cx="457200"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rIns="0" bIns="0">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lnSpc>
                <a:spcPct val="50000"/>
              </a:lnSpc>
              <a:spcBef>
                <a:spcPct val="50000"/>
              </a:spcBef>
              <a:buClrTx/>
              <a:buSzTx/>
              <a:buFontTx/>
              <a:buNone/>
            </a:pPr>
            <a:r>
              <a:rPr lang="en-US" altLang="en-US" sz="700" b="0">
                <a:latin typeface="Times New Roman" pitchFamily="18" charset="0"/>
              </a:rPr>
              <a:t>335 kM</a:t>
            </a:r>
          </a:p>
        </p:txBody>
      </p:sp>
      <p:sp>
        <p:nvSpPr>
          <p:cNvPr id="38074" name="Text Box 193"/>
          <p:cNvSpPr txBox="1">
            <a:spLocks noChangeArrowheads="1"/>
          </p:cNvSpPr>
          <p:nvPr/>
        </p:nvSpPr>
        <p:spPr bwMode="auto">
          <a:xfrm rot="3316137">
            <a:off x="6199188" y="1411287"/>
            <a:ext cx="311150"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1440" rIns="0" bIns="91440">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lnSpc>
                <a:spcPct val="50000"/>
              </a:lnSpc>
              <a:spcBef>
                <a:spcPct val="50000"/>
              </a:spcBef>
              <a:buClrTx/>
              <a:buSzTx/>
              <a:buFontTx/>
              <a:buNone/>
            </a:pPr>
            <a:r>
              <a:rPr lang="en-US" altLang="en-US" sz="700" b="0">
                <a:latin typeface="Times New Roman" pitchFamily="18" charset="0"/>
              </a:rPr>
              <a:t>409 kM</a:t>
            </a:r>
          </a:p>
        </p:txBody>
      </p:sp>
      <p:sp>
        <p:nvSpPr>
          <p:cNvPr id="38075" name="Text Box 193"/>
          <p:cNvSpPr txBox="1">
            <a:spLocks noChangeArrowheads="1"/>
          </p:cNvSpPr>
          <p:nvPr/>
        </p:nvSpPr>
        <p:spPr bwMode="auto">
          <a:xfrm rot="3523663">
            <a:off x="7502525" y="1076325"/>
            <a:ext cx="311150"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lnSpc>
                <a:spcPct val="50000"/>
              </a:lnSpc>
              <a:spcBef>
                <a:spcPct val="50000"/>
              </a:spcBef>
              <a:buClrTx/>
              <a:buSzTx/>
              <a:buFontTx/>
              <a:buNone/>
            </a:pPr>
            <a:r>
              <a:rPr lang="en-US" altLang="en-US" sz="700" b="0">
                <a:latin typeface="Times New Roman" pitchFamily="18" charset="0"/>
              </a:rPr>
              <a:t>316 kM</a:t>
            </a:r>
          </a:p>
        </p:txBody>
      </p:sp>
      <p:sp>
        <p:nvSpPr>
          <p:cNvPr id="38076" name="Text Box 193"/>
          <p:cNvSpPr txBox="1">
            <a:spLocks noChangeArrowheads="1"/>
          </p:cNvSpPr>
          <p:nvPr/>
        </p:nvSpPr>
        <p:spPr bwMode="auto">
          <a:xfrm>
            <a:off x="3492500" y="3635375"/>
            <a:ext cx="5048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lnSpc>
                <a:spcPct val="50000"/>
              </a:lnSpc>
              <a:spcBef>
                <a:spcPct val="50000"/>
              </a:spcBef>
              <a:buClrTx/>
              <a:buSzTx/>
              <a:buFontTx/>
              <a:buNone/>
            </a:pPr>
            <a:r>
              <a:rPr lang="en-US" altLang="en-US" sz="700" b="0">
                <a:latin typeface="Times New Roman" pitchFamily="18" charset="0"/>
              </a:rPr>
              <a:t>I -  274 kM</a:t>
            </a:r>
          </a:p>
        </p:txBody>
      </p:sp>
      <p:sp>
        <p:nvSpPr>
          <p:cNvPr id="38077" name="Text Box 193"/>
          <p:cNvSpPr txBox="1">
            <a:spLocks noChangeArrowheads="1"/>
          </p:cNvSpPr>
          <p:nvPr/>
        </p:nvSpPr>
        <p:spPr bwMode="auto">
          <a:xfrm>
            <a:off x="3459163" y="3963988"/>
            <a:ext cx="468312"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lnSpc>
                <a:spcPct val="50000"/>
              </a:lnSpc>
              <a:spcBef>
                <a:spcPct val="50000"/>
              </a:spcBef>
              <a:buClrTx/>
              <a:buSzTx/>
              <a:buFontTx/>
              <a:buNone/>
            </a:pPr>
            <a:r>
              <a:rPr lang="en-US" altLang="en-US" sz="700" b="0">
                <a:latin typeface="Times New Roman" pitchFamily="18" charset="0"/>
              </a:rPr>
              <a:t>II -  276 kM</a:t>
            </a:r>
          </a:p>
        </p:txBody>
      </p:sp>
      <p:sp>
        <p:nvSpPr>
          <p:cNvPr id="38078" name="Text Box 193"/>
          <p:cNvSpPr txBox="1">
            <a:spLocks noChangeArrowheads="1"/>
          </p:cNvSpPr>
          <p:nvPr/>
        </p:nvSpPr>
        <p:spPr bwMode="auto">
          <a:xfrm rot="-1877867">
            <a:off x="3314700" y="5353050"/>
            <a:ext cx="6572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lnSpc>
                <a:spcPct val="50000"/>
              </a:lnSpc>
              <a:spcBef>
                <a:spcPct val="50000"/>
              </a:spcBef>
              <a:buClrTx/>
              <a:buSzTx/>
              <a:buFontTx/>
              <a:buNone/>
            </a:pPr>
            <a:r>
              <a:rPr lang="en-US" altLang="en-US" sz="700" b="0">
                <a:latin typeface="Times New Roman" pitchFamily="18" charset="0"/>
              </a:rPr>
              <a:t>I – 268 kM</a:t>
            </a:r>
          </a:p>
        </p:txBody>
      </p:sp>
      <p:sp>
        <p:nvSpPr>
          <p:cNvPr id="38079" name="Text Box 193"/>
          <p:cNvSpPr txBox="1">
            <a:spLocks noChangeArrowheads="1"/>
          </p:cNvSpPr>
          <p:nvPr/>
        </p:nvSpPr>
        <p:spPr bwMode="auto">
          <a:xfrm>
            <a:off x="3328988" y="4391025"/>
            <a:ext cx="325437"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lnSpc>
                <a:spcPct val="50000"/>
              </a:lnSpc>
              <a:spcBef>
                <a:spcPct val="50000"/>
              </a:spcBef>
              <a:buClrTx/>
              <a:buSzTx/>
              <a:buFontTx/>
              <a:buNone/>
            </a:pPr>
            <a:r>
              <a:rPr lang="en-US" altLang="en-US" sz="700" b="0">
                <a:latin typeface="Times New Roman" pitchFamily="18" charset="0"/>
              </a:rPr>
              <a:t>292 kM</a:t>
            </a:r>
          </a:p>
        </p:txBody>
      </p:sp>
      <p:sp>
        <p:nvSpPr>
          <p:cNvPr id="38080" name="Text Box 193"/>
          <p:cNvSpPr txBox="1">
            <a:spLocks noChangeArrowheads="1"/>
          </p:cNvSpPr>
          <p:nvPr/>
        </p:nvSpPr>
        <p:spPr bwMode="auto">
          <a:xfrm rot="-1877867">
            <a:off x="3441700" y="5605463"/>
            <a:ext cx="49847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lnSpc>
                <a:spcPct val="50000"/>
              </a:lnSpc>
              <a:spcBef>
                <a:spcPct val="50000"/>
              </a:spcBef>
              <a:buClrTx/>
              <a:buSzTx/>
              <a:buFontTx/>
              <a:buNone/>
            </a:pPr>
            <a:r>
              <a:rPr lang="en-US" altLang="en-US" sz="700" b="0">
                <a:latin typeface="Times New Roman" pitchFamily="18" charset="0"/>
              </a:rPr>
              <a:t>II - 261 kM</a:t>
            </a:r>
          </a:p>
        </p:txBody>
      </p:sp>
      <p:cxnSp>
        <p:nvCxnSpPr>
          <p:cNvPr id="38081" name="Straight Connector 383"/>
          <p:cNvCxnSpPr>
            <a:cxnSpLocks noChangeShapeType="1"/>
          </p:cNvCxnSpPr>
          <p:nvPr/>
        </p:nvCxnSpPr>
        <p:spPr bwMode="auto">
          <a:xfrm>
            <a:off x="7234238" y="2725738"/>
            <a:ext cx="12700" cy="466725"/>
          </a:xfrm>
          <a:prstGeom prst="line">
            <a:avLst/>
          </a:prstGeom>
          <a:noFill/>
          <a:ln w="38100" algn="ctr">
            <a:solidFill>
              <a:srgbClr val="CC3300"/>
            </a:solidFill>
            <a:round/>
            <a:headEnd/>
            <a:tailEnd/>
          </a:ln>
          <a:extLst>
            <a:ext uri="{909E8E84-426E-40DD-AFC4-6F175D3DCCD1}">
              <a14:hiddenFill xmlns:a14="http://schemas.microsoft.com/office/drawing/2010/main">
                <a:noFill/>
              </a14:hiddenFill>
            </a:ext>
          </a:extLst>
        </p:spPr>
      </p:cxnSp>
      <p:sp>
        <p:nvSpPr>
          <p:cNvPr id="38082" name="Text Box 193"/>
          <p:cNvSpPr txBox="1">
            <a:spLocks noChangeArrowheads="1"/>
          </p:cNvSpPr>
          <p:nvPr/>
        </p:nvSpPr>
        <p:spPr bwMode="auto">
          <a:xfrm>
            <a:off x="5829300" y="4810125"/>
            <a:ext cx="5048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lnSpc>
                <a:spcPct val="50000"/>
              </a:lnSpc>
              <a:spcBef>
                <a:spcPct val="50000"/>
              </a:spcBef>
              <a:buClrTx/>
              <a:buSzTx/>
              <a:buFontTx/>
              <a:buNone/>
            </a:pPr>
            <a:r>
              <a:rPr lang="en-US" altLang="en-US" sz="700" b="0">
                <a:latin typeface="Times New Roman" pitchFamily="18" charset="0"/>
              </a:rPr>
              <a:t>I -  337 kM</a:t>
            </a:r>
          </a:p>
        </p:txBody>
      </p:sp>
      <p:sp>
        <p:nvSpPr>
          <p:cNvPr id="38083" name="Text Box 193"/>
          <p:cNvSpPr txBox="1">
            <a:spLocks noChangeArrowheads="1"/>
          </p:cNvSpPr>
          <p:nvPr/>
        </p:nvSpPr>
        <p:spPr bwMode="auto">
          <a:xfrm>
            <a:off x="7418388" y="4795838"/>
            <a:ext cx="5048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lnSpc>
                <a:spcPct val="50000"/>
              </a:lnSpc>
              <a:spcBef>
                <a:spcPct val="50000"/>
              </a:spcBef>
              <a:buClrTx/>
              <a:buSzTx/>
              <a:buFontTx/>
              <a:buNone/>
            </a:pPr>
            <a:r>
              <a:rPr lang="en-US" altLang="en-US" sz="700" b="0">
                <a:latin typeface="Times New Roman" pitchFamily="18" charset="0"/>
              </a:rPr>
              <a:t>I -  22 kM</a:t>
            </a:r>
          </a:p>
        </p:txBody>
      </p:sp>
      <p:sp>
        <p:nvSpPr>
          <p:cNvPr id="38084" name="Text Box 193"/>
          <p:cNvSpPr txBox="1">
            <a:spLocks noChangeArrowheads="1"/>
          </p:cNvSpPr>
          <p:nvPr/>
        </p:nvSpPr>
        <p:spPr bwMode="auto">
          <a:xfrm>
            <a:off x="5813425" y="5114925"/>
            <a:ext cx="468313"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lnSpc>
                <a:spcPct val="50000"/>
              </a:lnSpc>
              <a:spcBef>
                <a:spcPct val="50000"/>
              </a:spcBef>
              <a:buClrTx/>
              <a:buSzTx/>
              <a:buFontTx/>
              <a:buNone/>
            </a:pPr>
            <a:r>
              <a:rPr lang="en-US" altLang="en-US" sz="700" b="0">
                <a:latin typeface="Times New Roman" pitchFamily="18" charset="0"/>
              </a:rPr>
              <a:t>II -  338 kM</a:t>
            </a:r>
          </a:p>
        </p:txBody>
      </p:sp>
      <p:sp>
        <p:nvSpPr>
          <p:cNvPr id="38085" name="Text Box 193"/>
          <p:cNvSpPr txBox="1">
            <a:spLocks noChangeArrowheads="1"/>
          </p:cNvSpPr>
          <p:nvPr/>
        </p:nvSpPr>
        <p:spPr bwMode="auto">
          <a:xfrm>
            <a:off x="7380288" y="5105400"/>
            <a:ext cx="468312"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lnSpc>
                <a:spcPct val="50000"/>
              </a:lnSpc>
              <a:spcBef>
                <a:spcPct val="50000"/>
              </a:spcBef>
              <a:buClrTx/>
              <a:buSzTx/>
              <a:buFontTx/>
              <a:buNone/>
            </a:pPr>
            <a:r>
              <a:rPr lang="en-US" altLang="en-US" sz="700" b="0">
                <a:latin typeface="Times New Roman" pitchFamily="18" charset="0"/>
              </a:rPr>
              <a:t>II -  22 kM</a:t>
            </a:r>
          </a:p>
        </p:txBody>
      </p:sp>
      <p:sp>
        <p:nvSpPr>
          <p:cNvPr id="38086" name="Text Box 193"/>
          <p:cNvSpPr txBox="1">
            <a:spLocks noChangeArrowheads="1"/>
          </p:cNvSpPr>
          <p:nvPr/>
        </p:nvSpPr>
        <p:spPr bwMode="auto">
          <a:xfrm rot="-2856375">
            <a:off x="1312863" y="3833813"/>
            <a:ext cx="628650"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lnSpc>
                <a:spcPct val="50000"/>
              </a:lnSpc>
              <a:spcBef>
                <a:spcPct val="50000"/>
              </a:spcBef>
              <a:buClrTx/>
              <a:buSzTx/>
              <a:buFontTx/>
              <a:buNone/>
            </a:pPr>
            <a:r>
              <a:rPr lang="en-US" altLang="en-US" sz="700" b="0">
                <a:latin typeface="Times New Roman" pitchFamily="18" charset="0"/>
              </a:rPr>
              <a:t>I – 310 kM</a:t>
            </a:r>
          </a:p>
        </p:txBody>
      </p:sp>
      <p:sp>
        <p:nvSpPr>
          <p:cNvPr id="38087" name="Text Box 193"/>
          <p:cNvSpPr txBox="1">
            <a:spLocks noChangeArrowheads="1"/>
          </p:cNvSpPr>
          <p:nvPr/>
        </p:nvSpPr>
        <p:spPr bwMode="auto">
          <a:xfrm rot="4508183">
            <a:off x="283369" y="1143794"/>
            <a:ext cx="720725"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lnSpc>
                <a:spcPct val="50000"/>
              </a:lnSpc>
              <a:spcBef>
                <a:spcPct val="50000"/>
              </a:spcBef>
              <a:buClrTx/>
              <a:buSzTx/>
              <a:buFontTx/>
              <a:buNone/>
            </a:pPr>
            <a:r>
              <a:rPr lang="en-US" altLang="en-US" sz="800" b="0">
                <a:latin typeface="Times New Roman" pitchFamily="18" charset="0"/>
              </a:rPr>
              <a:t>I – 273 kM</a:t>
            </a:r>
          </a:p>
        </p:txBody>
      </p:sp>
      <p:sp>
        <p:nvSpPr>
          <p:cNvPr id="38088" name="Text Box 193"/>
          <p:cNvSpPr txBox="1">
            <a:spLocks noChangeArrowheads="1"/>
          </p:cNvSpPr>
          <p:nvPr/>
        </p:nvSpPr>
        <p:spPr bwMode="auto">
          <a:xfrm rot="5400000">
            <a:off x="2420143" y="1421607"/>
            <a:ext cx="500063"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lnSpc>
                <a:spcPct val="50000"/>
              </a:lnSpc>
              <a:spcBef>
                <a:spcPct val="50000"/>
              </a:spcBef>
              <a:buClrTx/>
              <a:buSzTx/>
              <a:buFontTx/>
              <a:buNone/>
            </a:pPr>
            <a:r>
              <a:rPr lang="en-US" altLang="en-US" sz="700" b="0">
                <a:latin typeface="Times New Roman" pitchFamily="18" charset="0"/>
              </a:rPr>
              <a:t>I -  129 kM</a:t>
            </a:r>
          </a:p>
        </p:txBody>
      </p:sp>
      <p:sp>
        <p:nvSpPr>
          <p:cNvPr id="38089" name="Text Box 193"/>
          <p:cNvSpPr txBox="1">
            <a:spLocks noChangeArrowheads="1"/>
          </p:cNvSpPr>
          <p:nvPr/>
        </p:nvSpPr>
        <p:spPr bwMode="auto">
          <a:xfrm rot="5400000">
            <a:off x="2421731" y="2424907"/>
            <a:ext cx="481013"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lnSpc>
                <a:spcPct val="50000"/>
              </a:lnSpc>
              <a:spcBef>
                <a:spcPct val="50000"/>
              </a:spcBef>
              <a:buClrTx/>
              <a:buSzTx/>
              <a:buFontTx/>
              <a:buNone/>
            </a:pPr>
            <a:r>
              <a:rPr lang="en-US" altLang="en-US" sz="700" b="0">
                <a:latin typeface="Times New Roman" pitchFamily="18" charset="0"/>
              </a:rPr>
              <a:t>I -  234 kM</a:t>
            </a:r>
          </a:p>
        </p:txBody>
      </p:sp>
      <p:sp>
        <p:nvSpPr>
          <p:cNvPr id="38090" name="Text Box 193"/>
          <p:cNvSpPr txBox="1">
            <a:spLocks noChangeArrowheads="1"/>
          </p:cNvSpPr>
          <p:nvPr/>
        </p:nvSpPr>
        <p:spPr bwMode="auto">
          <a:xfrm rot="5400000">
            <a:off x="2071688" y="1516063"/>
            <a:ext cx="501650"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lnSpc>
                <a:spcPct val="50000"/>
              </a:lnSpc>
              <a:spcBef>
                <a:spcPct val="50000"/>
              </a:spcBef>
              <a:buClrTx/>
              <a:buSzTx/>
              <a:buFontTx/>
              <a:buNone/>
            </a:pPr>
            <a:r>
              <a:rPr lang="en-US" altLang="en-US" sz="700" b="0">
                <a:latin typeface="Times New Roman" pitchFamily="18" charset="0"/>
              </a:rPr>
              <a:t>II-  128  kM</a:t>
            </a:r>
          </a:p>
        </p:txBody>
      </p:sp>
      <p:sp>
        <p:nvSpPr>
          <p:cNvPr id="38091" name="Text Box 193"/>
          <p:cNvSpPr txBox="1">
            <a:spLocks noChangeArrowheads="1"/>
          </p:cNvSpPr>
          <p:nvPr/>
        </p:nvSpPr>
        <p:spPr bwMode="auto">
          <a:xfrm rot="5400000">
            <a:off x="2079625" y="2535238"/>
            <a:ext cx="42227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lnSpc>
                <a:spcPct val="50000"/>
              </a:lnSpc>
              <a:spcBef>
                <a:spcPct val="50000"/>
              </a:spcBef>
              <a:buClrTx/>
              <a:buSzTx/>
              <a:buFontTx/>
              <a:buNone/>
            </a:pPr>
            <a:r>
              <a:rPr lang="en-US" altLang="en-US" sz="700" b="0">
                <a:latin typeface="Times New Roman" pitchFamily="18" charset="0"/>
              </a:rPr>
              <a:t>II- 235 kM</a:t>
            </a:r>
          </a:p>
        </p:txBody>
      </p:sp>
      <p:sp>
        <p:nvSpPr>
          <p:cNvPr id="38092" name="Freeform 1107"/>
          <p:cNvSpPr>
            <a:spLocks/>
          </p:cNvSpPr>
          <p:nvPr/>
        </p:nvSpPr>
        <p:spPr bwMode="auto">
          <a:xfrm rot="16200000" flipV="1">
            <a:off x="4117182" y="4672806"/>
            <a:ext cx="146050" cy="328613"/>
          </a:xfrm>
          <a:custGeom>
            <a:avLst/>
            <a:gdLst>
              <a:gd name="T0" fmla="*/ 2147483647 w 20"/>
              <a:gd name="T1" fmla="*/ 0 h 50"/>
              <a:gd name="T2" fmla="*/ 2147483647 w 20"/>
              <a:gd name="T3" fmla="*/ 2147483647 h 50"/>
              <a:gd name="T4" fmla="*/ 2147483647 w 20"/>
              <a:gd name="T5" fmla="*/ 2147483647 h 50"/>
              <a:gd name="T6" fmla="*/ 2147483647 w 20"/>
              <a:gd name="T7" fmla="*/ 2147483647 h 50"/>
              <a:gd name="T8" fmla="*/ 2147483647 w 20"/>
              <a:gd name="T9" fmla="*/ 2147483647 h 50"/>
              <a:gd name="T10" fmla="*/ 2147483647 w 20"/>
              <a:gd name="T11" fmla="*/ 2147483647 h 50"/>
              <a:gd name="T12" fmla="*/ 2147483647 w 20"/>
              <a:gd name="T13" fmla="*/ 2147483647 h 50"/>
              <a:gd name="T14" fmla="*/ 2147483647 w 20"/>
              <a:gd name="T15" fmla="*/ 2147483647 h 50"/>
              <a:gd name="T16" fmla="*/ 2147483647 w 20"/>
              <a:gd name="T17" fmla="*/ 2147483647 h 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
              <a:gd name="T28" fmla="*/ 0 h 50"/>
              <a:gd name="T29" fmla="*/ 20 w 20"/>
              <a:gd name="T30" fmla="*/ 50 h 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 h="50">
                <a:moveTo>
                  <a:pt x="2" y="0"/>
                </a:moveTo>
                <a:cubicBezTo>
                  <a:pt x="4" y="11"/>
                  <a:pt x="0" y="11"/>
                  <a:pt x="13" y="13"/>
                </a:cubicBezTo>
                <a:cubicBezTo>
                  <a:pt x="16" y="15"/>
                  <a:pt x="18" y="17"/>
                  <a:pt x="19" y="21"/>
                </a:cubicBezTo>
                <a:cubicBezTo>
                  <a:pt x="16" y="25"/>
                  <a:pt x="11" y="27"/>
                  <a:pt x="6" y="29"/>
                </a:cubicBezTo>
                <a:cubicBezTo>
                  <a:pt x="0" y="27"/>
                  <a:pt x="1" y="21"/>
                  <a:pt x="7" y="20"/>
                </a:cubicBezTo>
                <a:cubicBezTo>
                  <a:pt x="13" y="21"/>
                  <a:pt x="17" y="19"/>
                  <a:pt x="19" y="25"/>
                </a:cubicBezTo>
                <a:cubicBezTo>
                  <a:pt x="18" y="29"/>
                  <a:pt x="20" y="34"/>
                  <a:pt x="16" y="37"/>
                </a:cubicBezTo>
                <a:cubicBezTo>
                  <a:pt x="13" y="39"/>
                  <a:pt x="7" y="40"/>
                  <a:pt x="7" y="40"/>
                </a:cubicBezTo>
                <a:cubicBezTo>
                  <a:pt x="0" y="38"/>
                  <a:pt x="3" y="46"/>
                  <a:pt x="3" y="50"/>
                </a:cubicBezTo>
              </a:path>
            </a:pathLst>
          </a:custGeom>
          <a:noFill/>
          <a:ln w="28575">
            <a:solidFill>
              <a:srgbClr val="0099FF"/>
            </a:solidFill>
            <a:prstDash val="sys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093" name="Freeform 1107"/>
          <p:cNvSpPr>
            <a:spLocks/>
          </p:cNvSpPr>
          <p:nvPr/>
        </p:nvSpPr>
        <p:spPr bwMode="auto">
          <a:xfrm>
            <a:off x="4327525" y="5168900"/>
            <a:ext cx="163513" cy="320675"/>
          </a:xfrm>
          <a:custGeom>
            <a:avLst/>
            <a:gdLst>
              <a:gd name="T0" fmla="*/ 2147483647 w 20"/>
              <a:gd name="T1" fmla="*/ 0 h 50"/>
              <a:gd name="T2" fmla="*/ 2147483647 w 20"/>
              <a:gd name="T3" fmla="*/ 2147483647 h 50"/>
              <a:gd name="T4" fmla="*/ 2147483647 w 20"/>
              <a:gd name="T5" fmla="*/ 2147483647 h 50"/>
              <a:gd name="T6" fmla="*/ 2147483647 w 20"/>
              <a:gd name="T7" fmla="*/ 2147483647 h 50"/>
              <a:gd name="T8" fmla="*/ 2147483647 w 20"/>
              <a:gd name="T9" fmla="*/ 2147483647 h 50"/>
              <a:gd name="T10" fmla="*/ 2147483647 w 20"/>
              <a:gd name="T11" fmla="*/ 2147483647 h 50"/>
              <a:gd name="T12" fmla="*/ 2147483647 w 20"/>
              <a:gd name="T13" fmla="*/ 2147483647 h 50"/>
              <a:gd name="T14" fmla="*/ 2147483647 w 20"/>
              <a:gd name="T15" fmla="*/ 2147483647 h 50"/>
              <a:gd name="T16" fmla="*/ 2147483647 w 20"/>
              <a:gd name="T17" fmla="*/ 2147483647 h 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
              <a:gd name="T28" fmla="*/ 0 h 50"/>
              <a:gd name="T29" fmla="*/ 20 w 20"/>
              <a:gd name="T30" fmla="*/ 50 h 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 h="50">
                <a:moveTo>
                  <a:pt x="2" y="0"/>
                </a:moveTo>
                <a:cubicBezTo>
                  <a:pt x="4" y="11"/>
                  <a:pt x="0" y="11"/>
                  <a:pt x="13" y="13"/>
                </a:cubicBezTo>
                <a:cubicBezTo>
                  <a:pt x="16" y="15"/>
                  <a:pt x="18" y="17"/>
                  <a:pt x="19" y="21"/>
                </a:cubicBezTo>
                <a:cubicBezTo>
                  <a:pt x="16" y="25"/>
                  <a:pt x="11" y="27"/>
                  <a:pt x="6" y="29"/>
                </a:cubicBezTo>
                <a:cubicBezTo>
                  <a:pt x="0" y="27"/>
                  <a:pt x="1" y="21"/>
                  <a:pt x="7" y="20"/>
                </a:cubicBezTo>
                <a:cubicBezTo>
                  <a:pt x="13" y="21"/>
                  <a:pt x="17" y="19"/>
                  <a:pt x="19" y="25"/>
                </a:cubicBezTo>
                <a:cubicBezTo>
                  <a:pt x="18" y="29"/>
                  <a:pt x="20" y="34"/>
                  <a:pt x="16" y="37"/>
                </a:cubicBezTo>
                <a:cubicBezTo>
                  <a:pt x="13" y="39"/>
                  <a:pt x="7" y="40"/>
                  <a:pt x="7" y="40"/>
                </a:cubicBezTo>
                <a:cubicBezTo>
                  <a:pt x="0" y="38"/>
                  <a:pt x="3" y="46"/>
                  <a:pt x="3" y="50"/>
                </a:cubicBezTo>
              </a:path>
            </a:pathLst>
          </a:custGeom>
          <a:noFill/>
          <a:ln w="28575">
            <a:solidFill>
              <a:srgbClr val="0099FF"/>
            </a:solidFill>
            <a:prstDash val="sys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cxnSp>
        <p:nvCxnSpPr>
          <p:cNvPr id="38094" name="Straight Connector 383"/>
          <p:cNvCxnSpPr>
            <a:cxnSpLocks noChangeShapeType="1"/>
          </p:cNvCxnSpPr>
          <p:nvPr/>
        </p:nvCxnSpPr>
        <p:spPr bwMode="auto">
          <a:xfrm>
            <a:off x="798513" y="1957388"/>
            <a:ext cx="144462" cy="727075"/>
          </a:xfrm>
          <a:prstGeom prst="line">
            <a:avLst/>
          </a:prstGeom>
          <a:noFill/>
          <a:ln w="38100" algn="ctr">
            <a:solidFill>
              <a:srgbClr val="0099FF"/>
            </a:solidFill>
            <a:round/>
            <a:headEnd/>
            <a:tailEnd/>
          </a:ln>
          <a:extLst>
            <a:ext uri="{909E8E84-426E-40DD-AFC4-6F175D3DCCD1}">
              <a14:hiddenFill xmlns:a14="http://schemas.microsoft.com/office/drawing/2010/main">
                <a:noFill/>
              </a14:hiddenFill>
            </a:ext>
          </a:extLst>
        </p:spPr>
      </p:cxnSp>
      <p:sp>
        <p:nvSpPr>
          <p:cNvPr id="38095" name="Line 562"/>
          <p:cNvSpPr>
            <a:spLocks noChangeShapeType="1"/>
          </p:cNvSpPr>
          <p:nvPr/>
        </p:nvSpPr>
        <p:spPr bwMode="auto">
          <a:xfrm>
            <a:off x="798513" y="1811338"/>
            <a:ext cx="0" cy="146050"/>
          </a:xfrm>
          <a:prstGeom prst="line">
            <a:avLst/>
          </a:prstGeom>
          <a:noFill/>
          <a:ln w="38100">
            <a:solidFill>
              <a:srgbClr val="0099FF"/>
            </a:solidFill>
            <a:round/>
            <a:headEnd/>
            <a:tailEnd/>
          </a:ln>
          <a:extLst>
            <a:ext uri="{909E8E84-426E-40DD-AFC4-6F175D3DCCD1}">
              <a14:hiddenFill xmlns:a14="http://schemas.microsoft.com/office/drawing/2010/main">
                <a:noFill/>
              </a14:hiddenFill>
            </a:ext>
          </a:extLst>
        </p:spPr>
        <p:txBody>
          <a:bodyPr/>
          <a:lstStyle/>
          <a:p>
            <a:endParaRPr lang="en-US"/>
          </a:p>
        </p:txBody>
      </p:sp>
      <p:cxnSp>
        <p:nvCxnSpPr>
          <p:cNvPr id="38096" name="Straight Connector 383"/>
          <p:cNvCxnSpPr>
            <a:cxnSpLocks noChangeShapeType="1"/>
          </p:cNvCxnSpPr>
          <p:nvPr/>
        </p:nvCxnSpPr>
        <p:spPr bwMode="auto">
          <a:xfrm>
            <a:off x="217488" y="2684463"/>
            <a:ext cx="1379537" cy="0"/>
          </a:xfrm>
          <a:prstGeom prst="line">
            <a:avLst/>
          </a:prstGeom>
          <a:noFill/>
          <a:ln w="38100" algn="ctr">
            <a:solidFill>
              <a:srgbClr val="0099FF"/>
            </a:solidFill>
            <a:round/>
            <a:headEnd/>
            <a:tailEnd/>
          </a:ln>
          <a:extLst>
            <a:ext uri="{909E8E84-426E-40DD-AFC4-6F175D3DCCD1}">
              <a14:hiddenFill xmlns:a14="http://schemas.microsoft.com/office/drawing/2010/main">
                <a:noFill/>
              </a14:hiddenFill>
            </a:ext>
          </a:extLst>
        </p:spPr>
      </p:cxnSp>
      <p:grpSp>
        <p:nvGrpSpPr>
          <p:cNvPr id="38097" name="Group 1296"/>
          <p:cNvGrpSpPr>
            <a:grpSpLocks/>
          </p:cNvGrpSpPr>
          <p:nvPr/>
        </p:nvGrpSpPr>
        <p:grpSpPr bwMode="auto">
          <a:xfrm>
            <a:off x="909638" y="2692400"/>
            <a:ext cx="157162" cy="344488"/>
            <a:chOff x="768" y="336"/>
            <a:chExt cx="104" cy="384"/>
          </a:xfrm>
        </p:grpSpPr>
        <p:sp>
          <p:nvSpPr>
            <p:cNvPr id="38338" name="Line 1297"/>
            <p:cNvSpPr>
              <a:spLocks noChangeShapeType="1"/>
            </p:cNvSpPr>
            <p:nvPr/>
          </p:nvSpPr>
          <p:spPr bwMode="auto">
            <a:xfrm>
              <a:off x="816" y="624"/>
              <a:ext cx="0" cy="96"/>
            </a:xfrm>
            <a:prstGeom prst="line">
              <a:avLst/>
            </a:prstGeom>
            <a:noFill/>
            <a:ln w="38100">
              <a:solidFill>
                <a:srgbClr val="0099FF"/>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38339" name="Group 1298"/>
            <p:cNvGrpSpPr>
              <a:grpSpLocks/>
            </p:cNvGrpSpPr>
            <p:nvPr/>
          </p:nvGrpSpPr>
          <p:grpSpPr bwMode="auto">
            <a:xfrm>
              <a:off x="768" y="336"/>
              <a:ext cx="104" cy="288"/>
              <a:chOff x="768" y="336"/>
              <a:chExt cx="104" cy="288"/>
            </a:xfrm>
          </p:grpSpPr>
          <p:sp>
            <p:nvSpPr>
              <p:cNvPr id="38340" name="Oval 1299"/>
              <p:cNvSpPr>
                <a:spLocks noChangeArrowheads="1"/>
              </p:cNvSpPr>
              <p:nvPr/>
            </p:nvSpPr>
            <p:spPr bwMode="auto">
              <a:xfrm>
                <a:off x="768" y="480"/>
                <a:ext cx="96" cy="144"/>
              </a:xfrm>
              <a:prstGeom prst="ellipse">
                <a:avLst/>
              </a:pr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endParaRPr lang="en-US" altLang="en-US" sz="1800" b="0"/>
              </a:p>
            </p:txBody>
          </p:sp>
          <p:sp>
            <p:nvSpPr>
              <p:cNvPr id="38341" name="Freeform 1300"/>
              <p:cNvSpPr>
                <a:spLocks/>
              </p:cNvSpPr>
              <p:nvPr/>
            </p:nvSpPr>
            <p:spPr bwMode="auto">
              <a:xfrm>
                <a:off x="816" y="336"/>
                <a:ext cx="56" cy="192"/>
              </a:xfrm>
              <a:custGeom>
                <a:avLst/>
                <a:gdLst>
                  <a:gd name="T0" fmla="*/ 8 w 56"/>
                  <a:gd name="T1" fmla="*/ 0 h 192"/>
                  <a:gd name="T2" fmla="*/ 8 w 56"/>
                  <a:gd name="T3" fmla="*/ 96 h 192"/>
                  <a:gd name="T4" fmla="*/ 56 w 56"/>
                  <a:gd name="T5" fmla="*/ 192 h 192"/>
                  <a:gd name="T6" fmla="*/ 0 60000 65536"/>
                  <a:gd name="T7" fmla="*/ 0 60000 65536"/>
                  <a:gd name="T8" fmla="*/ 0 60000 65536"/>
                  <a:gd name="T9" fmla="*/ 0 w 56"/>
                  <a:gd name="T10" fmla="*/ 0 h 192"/>
                  <a:gd name="T11" fmla="*/ 56 w 56"/>
                  <a:gd name="T12" fmla="*/ 192 h 192"/>
                </a:gdLst>
                <a:ahLst/>
                <a:cxnLst>
                  <a:cxn ang="T6">
                    <a:pos x="T0" y="T1"/>
                  </a:cxn>
                  <a:cxn ang="T7">
                    <a:pos x="T2" y="T3"/>
                  </a:cxn>
                  <a:cxn ang="T8">
                    <a:pos x="T4" y="T5"/>
                  </a:cxn>
                </a:cxnLst>
                <a:rect l="T9" t="T10" r="T11" b="T12"/>
                <a:pathLst>
                  <a:path w="56" h="192">
                    <a:moveTo>
                      <a:pt x="8" y="0"/>
                    </a:moveTo>
                    <a:cubicBezTo>
                      <a:pt x="4" y="32"/>
                      <a:pt x="0" y="64"/>
                      <a:pt x="8" y="96"/>
                    </a:cubicBezTo>
                    <a:cubicBezTo>
                      <a:pt x="16" y="128"/>
                      <a:pt x="48" y="176"/>
                      <a:pt x="56" y="192"/>
                    </a:cubicBezTo>
                  </a:path>
                </a:pathLst>
              </a:custGeom>
              <a:solidFill>
                <a:srgbClr val="0099FF"/>
              </a:solidFill>
              <a:ln w="9525">
                <a:solidFill>
                  <a:srgbClr val="0099FF"/>
                </a:solidFill>
                <a:round/>
                <a:headEnd/>
                <a:tailEnd/>
              </a:ln>
            </p:spPr>
            <p:txBody>
              <a:bodyPr/>
              <a:lstStyle/>
              <a:p>
                <a:endParaRPr lang="en-US"/>
              </a:p>
            </p:txBody>
          </p:sp>
          <p:sp>
            <p:nvSpPr>
              <p:cNvPr id="38342" name="Oval 1301"/>
              <p:cNvSpPr>
                <a:spLocks noChangeArrowheads="1"/>
              </p:cNvSpPr>
              <p:nvPr/>
            </p:nvSpPr>
            <p:spPr bwMode="auto">
              <a:xfrm>
                <a:off x="768" y="480"/>
                <a:ext cx="96" cy="144"/>
              </a:xfrm>
              <a:prstGeom prst="ellipse">
                <a:avLst/>
              </a:pr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endParaRPr lang="en-US" altLang="en-US" sz="1800" b="0"/>
              </a:p>
            </p:txBody>
          </p:sp>
          <p:sp>
            <p:nvSpPr>
              <p:cNvPr id="38343" name="Freeform 1302"/>
              <p:cNvSpPr>
                <a:spLocks/>
              </p:cNvSpPr>
              <p:nvPr/>
            </p:nvSpPr>
            <p:spPr bwMode="auto">
              <a:xfrm>
                <a:off x="816" y="336"/>
                <a:ext cx="56" cy="192"/>
              </a:xfrm>
              <a:custGeom>
                <a:avLst/>
                <a:gdLst>
                  <a:gd name="T0" fmla="*/ 8 w 56"/>
                  <a:gd name="T1" fmla="*/ 0 h 192"/>
                  <a:gd name="T2" fmla="*/ 8 w 56"/>
                  <a:gd name="T3" fmla="*/ 96 h 192"/>
                  <a:gd name="T4" fmla="*/ 56 w 56"/>
                  <a:gd name="T5" fmla="*/ 192 h 192"/>
                  <a:gd name="T6" fmla="*/ 0 60000 65536"/>
                  <a:gd name="T7" fmla="*/ 0 60000 65536"/>
                  <a:gd name="T8" fmla="*/ 0 60000 65536"/>
                  <a:gd name="T9" fmla="*/ 0 w 56"/>
                  <a:gd name="T10" fmla="*/ 0 h 192"/>
                  <a:gd name="T11" fmla="*/ 56 w 56"/>
                  <a:gd name="T12" fmla="*/ 192 h 192"/>
                </a:gdLst>
                <a:ahLst/>
                <a:cxnLst>
                  <a:cxn ang="T6">
                    <a:pos x="T0" y="T1"/>
                  </a:cxn>
                  <a:cxn ang="T7">
                    <a:pos x="T2" y="T3"/>
                  </a:cxn>
                  <a:cxn ang="T8">
                    <a:pos x="T4" y="T5"/>
                  </a:cxn>
                </a:cxnLst>
                <a:rect l="T9" t="T10" r="T11" b="T12"/>
                <a:pathLst>
                  <a:path w="56" h="192">
                    <a:moveTo>
                      <a:pt x="8" y="0"/>
                    </a:moveTo>
                    <a:cubicBezTo>
                      <a:pt x="4" y="32"/>
                      <a:pt x="0" y="64"/>
                      <a:pt x="8" y="96"/>
                    </a:cubicBezTo>
                    <a:cubicBezTo>
                      <a:pt x="16" y="128"/>
                      <a:pt x="48" y="176"/>
                      <a:pt x="56" y="192"/>
                    </a:cubicBezTo>
                  </a:path>
                </a:pathLst>
              </a:custGeom>
              <a:solidFill>
                <a:srgbClr val="0099FF"/>
              </a:solidFill>
              <a:ln w="9525">
                <a:solidFill>
                  <a:srgbClr val="0099FF"/>
                </a:solidFill>
                <a:round/>
                <a:headEnd/>
                <a:tailEnd/>
              </a:ln>
            </p:spPr>
            <p:txBody>
              <a:bodyPr/>
              <a:lstStyle/>
              <a:p>
                <a:endParaRPr lang="en-US"/>
              </a:p>
            </p:txBody>
          </p:sp>
        </p:grpSp>
      </p:grpSp>
      <p:grpSp>
        <p:nvGrpSpPr>
          <p:cNvPr id="38098" name="Group 1303"/>
          <p:cNvGrpSpPr>
            <a:grpSpLocks/>
          </p:cNvGrpSpPr>
          <p:nvPr/>
        </p:nvGrpSpPr>
        <p:grpSpPr bwMode="auto">
          <a:xfrm>
            <a:off x="731838" y="2692400"/>
            <a:ext cx="152400" cy="352425"/>
            <a:chOff x="768" y="336"/>
            <a:chExt cx="104" cy="384"/>
          </a:xfrm>
        </p:grpSpPr>
        <p:sp>
          <p:nvSpPr>
            <p:cNvPr id="38332" name="Line 1304"/>
            <p:cNvSpPr>
              <a:spLocks noChangeShapeType="1"/>
            </p:cNvSpPr>
            <p:nvPr/>
          </p:nvSpPr>
          <p:spPr bwMode="auto">
            <a:xfrm>
              <a:off x="816" y="624"/>
              <a:ext cx="0" cy="96"/>
            </a:xfrm>
            <a:prstGeom prst="line">
              <a:avLst/>
            </a:prstGeom>
            <a:noFill/>
            <a:ln w="38100">
              <a:solidFill>
                <a:srgbClr val="0099FF"/>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38333" name="Group 1305"/>
            <p:cNvGrpSpPr>
              <a:grpSpLocks/>
            </p:cNvGrpSpPr>
            <p:nvPr/>
          </p:nvGrpSpPr>
          <p:grpSpPr bwMode="auto">
            <a:xfrm>
              <a:off x="768" y="336"/>
              <a:ext cx="104" cy="288"/>
              <a:chOff x="768" y="336"/>
              <a:chExt cx="104" cy="288"/>
            </a:xfrm>
          </p:grpSpPr>
          <p:sp>
            <p:nvSpPr>
              <p:cNvPr id="38334" name="Oval 1306"/>
              <p:cNvSpPr>
                <a:spLocks noChangeArrowheads="1"/>
              </p:cNvSpPr>
              <p:nvPr/>
            </p:nvSpPr>
            <p:spPr bwMode="auto">
              <a:xfrm>
                <a:off x="768" y="480"/>
                <a:ext cx="96" cy="144"/>
              </a:xfrm>
              <a:prstGeom prst="ellipse">
                <a:avLst/>
              </a:pr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endParaRPr lang="en-US" altLang="en-US" sz="1800" b="0"/>
              </a:p>
            </p:txBody>
          </p:sp>
          <p:sp>
            <p:nvSpPr>
              <p:cNvPr id="38335" name="Freeform 1307"/>
              <p:cNvSpPr>
                <a:spLocks/>
              </p:cNvSpPr>
              <p:nvPr/>
            </p:nvSpPr>
            <p:spPr bwMode="auto">
              <a:xfrm>
                <a:off x="816" y="336"/>
                <a:ext cx="56" cy="192"/>
              </a:xfrm>
              <a:custGeom>
                <a:avLst/>
                <a:gdLst>
                  <a:gd name="T0" fmla="*/ 8 w 56"/>
                  <a:gd name="T1" fmla="*/ 0 h 192"/>
                  <a:gd name="T2" fmla="*/ 8 w 56"/>
                  <a:gd name="T3" fmla="*/ 96 h 192"/>
                  <a:gd name="T4" fmla="*/ 56 w 56"/>
                  <a:gd name="T5" fmla="*/ 192 h 192"/>
                  <a:gd name="T6" fmla="*/ 0 60000 65536"/>
                  <a:gd name="T7" fmla="*/ 0 60000 65536"/>
                  <a:gd name="T8" fmla="*/ 0 60000 65536"/>
                  <a:gd name="T9" fmla="*/ 0 w 56"/>
                  <a:gd name="T10" fmla="*/ 0 h 192"/>
                  <a:gd name="T11" fmla="*/ 56 w 56"/>
                  <a:gd name="T12" fmla="*/ 192 h 192"/>
                </a:gdLst>
                <a:ahLst/>
                <a:cxnLst>
                  <a:cxn ang="T6">
                    <a:pos x="T0" y="T1"/>
                  </a:cxn>
                  <a:cxn ang="T7">
                    <a:pos x="T2" y="T3"/>
                  </a:cxn>
                  <a:cxn ang="T8">
                    <a:pos x="T4" y="T5"/>
                  </a:cxn>
                </a:cxnLst>
                <a:rect l="T9" t="T10" r="T11" b="T12"/>
                <a:pathLst>
                  <a:path w="56" h="192">
                    <a:moveTo>
                      <a:pt x="8" y="0"/>
                    </a:moveTo>
                    <a:cubicBezTo>
                      <a:pt x="4" y="32"/>
                      <a:pt x="0" y="64"/>
                      <a:pt x="8" y="96"/>
                    </a:cubicBezTo>
                    <a:cubicBezTo>
                      <a:pt x="16" y="128"/>
                      <a:pt x="48" y="176"/>
                      <a:pt x="56" y="192"/>
                    </a:cubicBezTo>
                  </a:path>
                </a:pathLst>
              </a:custGeom>
              <a:solidFill>
                <a:srgbClr val="0099FF"/>
              </a:solidFill>
              <a:ln w="9525">
                <a:solidFill>
                  <a:srgbClr val="0099FF"/>
                </a:solidFill>
                <a:round/>
                <a:headEnd/>
                <a:tailEnd/>
              </a:ln>
            </p:spPr>
            <p:txBody>
              <a:bodyPr/>
              <a:lstStyle/>
              <a:p>
                <a:endParaRPr lang="en-US"/>
              </a:p>
            </p:txBody>
          </p:sp>
          <p:sp>
            <p:nvSpPr>
              <p:cNvPr id="38336" name="Oval 1308"/>
              <p:cNvSpPr>
                <a:spLocks noChangeArrowheads="1"/>
              </p:cNvSpPr>
              <p:nvPr/>
            </p:nvSpPr>
            <p:spPr bwMode="auto">
              <a:xfrm>
                <a:off x="768" y="480"/>
                <a:ext cx="96" cy="144"/>
              </a:xfrm>
              <a:prstGeom prst="ellipse">
                <a:avLst/>
              </a:pr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endParaRPr lang="en-US" altLang="en-US" sz="1800" b="0"/>
              </a:p>
            </p:txBody>
          </p:sp>
          <p:sp>
            <p:nvSpPr>
              <p:cNvPr id="38337" name="Freeform 1309"/>
              <p:cNvSpPr>
                <a:spLocks/>
              </p:cNvSpPr>
              <p:nvPr/>
            </p:nvSpPr>
            <p:spPr bwMode="auto">
              <a:xfrm>
                <a:off x="816" y="336"/>
                <a:ext cx="56" cy="192"/>
              </a:xfrm>
              <a:custGeom>
                <a:avLst/>
                <a:gdLst>
                  <a:gd name="T0" fmla="*/ 8 w 56"/>
                  <a:gd name="T1" fmla="*/ 0 h 192"/>
                  <a:gd name="T2" fmla="*/ 8 w 56"/>
                  <a:gd name="T3" fmla="*/ 96 h 192"/>
                  <a:gd name="T4" fmla="*/ 56 w 56"/>
                  <a:gd name="T5" fmla="*/ 192 h 192"/>
                  <a:gd name="T6" fmla="*/ 0 60000 65536"/>
                  <a:gd name="T7" fmla="*/ 0 60000 65536"/>
                  <a:gd name="T8" fmla="*/ 0 60000 65536"/>
                  <a:gd name="T9" fmla="*/ 0 w 56"/>
                  <a:gd name="T10" fmla="*/ 0 h 192"/>
                  <a:gd name="T11" fmla="*/ 56 w 56"/>
                  <a:gd name="T12" fmla="*/ 192 h 192"/>
                </a:gdLst>
                <a:ahLst/>
                <a:cxnLst>
                  <a:cxn ang="T6">
                    <a:pos x="T0" y="T1"/>
                  </a:cxn>
                  <a:cxn ang="T7">
                    <a:pos x="T2" y="T3"/>
                  </a:cxn>
                  <a:cxn ang="T8">
                    <a:pos x="T4" y="T5"/>
                  </a:cxn>
                </a:cxnLst>
                <a:rect l="T9" t="T10" r="T11" b="T12"/>
                <a:pathLst>
                  <a:path w="56" h="192">
                    <a:moveTo>
                      <a:pt x="8" y="0"/>
                    </a:moveTo>
                    <a:cubicBezTo>
                      <a:pt x="4" y="32"/>
                      <a:pt x="0" y="64"/>
                      <a:pt x="8" y="96"/>
                    </a:cubicBezTo>
                    <a:cubicBezTo>
                      <a:pt x="16" y="128"/>
                      <a:pt x="48" y="176"/>
                      <a:pt x="56" y="192"/>
                    </a:cubicBezTo>
                  </a:path>
                </a:pathLst>
              </a:custGeom>
              <a:solidFill>
                <a:srgbClr val="0099FF"/>
              </a:solidFill>
              <a:ln w="9525">
                <a:solidFill>
                  <a:srgbClr val="0099FF"/>
                </a:solidFill>
                <a:round/>
                <a:headEnd/>
                <a:tailEnd/>
              </a:ln>
            </p:spPr>
            <p:txBody>
              <a:bodyPr/>
              <a:lstStyle/>
              <a:p>
                <a:endParaRPr lang="en-US"/>
              </a:p>
            </p:txBody>
          </p:sp>
        </p:grpSp>
      </p:grpSp>
      <p:cxnSp>
        <p:nvCxnSpPr>
          <p:cNvPr id="38099" name="Straight Connector 383"/>
          <p:cNvCxnSpPr>
            <a:cxnSpLocks noChangeShapeType="1"/>
          </p:cNvCxnSpPr>
          <p:nvPr/>
        </p:nvCxnSpPr>
        <p:spPr bwMode="auto">
          <a:xfrm flipV="1">
            <a:off x="217488" y="3044825"/>
            <a:ext cx="863600" cy="4763"/>
          </a:xfrm>
          <a:prstGeom prst="line">
            <a:avLst/>
          </a:prstGeom>
          <a:noFill/>
          <a:ln w="38100" algn="ctr">
            <a:solidFill>
              <a:srgbClr val="CC3300"/>
            </a:solidFill>
            <a:round/>
            <a:headEnd/>
            <a:tailEnd/>
          </a:ln>
          <a:extLst>
            <a:ext uri="{909E8E84-426E-40DD-AFC4-6F175D3DCCD1}">
              <a14:hiddenFill xmlns:a14="http://schemas.microsoft.com/office/drawing/2010/main">
                <a:noFill/>
              </a14:hiddenFill>
            </a:ext>
          </a:extLst>
        </p:spPr>
      </p:cxnSp>
      <p:sp>
        <p:nvSpPr>
          <p:cNvPr id="38100" name="Freeform 1211"/>
          <p:cNvSpPr>
            <a:spLocks/>
          </p:cNvSpPr>
          <p:nvPr/>
        </p:nvSpPr>
        <p:spPr bwMode="auto">
          <a:xfrm>
            <a:off x="1144588" y="2700338"/>
            <a:ext cx="161925" cy="293687"/>
          </a:xfrm>
          <a:custGeom>
            <a:avLst/>
            <a:gdLst>
              <a:gd name="T0" fmla="*/ 2147483647 w 21"/>
              <a:gd name="T1" fmla="*/ 0 h 68"/>
              <a:gd name="T2" fmla="*/ 2147483647 w 21"/>
              <a:gd name="T3" fmla="*/ 2147483647 h 68"/>
              <a:gd name="T4" fmla="*/ 2147483647 w 21"/>
              <a:gd name="T5" fmla="*/ 2147483647 h 68"/>
              <a:gd name="T6" fmla="*/ 2147483647 w 21"/>
              <a:gd name="T7" fmla="*/ 2147483647 h 68"/>
              <a:gd name="T8" fmla="*/ 2147483647 w 21"/>
              <a:gd name="T9" fmla="*/ 2147483647 h 68"/>
              <a:gd name="T10" fmla="*/ 2147483647 w 21"/>
              <a:gd name="T11" fmla="*/ 2147483647 h 68"/>
              <a:gd name="T12" fmla="*/ 2147483647 w 21"/>
              <a:gd name="T13" fmla="*/ 2147483647 h 68"/>
              <a:gd name="T14" fmla="*/ 2147483647 w 21"/>
              <a:gd name="T15" fmla="*/ 2147483647 h 68"/>
              <a:gd name="T16" fmla="*/ 2147483647 w 21"/>
              <a:gd name="T17" fmla="*/ 2147483647 h 68"/>
              <a:gd name="T18" fmla="*/ 2147483647 w 21"/>
              <a:gd name="T19" fmla="*/ 2147483647 h 68"/>
              <a:gd name="T20" fmla="*/ 2147483647 w 21"/>
              <a:gd name="T21" fmla="*/ 2147483647 h 68"/>
              <a:gd name="T22" fmla="*/ 2147483647 w 21"/>
              <a:gd name="T23" fmla="*/ 2147483647 h 68"/>
              <a:gd name="T24" fmla="*/ 2147483647 w 21"/>
              <a:gd name="T25" fmla="*/ 2147483647 h 68"/>
              <a:gd name="T26" fmla="*/ 2147483647 w 21"/>
              <a:gd name="T27" fmla="*/ 2147483647 h 68"/>
              <a:gd name="T28" fmla="*/ 2147483647 w 21"/>
              <a:gd name="T29" fmla="*/ 2147483647 h 68"/>
              <a:gd name="T30" fmla="*/ 2147483647 w 21"/>
              <a:gd name="T31" fmla="*/ 2147483647 h 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1"/>
              <a:gd name="T49" fmla="*/ 0 h 68"/>
              <a:gd name="T50" fmla="*/ 21 w 21"/>
              <a:gd name="T51" fmla="*/ 68 h 6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1" h="68">
                <a:moveTo>
                  <a:pt x="2" y="0"/>
                </a:moveTo>
                <a:cubicBezTo>
                  <a:pt x="1" y="6"/>
                  <a:pt x="2" y="9"/>
                  <a:pt x="3" y="15"/>
                </a:cubicBezTo>
                <a:cubicBezTo>
                  <a:pt x="7" y="12"/>
                  <a:pt x="8" y="12"/>
                  <a:pt x="13" y="13"/>
                </a:cubicBezTo>
                <a:cubicBezTo>
                  <a:pt x="16" y="15"/>
                  <a:pt x="18" y="21"/>
                  <a:pt x="18" y="21"/>
                </a:cubicBezTo>
                <a:cubicBezTo>
                  <a:pt x="16" y="26"/>
                  <a:pt x="5" y="31"/>
                  <a:pt x="5" y="31"/>
                </a:cubicBezTo>
                <a:cubicBezTo>
                  <a:pt x="2" y="29"/>
                  <a:pt x="0" y="29"/>
                  <a:pt x="3" y="24"/>
                </a:cubicBezTo>
                <a:cubicBezTo>
                  <a:pt x="5" y="21"/>
                  <a:pt x="12" y="20"/>
                  <a:pt x="12" y="20"/>
                </a:cubicBezTo>
                <a:cubicBezTo>
                  <a:pt x="14" y="21"/>
                  <a:pt x="17" y="21"/>
                  <a:pt x="18" y="23"/>
                </a:cubicBezTo>
                <a:cubicBezTo>
                  <a:pt x="19" y="25"/>
                  <a:pt x="20" y="29"/>
                  <a:pt x="20" y="29"/>
                </a:cubicBezTo>
                <a:cubicBezTo>
                  <a:pt x="20" y="33"/>
                  <a:pt x="21" y="39"/>
                  <a:pt x="18" y="42"/>
                </a:cubicBezTo>
                <a:cubicBezTo>
                  <a:pt x="16" y="44"/>
                  <a:pt x="12" y="46"/>
                  <a:pt x="12" y="46"/>
                </a:cubicBezTo>
                <a:cubicBezTo>
                  <a:pt x="4" y="45"/>
                  <a:pt x="0" y="43"/>
                  <a:pt x="7" y="36"/>
                </a:cubicBezTo>
                <a:cubicBezTo>
                  <a:pt x="14" y="37"/>
                  <a:pt x="18" y="35"/>
                  <a:pt x="20" y="42"/>
                </a:cubicBezTo>
                <a:cubicBezTo>
                  <a:pt x="20" y="45"/>
                  <a:pt x="20" y="51"/>
                  <a:pt x="17" y="54"/>
                </a:cubicBezTo>
                <a:cubicBezTo>
                  <a:pt x="13" y="57"/>
                  <a:pt x="4" y="58"/>
                  <a:pt x="4" y="58"/>
                </a:cubicBezTo>
                <a:cubicBezTo>
                  <a:pt x="2" y="62"/>
                  <a:pt x="1" y="63"/>
                  <a:pt x="1" y="68"/>
                </a:cubicBezTo>
              </a:path>
            </a:pathLst>
          </a:cu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101" name="Text Box 172"/>
          <p:cNvSpPr txBox="1">
            <a:spLocks noChangeArrowheads="1"/>
          </p:cNvSpPr>
          <p:nvPr/>
        </p:nvSpPr>
        <p:spPr bwMode="auto">
          <a:xfrm>
            <a:off x="144463" y="2538413"/>
            <a:ext cx="654050"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50000"/>
              </a:spcBef>
              <a:buClrTx/>
              <a:buSzTx/>
              <a:buFontTx/>
              <a:buNone/>
            </a:pPr>
            <a:r>
              <a:rPr lang="en-US" altLang="en-US" sz="800" b="0">
                <a:latin typeface="Times New Roman" pitchFamily="18" charset="0"/>
              </a:rPr>
              <a:t>JHATIKARA</a:t>
            </a:r>
          </a:p>
        </p:txBody>
      </p:sp>
      <p:sp>
        <p:nvSpPr>
          <p:cNvPr id="38102" name="Freeform 767"/>
          <p:cNvSpPr>
            <a:spLocks/>
          </p:cNvSpPr>
          <p:nvPr/>
        </p:nvSpPr>
        <p:spPr bwMode="auto">
          <a:xfrm>
            <a:off x="8689975" y="1747838"/>
            <a:ext cx="98425" cy="384175"/>
          </a:xfrm>
          <a:custGeom>
            <a:avLst/>
            <a:gdLst>
              <a:gd name="T0" fmla="*/ 2147483647 w 21"/>
              <a:gd name="T1" fmla="*/ 0 h 68"/>
              <a:gd name="T2" fmla="*/ 2147483647 w 21"/>
              <a:gd name="T3" fmla="*/ 2147483647 h 68"/>
              <a:gd name="T4" fmla="*/ 2147483647 w 21"/>
              <a:gd name="T5" fmla="*/ 2147483647 h 68"/>
              <a:gd name="T6" fmla="*/ 2147483647 w 21"/>
              <a:gd name="T7" fmla="*/ 2147483647 h 68"/>
              <a:gd name="T8" fmla="*/ 2147483647 w 21"/>
              <a:gd name="T9" fmla="*/ 2147483647 h 68"/>
              <a:gd name="T10" fmla="*/ 2147483647 w 21"/>
              <a:gd name="T11" fmla="*/ 2147483647 h 68"/>
              <a:gd name="T12" fmla="*/ 2147483647 w 21"/>
              <a:gd name="T13" fmla="*/ 2147483647 h 68"/>
              <a:gd name="T14" fmla="*/ 2147483647 w 21"/>
              <a:gd name="T15" fmla="*/ 2147483647 h 68"/>
              <a:gd name="T16" fmla="*/ 2147483647 w 21"/>
              <a:gd name="T17" fmla="*/ 2147483647 h 68"/>
              <a:gd name="T18" fmla="*/ 2147483647 w 21"/>
              <a:gd name="T19" fmla="*/ 2147483647 h 68"/>
              <a:gd name="T20" fmla="*/ 2147483647 w 21"/>
              <a:gd name="T21" fmla="*/ 2147483647 h 68"/>
              <a:gd name="T22" fmla="*/ 2147483647 w 21"/>
              <a:gd name="T23" fmla="*/ 2147483647 h 68"/>
              <a:gd name="T24" fmla="*/ 2147483647 w 21"/>
              <a:gd name="T25" fmla="*/ 2147483647 h 68"/>
              <a:gd name="T26" fmla="*/ 2147483647 w 21"/>
              <a:gd name="T27" fmla="*/ 2147483647 h 68"/>
              <a:gd name="T28" fmla="*/ 2147483647 w 21"/>
              <a:gd name="T29" fmla="*/ 2147483647 h 68"/>
              <a:gd name="T30" fmla="*/ 2147483647 w 21"/>
              <a:gd name="T31" fmla="*/ 2147483647 h 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1"/>
              <a:gd name="T49" fmla="*/ 0 h 68"/>
              <a:gd name="T50" fmla="*/ 21 w 21"/>
              <a:gd name="T51" fmla="*/ 68 h 6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1" h="68">
                <a:moveTo>
                  <a:pt x="2" y="0"/>
                </a:moveTo>
                <a:cubicBezTo>
                  <a:pt x="1" y="6"/>
                  <a:pt x="2" y="9"/>
                  <a:pt x="3" y="15"/>
                </a:cubicBezTo>
                <a:cubicBezTo>
                  <a:pt x="7" y="12"/>
                  <a:pt x="8" y="12"/>
                  <a:pt x="13" y="13"/>
                </a:cubicBezTo>
                <a:cubicBezTo>
                  <a:pt x="16" y="15"/>
                  <a:pt x="18" y="21"/>
                  <a:pt x="18" y="21"/>
                </a:cubicBezTo>
                <a:cubicBezTo>
                  <a:pt x="16" y="26"/>
                  <a:pt x="5" y="31"/>
                  <a:pt x="5" y="31"/>
                </a:cubicBezTo>
                <a:cubicBezTo>
                  <a:pt x="2" y="29"/>
                  <a:pt x="0" y="29"/>
                  <a:pt x="3" y="24"/>
                </a:cubicBezTo>
                <a:cubicBezTo>
                  <a:pt x="5" y="21"/>
                  <a:pt x="12" y="20"/>
                  <a:pt x="12" y="20"/>
                </a:cubicBezTo>
                <a:cubicBezTo>
                  <a:pt x="14" y="21"/>
                  <a:pt x="17" y="21"/>
                  <a:pt x="18" y="23"/>
                </a:cubicBezTo>
                <a:cubicBezTo>
                  <a:pt x="19" y="25"/>
                  <a:pt x="20" y="29"/>
                  <a:pt x="20" y="29"/>
                </a:cubicBezTo>
                <a:cubicBezTo>
                  <a:pt x="20" y="33"/>
                  <a:pt x="21" y="39"/>
                  <a:pt x="18" y="42"/>
                </a:cubicBezTo>
                <a:cubicBezTo>
                  <a:pt x="16" y="44"/>
                  <a:pt x="12" y="46"/>
                  <a:pt x="12" y="46"/>
                </a:cubicBezTo>
                <a:cubicBezTo>
                  <a:pt x="4" y="45"/>
                  <a:pt x="0" y="43"/>
                  <a:pt x="7" y="36"/>
                </a:cubicBezTo>
                <a:cubicBezTo>
                  <a:pt x="14" y="37"/>
                  <a:pt x="18" y="35"/>
                  <a:pt x="20" y="42"/>
                </a:cubicBezTo>
                <a:cubicBezTo>
                  <a:pt x="20" y="45"/>
                  <a:pt x="20" y="51"/>
                  <a:pt x="17" y="54"/>
                </a:cubicBezTo>
                <a:cubicBezTo>
                  <a:pt x="13" y="57"/>
                  <a:pt x="4" y="58"/>
                  <a:pt x="4" y="58"/>
                </a:cubicBezTo>
                <a:cubicBezTo>
                  <a:pt x="2" y="62"/>
                  <a:pt x="1" y="63"/>
                  <a:pt x="1" y="68"/>
                </a:cubicBezTo>
              </a:path>
            </a:pathLst>
          </a:cu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103" name="Freeform 1229"/>
          <p:cNvSpPr>
            <a:spLocks/>
          </p:cNvSpPr>
          <p:nvPr/>
        </p:nvSpPr>
        <p:spPr bwMode="auto">
          <a:xfrm rot="5400000" flipH="1">
            <a:off x="8116094" y="2267744"/>
            <a:ext cx="125413" cy="238125"/>
          </a:xfrm>
          <a:custGeom>
            <a:avLst/>
            <a:gdLst>
              <a:gd name="T0" fmla="*/ 2147483647 w 20"/>
              <a:gd name="T1" fmla="*/ 0 h 50"/>
              <a:gd name="T2" fmla="*/ 2147483647 w 20"/>
              <a:gd name="T3" fmla="*/ 2147483647 h 50"/>
              <a:gd name="T4" fmla="*/ 2147483647 w 20"/>
              <a:gd name="T5" fmla="*/ 2147483647 h 50"/>
              <a:gd name="T6" fmla="*/ 2147483647 w 20"/>
              <a:gd name="T7" fmla="*/ 2147483647 h 50"/>
              <a:gd name="T8" fmla="*/ 2147483647 w 20"/>
              <a:gd name="T9" fmla="*/ 2147483647 h 50"/>
              <a:gd name="T10" fmla="*/ 2147483647 w 20"/>
              <a:gd name="T11" fmla="*/ 2147483647 h 50"/>
              <a:gd name="T12" fmla="*/ 2147483647 w 20"/>
              <a:gd name="T13" fmla="*/ 2147483647 h 50"/>
              <a:gd name="T14" fmla="*/ 2147483647 w 20"/>
              <a:gd name="T15" fmla="*/ 2147483647 h 50"/>
              <a:gd name="T16" fmla="*/ 2147483647 w 20"/>
              <a:gd name="T17" fmla="*/ 2147483647 h 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
              <a:gd name="T28" fmla="*/ 0 h 50"/>
              <a:gd name="T29" fmla="*/ 20 w 20"/>
              <a:gd name="T30" fmla="*/ 50 h 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 h="50">
                <a:moveTo>
                  <a:pt x="2" y="0"/>
                </a:moveTo>
                <a:cubicBezTo>
                  <a:pt x="4" y="11"/>
                  <a:pt x="0" y="11"/>
                  <a:pt x="13" y="13"/>
                </a:cubicBezTo>
                <a:cubicBezTo>
                  <a:pt x="16" y="15"/>
                  <a:pt x="18" y="17"/>
                  <a:pt x="19" y="21"/>
                </a:cubicBezTo>
                <a:cubicBezTo>
                  <a:pt x="16" y="25"/>
                  <a:pt x="11" y="27"/>
                  <a:pt x="6" y="29"/>
                </a:cubicBezTo>
                <a:cubicBezTo>
                  <a:pt x="0" y="27"/>
                  <a:pt x="1" y="21"/>
                  <a:pt x="7" y="20"/>
                </a:cubicBezTo>
                <a:cubicBezTo>
                  <a:pt x="13" y="21"/>
                  <a:pt x="17" y="19"/>
                  <a:pt x="19" y="25"/>
                </a:cubicBezTo>
                <a:cubicBezTo>
                  <a:pt x="18" y="29"/>
                  <a:pt x="20" y="34"/>
                  <a:pt x="16" y="37"/>
                </a:cubicBezTo>
                <a:cubicBezTo>
                  <a:pt x="13" y="39"/>
                  <a:pt x="7" y="40"/>
                  <a:pt x="7" y="40"/>
                </a:cubicBezTo>
                <a:cubicBezTo>
                  <a:pt x="0" y="38"/>
                  <a:pt x="3" y="46"/>
                  <a:pt x="3" y="50"/>
                </a:cubicBezTo>
              </a:path>
            </a:pathLst>
          </a:cu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104" name="Text Box 193"/>
          <p:cNvSpPr txBox="1">
            <a:spLocks noChangeArrowheads="1"/>
          </p:cNvSpPr>
          <p:nvPr/>
        </p:nvSpPr>
        <p:spPr bwMode="auto">
          <a:xfrm flipH="1">
            <a:off x="8356600" y="2335213"/>
            <a:ext cx="144463"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lnSpc>
                <a:spcPct val="50000"/>
              </a:lnSpc>
              <a:spcBef>
                <a:spcPct val="50000"/>
              </a:spcBef>
              <a:buClrTx/>
              <a:buSzTx/>
              <a:buFontTx/>
              <a:buNone/>
            </a:pPr>
            <a:r>
              <a:rPr lang="en-US" altLang="en-US" sz="1400" b="0">
                <a:latin typeface="Times New Roman" pitchFamily="18" charset="0"/>
              </a:rPr>
              <a:t>*</a:t>
            </a:r>
          </a:p>
        </p:txBody>
      </p:sp>
      <p:grpSp>
        <p:nvGrpSpPr>
          <p:cNvPr id="38105" name="Group 1303"/>
          <p:cNvGrpSpPr>
            <a:grpSpLocks/>
          </p:cNvGrpSpPr>
          <p:nvPr/>
        </p:nvGrpSpPr>
        <p:grpSpPr bwMode="auto">
          <a:xfrm>
            <a:off x="508000" y="2684463"/>
            <a:ext cx="152400" cy="352425"/>
            <a:chOff x="768" y="336"/>
            <a:chExt cx="104" cy="384"/>
          </a:xfrm>
        </p:grpSpPr>
        <p:sp>
          <p:nvSpPr>
            <p:cNvPr id="38326" name="Line 1304"/>
            <p:cNvSpPr>
              <a:spLocks noChangeShapeType="1"/>
            </p:cNvSpPr>
            <p:nvPr/>
          </p:nvSpPr>
          <p:spPr bwMode="auto">
            <a:xfrm>
              <a:off x="816" y="624"/>
              <a:ext cx="0" cy="96"/>
            </a:xfrm>
            <a:prstGeom prst="line">
              <a:avLst/>
            </a:prstGeom>
            <a:noFill/>
            <a:ln w="38100">
              <a:solidFill>
                <a:srgbClr val="0099FF"/>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38327" name="Group 1305"/>
            <p:cNvGrpSpPr>
              <a:grpSpLocks/>
            </p:cNvGrpSpPr>
            <p:nvPr/>
          </p:nvGrpSpPr>
          <p:grpSpPr bwMode="auto">
            <a:xfrm>
              <a:off x="768" y="336"/>
              <a:ext cx="104" cy="288"/>
              <a:chOff x="768" y="336"/>
              <a:chExt cx="104" cy="288"/>
            </a:xfrm>
          </p:grpSpPr>
          <p:sp>
            <p:nvSpPr>
              <p:cNvPr id="38328" name="Oval 1306"/>
              <p:cNvSpPr>
                <a:spLocks noChangeArrowheads="1"/>
              </p:cNvSpPr>
              <p:nvPr/>
            </p:nvSpPr>
            <p:spPr bwMode="auto">
              <a:xfrm>
                <a:off x="768" y="480"/>
                <a:ext cx="96" cy="144"/>
              </a:xfrm>
              <a:prstGeom prst="ellipse">
                <a:avLst/>
              </a:pr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endParaRPr lang="en-US" altLang="en-US" sz="1800" b="0"/>
              </a:p>
            </p:txBody>
          </p:sp>
          <p:sp>
            <p:nvSpPr>
              <p:cNvPr id="38329" name="Freeform 1307"/>
              <p:cNvSpPr>
                <a:spLocks/>
              </p:cNvSpPr>
              <p:nvPr/>
            </p:nvSpPr>
            <p:spPr bwMode="auto">
              <a:xfrm>
                <a:off x="816" y="336"/>
                <a:ext cx="56" cy="192"/>
              </a:xfrm>
              <a:custGeom>
                <a:avLst/>
                <a:gdLst>
                  <a:gd name="T0" fmla="*/ 8 w 56"/>
                  <a:gd name="T1" fmla="*/ 0 h 192"/>
                  <a:gd name="T2" fmla="*/ 8 w 56"/>
                  <a:gd name="T3" fmla="*/ 96 h 192"/>
                  <a:gd name="T4" fmla="*/ 56 w 56"/>
                  <a:gd name="T5" fmla="*/ 192 h 192"/>
                  <a:gd name="T6" fmla="*/ 0 60000 65536"/>
                  <a:gd name="T7" fmla="*/ 0 60000 65536"/>
                  <a:gd name="T8" fmla="*/ 0 60000 65536"/>
                  <a:gd name="T9" fmla="*/ 0 w 56"/>
                  <a:gd name="T10" fmla="*/ 0 h 192"/>
                  <a:gd name="T11" fmla="*/ 56 w 56"/>
                  <a:gd name="T12" fmla="*/ 192 h 192"/>
                </a:gdLst>
                <a:ahLst/>
                <a:cxnLst>
                  <a:cxn ang="T6">
                    <a:pos x="T0" y="T1"/>
                  </a:cxn>
                  <a:cxn ang="T7">
                    <a:pos x="T2" y="T3"/>
                  </a:cxn>
                  <a:cxn ang="T8">
                    <a:pos x="T4" y="T5"/>
                  </a:cxn>
                </a:cxnLst>
                <a:rect l="T9" t="T10" r="T11" b="T12"/>
                <a:pathLst>
                  <a:path w="56" h="192">
                    <a:moveTo>
                      <a:pt x="8" y="0"/>
                    </a:moveTo>
                    <a:cubicBezTo>
                      <a:pt x="4" y="32"/>
                      <a:pt x="0" y="64"/>
                      <a:pt x="8" y="96"/>
                    </a:cubicBezTo>
                    <a:cubicBezTo>
                      <a:pt x="16" y="128"/>
                      <a:pt x="48" y="176"/>
                      <a:pt x="56" y="192"/>
                    </a:cubicBezTo>
                  </a:path>
                </a:pathLst>
              </a:custGeom>
              <a:solidFill>
                <a:srgbClr val="0099FF"/>
              </a:solidFill>
              <a:ln w="9525">
                <a:solidFill>
                  <a:srgbClr val="0099FF"/>
                </a:solidFill>
                <a:round/>
                <a:headEnd/>
                <a:tailEnd/>
              </a:ln>
            </p:spPr>
            <p:txBody>
              <a:bodyPr/>
              <a:lstStyle/>
              <a:p>
                <a:endParaRPr lang="en-US"/>
              </a:p>
            </p:txBody>
          </p:sp>
          <p:sp>
            <p:nvSpPr>
              <p:cNvPr id="38330" name="Oval 1308"/>
              <p:cNvSpPr>
                <a:spLocks noChangeArrowheads="1"/>
              </p:cNvSpPr>
              <p:nvPr/>
            </p:nvSpPr>
            <p:spPr bwMode="auto">
              <a:xfrm>
                <a:off x="768" y="480"/>
                <a:ext cx="96" cy="144"/>
              </a:xfrm>
              <a:prstGeom prst="ellipse">
                <a:avLst/>
              </a:pr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endParaRPr lang="en-US" altLang="en-US" sz="1800" b="0"/>
              </a:p>
            </p:txBody>
          </p:sp>
          <p:sp>
            <p:nvSpPr>
              <p:cNvPr id="38331" name="Freeform 1309"/>
              <p:cNvSpPr>
                <a:spLocks/>
              </p:cNvSpPr>
              <p:nvPr/>
            </p:nvSpPr>
            <p:spPr bwMode="auto">
              <a:xfrm>
                <a:off x="816" y="336"/>
                <a:ext cx="56" cy="192"/>
              </a:xfrm>
              <a:custGeom>
                <a:avLst/>
                <a:gdLst>
                  <a:gd name="T0" fmla="*/ 8 w 56"/>
                  <a:gd name="T1" fmla="*/ 0 h 192"/>
                  <a:gd name="T2" fmla="*/ 8 w 56"/>
                  <a:gd name="T3" fmla="*/ 96 h 192"/>
                  <a:gd name="T4" fmla="*/ 56 w 56"/>
                  <a:gd name="T5" fmla="*/ 192 h 192"/>
                  <a:gd name="T6" fmla="*/ 0 60000 65536"/>
                  <a:gd name="T7" fmla="*/ 0 60000 65536"/>
                  <a:gd name="T8" fmla="*/ 0 60000 65536"/>
                  <a:gd name="T9" fmla="*/ 0 w 56"/>
                  <a:gd name="T10" fmla="*/ 0 h 192"/>
                  <a:gd name="T11" fmla="*/ 56 w 56"/>
                  <a:gd name="T12" fmla="*/ 192 h 192"/>
                </a:gdLst>
                <a:ahLst/>
                <a:cxnLst>
                  <a:cxn ang="T6">
                    <a:pos x="T0" y="T1"/>
                  </a:cxn>
                  <a:cxn ang="T7">
                    <a:pos x="T2" y="T3"/>
                  </a:cxn>
                  <a:cxn ang="T8">
                    <a:pos x="T4" y="T5"/>
                  </a:cxn>
                </a:cxnLst>
                <a:rect l="T9" t="T10" r="T11" b="T12"/>
                <a:pathLst>
                  <a:path w="56" h="192">
                    <a:moveTo>
                      <a:pt x="8" y="0"/>
                    </a:moveTo>
                    <a:cubicBezTo>
                      <a:pt x="4" y="32"/>
                      <a:pt x="0" y="64"/>
                      <a:pt x="8" y="96"/>
                    </a:cubicBezTo>
                    <a:cubicBezTo>
                      <a:pt x="16" y="128"/>
                      <a:pt x="48" y="176"/>
                      <a:pt x="56" y="192"/>
                    </a:cubicBezTo>
                  </a:path>
                </a:pathLst>
              </a:custGeom>
              <a:solidFill>
                <a:srgbClr val="0099FF"/>
              </a:solidFill>
              <a:ln w="9525">
                <a:solidFill>
                  <a:srgbClr val="0099FF"/>
                </a:solidFill>
                <a:round/>
                <a:headEnd/>
                <a:tailEnd/>
              </a:ln>
            </p:spPr>
            <p:txBody>
              <a:bodyPr/>
              <a:lstStyle/>
              <a:p>
                <a:endParaRPr lang="en-US"/>
              </a:p>
            </p:txBody>
          </p:sp>
        </p:grpSp>
      </p:grpSp>
      <p:grpSp>
        <p:nvGrpSpPr>
          <p:cNvPr id="38106" name="Group 1303"/>
          <p:cNvGrpSpPr>
            <a:grpSpLocks/>
          </p:cNvGrpSpPr>
          <p:nvPr/>
        </p:nvGrpSpPr>
        <p:grpSpPr bwMode="auto">
          <a:xfrm>
            <a:off x="290513" y="2684463"/>
            <a:ext cx="152400" cy="352425"/>
            <a:chOff x="768" y="336"/>
            <a:chExt cx="104" cy="384"/>
          </a:xfrm>
        </p:grpSpPr>
        <p:sp>
          <p:nvSpPr>
            <p:cNvPr id="38320" name="Line 1304"/>
            <p:cNvSpPr>
              <a:spLocks noChangeShapeType="1"/>
            </p:cNvSpPr>
            <p:nvPr/>
          </p:nvSpPr>
          <p:spPr bwMode="auto">
            <a:xfrm>
              <a:off x="816" y="624"/>
              <a:ext cx="0" cy="96"/>
            </a:xfrm>
            <a:prstGeom prst="line">
              <a:avLst/>
            </a:prstGeom>
            <a:noFill/>
            <a:ln w="38100">
              <a:solidFill>
                <a:srgbClr val="0099FF"/>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38321" name="Group 1305"/>
            <p:cNvGrpSpPr>
              <a:grpSpLocks/>
            </p:cNvGrpSpPr>
            <p:nvPr/>
          </p:nvGrpSpPr>
          <p:grpSpPr bwMode="auto">
            <a:xfrm>
              <a:off x="768" y="336"/>
              <a:ext cx="104" cy="288"/>
              <a:chOff x="768" y="336"/>
              <a:chExt cx="104" cy="288"/>
            </a:xfrm>
          </p:grpSpPr>
          <p:sp>
            <p:nvSpPr>
              <p:cNvPr id="38322" name="Oval 1306"/>
              <p:cNvSpPr>
                <a:spLocks noChangeArrowheads="1"/>
              </p:cNvSpPr>
              <p:nvPr/>
            </p:nvSpPr>
            <p:spPr bwMode="auto">
              <a:xfrm>
                <a:off x="768" y="480"/>
                <a:ext cx="96" cy="144"/>
              </a:xfrm>
              <a:prstGeom prst="ellipse">
                <a:avLst/>
              </a:pr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endParaRPr lang="en-US" altLang="en-US" sz="1800" b="0"/>
              </a:p>
            </p:txBody>
          </p:sp>
          <p:sp>
            <p:nvSpPr>
              <p:cNvPr id="38323" name="Freeform 1307"/>
              <p:cNvSpPr>
                <a:spLocks/>
              </p:cNvSpPr>
              <p:nvPr/>
            </p:nvSpPr>
            <p:spPr bwMode="auto">
              <a:xfrm>
                <a:off x="816" y="336"/>
                <a:ext cx="56" cy="192"/>
              </a:xfrm>
              <a:custGeom>
                <a:avLst/>
                <a:gdLst>
                  <a:gd name="T0" fmla="*/ 8 w 56"/>
                  <a:gd name="T1" fmla="*/ 0 h 192"/>
                  <a:gd name="T2" fmla="*/ 8 w 56"/>
                  <a:gd name="T3" fmla="*/ 96 h 192"/>
                  <a:gd name="T4" fmla="*/ 56 w 56"/>
                  <a:gd name="T5" fmla="*/ 192 h 192"/>
                  <a:gd name="T6" fmla="*/ 0 60000 65536"/>
                  <a:gd name="T7" fmla="*/ 0 60000 65536"/>
                  <a:gd name="T8" fmla="*/ 0 60000 65536"/>
                  <a:gd name="T9" fmla="*/ 0 w 56"/>
                  <a:gd name="T10" fmla="*/ 0 h 192"/>
                  <a:gd name="T11" fmla="*/ 56 w 56"/>
                  <a:gd name="T12" fmla="*/ 192 h 192"/>
                </a:gdLst>
                <a:ahLst/>
                <a:cxnLst>
                  <a:cxn ang="T6">
                    <a:pos x="T0" y="T1"/>
                  </a:cxn>
                  <a:cxn ang="T7">
                    <a:pos x="T2" y="T3"/>
                  </a:cxn>
                  <a:cxn ang="T8">
                    <a:pos x="T4" y="T5"/>
                  </a:cxn>
                </a:cxnLst>
                <a:rect l="T9" t="T10" r="T11" b="T12"/>
                <a:pathLst>
                  <a:path w="56" h="192">
                    <a:moveTo>
                      <a:pt x="8" y="0"/>
                    </a:moveTo>
                    <a:cubicBezTo>
                      <a:pt x="4" y="32"/>
                      <a:pt x="0" y="64"/>
                      <a:pt x="8" y="96"/>
                    </a:cubicBezTo>
                    <a:cubicBezTo>
                      <a:pt x="16" y="128"/>
                      <a:pt x="48" y="176"/>
                      <a:pt x="56" y="192"/>
                    </a:cubicBezTo>
                  </a:path>
                </a:pathLst>
              </a:custGeom>
              <a:solidFill>
                <a:srgbClr val="0099FF"/>
              </a:solidFill>
              <a:ln w="9525">
                <a:solidFill>
                  <a:srgbClr val="0099FF"/>
                </a:solidFill>
                <a:round/>
                <a:headEnd/>
                <a:tailEnd/>
              </a:ln>
            </p:spPr>
            <p:txBody>
              <a:bodyPr/>
              <a:lstStyle/>
              <a:p>
                <a:endParaRPr lang="en-US"/>
              </a:p>
            </p:txBody>
          </p:sp>
          <p:sp>
            <p:nvSpPr>
              <p:cNvPr id="38324" name="Oval 1308"/>
              <p:cNvSpPr>
                <a:spLocks noChangeArrowheads="1"/>
              </p:cNvSpPr>
              <p:nvPr/>
            </p:nvSpPr>
            <p:spPr bwMode="auto">
              <a:xfrm>
                <a:off x="768" y="480"/>
                <a:ext cx="96" cy="144"/>
              </a:xfrm>
              <a:prstGeom prst="ellipse">
                <a:avLst/>
              </a:pr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endParaRPr lang="en-US" altLang="en-US" sz="1800" b="0"/>
              </a:p>
            </p:txBody>
          </p:sp>
          <p:sp>
            <p:nvSpPr>
              <p:cNvPr id="38325" name="Freeform 1309"/>
              <p:cNvSpPr>
                <a:spLocks/>
              </p:cNvSpPr>
              <p:nvPr/>
            </p:nvSpPr>
            <p:spPr bwMode="auto">
              <a:xfrm>
                <a:off x="816" y="336"/>
                <a:ext cx="56" cy="192"/>
              </a:xfrm>
              <a:custGeom>
                <a:avLst/>
                <a:gdLst>
                  <a:gd name="T0" fmla="*/ 8 w 56"/>
                  <a:gd name="T1" fmla="*/ 0 h 192"/>
                  <a:gd name="T2" fmla="*/ 8 w 56"/>
                  <a:gd name="T3" fmla="*/ 96 h 192"/>
                  <a:gd name="T4" fmla="*/ 56 w 56"/>
                  <a:gd name="T5" fmla="*/ 192 h 192"/>
                  <a:gd name="T6" fmla="*/ 0 60000 65536"/>
                  <a:gd name="T7" fmla="*/ 0 60000 65536"/>
                  <a:gd name="T8" fmla="*/ 0 60000 65536"/>
                  <a:gd name="T9" fmla="*/ 0 w 56"/>
                  <a:gd name="T10" fmla="*/ 0 h 192"/>
                  <a:gd name="T11" fmla="*/ 56 w 56"/>
                  <a:gd name="T12" fmla="*/ 192 h 192"/>
                </a:gdLst>
                <a:ahLst/>
                <a:cxnLst>
                  <a:cxn ang="T6">
                    <a:pos x="T0" y="T1"/>
                  </a:cxn>
                  <a:cxn ang="T7">
                    <a:pos x="T2" y="T3"/>
                  </a:cxn>
                  <a:cxn ang="T8">
                    <a:pos x="T4" y="T5"/>
                  </a:cxn>
                </a:cxnLst>
                <a:rect l="T9" t="T10" r="T11" b="T12"/>
                <a:pathLst>
                  <a:path w="56" h="192">
                    <a:moveTo>
                      <a:pt x="8" y="0"/>
                    </a:moveTo>
                    <a:cubicBezTo>
                      <a:pt x="4" y="32"/>
                      <a:pt x="0" y="64"/>
                      <a:pt x="8" y="96"/>
                    </a:cubicBezTo>
                    <a:cubicBezTo>
                      <a:pt x="16" y="128"/>
                      <a:pt x="48" y="176"/>
                      <a:pt x="56" y="192"/>
                    </a:cubicBezTo>
                  </a:path>
                </a:pathLst>
              </a:custGeom>
              <a:solidFill>
                <a:srgbClr val="0099FF"/>
              </a:solidFill>
              <a:ln w="9525">
                <a:solidFill>
                  <a:srgbClr val="0099FF"/>
                </a:solidFill>
                <a:round/>
                <a:headEnd/>
                <a:tailEnd/>
              </a:ln>
            </p:spPr>
            <p:txBody>
              <a:bodyPr/>
              <a:lstStyle/>
              <a:p>
                <a:endParaRPr lang="en-US"/>
              </a:p>
            </p:txBody>
          </p:sp>
        </p:grpSp>
      </p:grpSp>
      <p:grpSp>
        <p:nvGrpSpPr>
          <p:cNvPr id="38107" name="Group 929"/>
          <p:cNvGrpSpPr>
            <a:grpSpLocks/>
          </p:cNvGrpSpPr>
          <p:nvPr/>
        </p:nvGrpSpPr>
        <p:grpSpPr bwMode="auto">
          <a:xfrm>
            <a:off x="434975" y="1811338"/>
            <a:ext cx="146050" cy="436562"/>
            <a:chOff x="768" y="336"/>
            <a:chExt cx="104" cy="384"/>
          </a:xfrm>
        </p:grpSpPr>
        <p:sp>
          <p:nvSpPr>
            <p:cNvPr id="38314" name="Line 930"/>
            <p:cNvSpPr>
              <a:spLocks noChangeShapeType="1"/>
            </p:cNvSpPr>
            <p:nvPr/>
          </p:nvSpPr>
          <p:spPr bwMode="auto">
            <a:xfrm>
              <a:off x="816" y="624"/>
              <a:ext cx="0" cy="96"/>
            </a:xfrm>
            <a:prstGeom prst="line">
              <a:avLst/>
            </a:prstGeom>
            <a:noFill/>
            <a:ln w="38100">
              <a:solidFill>
                <a:srgbClr val="0099FF"/>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38315" name="Group 931"/>
            <p:cNvGrpSpPr>
              <a:grpSpLocks/>
            </p:cNvGrpSpPr>
            <p:nvPr/>
          </p:nvGrpSpPr>
          <p:grpSpPr bwMode="auto">
            <a:xfrm>
              <a:off x="768" y="336"/>
              <a:ext cx="104" cy="288"/>
              <a:chOff x="768" y="336"/>
              <a:chExt cx="104" cy="288"/>
            </a:xfrm>
          </p:grpSpPr>
          <p:sp>
            <p:nvSpPr>
              <p:cNvPr id="38316" name="Oval 932"/>
              <p:cNvSpPr>
                <a:spLocks noChangeArrowheads="1"/>
              </p:cNvSpPr>
              <p:nvPr/>
            </p:nvSpPr>
            <p:spPr bwMode="auto">
              <a:xfrm>
                <a:off x="768" y="480"/>
                <a:ext cx="96" cy="144"/>
              </a:xfrm>
              <a:prstGeom prst="ellipse">
                <a:avLst/>
              </a:pr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endParaRPr lang="en-US" altLang="en-US" sz="1800" b="0"/>
              </a:p>
            </p:txBody>
          </p:sp>
          <p:sp>
            <p:nvSpPr>
              <p:cNvPr id="38317" name="Freeform 933"/>
              <p:cNvSpPr>
                <a:spLocks/>
              </p:cNvSpPr>
              <p:nvPr/>
            </p:nvSpPr>
            <p:spPr bwMode="auto">
              <a:xfrm>
                <a:off x="816" y="336"/>
                <a:ext cx="56" cy="192"/>
              </a:xfrm>
              <a:custGeom>
                <a:avLst/>
                <a:gdLst>
                  <a:gd name="T0" fmla="*/ 8 w 56"/>
                  <a:gd name="T1" fmla="*/ 0 h 192"/>
                  <a:gd name="T2" fmla="*/ 8 w 56"/>
                  <a:gd name="T3" fmla="*/ 96 h 192"/>
                  <a:gd name="T4" fmla="*/ 56 w 56"/>
                  <a:gd name="T5" fmla="*/ 192 h 192"/>
                  <a:gd name="T6" fmla="*/ 0 60000 65536"/>
                  <a:gd name="T7" fmla="*/ 0 60000 65536"/>
                  <a:gd name="T8" fmla="*/ 0 60000 65536"/>
                  <a:gd name="T9" fmla="*/ 0 w 56"/>
                  <a:gd name="T10" fmla="*/ 0 h 192"/>
                  <a:gd name="T11" fmla="*/ 56 w 56"/>
                  <a:gd name="T12" fmla="*/ 192 h 192"/>
                </a:gdLst>
                <a:ahLst/>
                <a:cxnLst>
                  <a:cxn ang="T6">
                    <a:pos x="T0" y="T1"/>
                  </a:cxn>
                  <a:cxn ang="T7">
                    <a:pos x="T2" y="T3"/>
                  </a:cxn>
                  <a:cxn ang="T8">
                    <a:pos x="T4" y="T5"/>
                  </a:cxn>
                </a:cxnLst>
                <a:rect l="T9" t="T10" r="T11" b="T12"/>
                <a:pathLst>
                  <a:path w="56" h="192">
                    <a:moveTo>
                      <a:pt x="8" y="0"/>
                    </a:moveTo>
                    <a:cubicBezTo>
                      <a:pt x="4" y="32"/>
                      <a:pt x="0" y="64"/>
                      <a:pt x="8" y="96"/>
                    </a:cubicBezTo>
                    <a:cubicBezTo>
                      <a:pt x="16" y="128"/>
                      <a:pt x="48" y="176"/>
                      <a:pt x="56" y="192"/>
                    </a:cubicBezTo>
                  </a:path>
                </a:pathLst>
              </a:custGeom>
              <a:solidFill>
                <a:srgbClr val="0099FF"/>
              </a:solidFill>
              <a:ln w="9525">
                <a:solidFill>
                  <a:srgbClr val="0099FF"/>
                </a:solidFill>
                <a:round/>
                <a:headEnd/>
                <a:tailEnd/>
              </a:ln>
            </p:spPr>
            <p:txBody>
              <a:bodyPr/>
              <a:lstStyle/>
              <a:p>
                <a:endParaRPr lang="en-US"/>
              </a:p>
            </p:txBody>
          </p:sp>
          <p:sp>
            <p:nvSpPr>
              <p:cNvPr id="38318" name="Oval 934"/>
              <p:cNvSpPr>
                <a:spLocks noChangeArrowheads="1"/>
              </p:cNvSpPr>
              <p:nvPr/>
            </p:nvSpPr>
            <p:spPr bwMode="auto">
              <a:xfrm>
                <a:off x="768" y="480"/>
                <a:ext cx="96" cy="144"/>
              </a:xfrm>
              <a:prstGeom prst="ellipse">
                <a:avLst/>
              </a:pr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endParaRPr lang="en-US" altLang="en-US" sz="1800" b="0"/>
              </a:p>
            </p:txBody>
          </p:sp>
          <p:sp>
            <p:nvSpPr>
              <p:cNvPr id="38319" name="Freeform 935"/>
              <p:cNvSpPr>
                <a:spLocks/>
              </p:cNvSpPr>
              <p:nvPr/>
            </p:nvSpPr>
            <p:spPr bwMode="auto">
              <a:xfrm>
                <a:off x="816" y="336"/>
                <a:ext cx="56" cy="192"/>
              </a:xfrm>
              <a:custGeom>
                <a:avLst/>
                <a:gdLst>
                  <a:gd name="T0" fmla="*/ 8 w 56"/>
                  <a:gd name="T1" fmla="*/ 0 h 192"/>
                  <a:gd name="T2" fmla="*/ 8 w 56"/>
                  <a:gd name="T3" fmla="*/ 96 h 192"/>
                  <a:gd name="T4" fmla="*/ 56 w 56"/>
                  <a:gd name="T5" fmla="*/ 192 h 192"/>
                  <a:gd name="T6" fmla="*/ 0 60000 65536"/>
                  <a:gd name="T7" fmla="*/ 0 60000 65536"/>
                  <a:gd name="T8" fmla="*/ 0 60000 65536"/>
                  <a:gd name="T9" fmla="*/ 0 w 56"/>
                  <a:gd name="T10" fmla="*/ 0 h 192"/>
                  <a:gd name="T11" fmla="*/ 56 w 56"/>
                  <a:gd name="T12" fmla="*/ 192 h 192"/>
                </a:gdLst>
                <a:ahLst/>
                <a:cxnLst>
                  <a:cxn ang="T6">
                    <a:pos x="T0" y="T1"/>
                  </a:cxn>
                  <a:cxn ang="T7">
                    <a:pos x="T2" y="T3"/>
                  </a:cxn>
                  <a:cxn ang="T8">
                    <a:pos x="T4" y="T5"/>
                  </a:cxn>
                </a:cxnLst>
                <a:rect l="T9" t="T10" r="T11" b="T12"/>
                <a:pathLst>
                  <a:path w="56" h="192">
                    <a:moveTo>
                      <a:pt x="8" y="0"/>
                    </a:moveTo>
                    <a:cubicBezTo>
                      <a:pt x="4" y="32"/>
                      <a:pt x="0" y="64"/>
                      <a:pt x="8" y="96"/>
                    </a:cubicBezTo>
                    <a:cubicBezTo>
                      <a:pt x="16" y="128"/>
                      <a:pt x="48" y="176"/>
                      <a:pt x="56" y="192"/>
                    </a:cubicBezTo>
                  </a:path>
                </a:pathLst>
              </a:custGeom>
              <a:solidFill>
                <a:srgbClr val="0099FF"/>
              </a:solidFill>
              <a:ln w="9525">
                <a:solidFill>
                  <a:srgbClr val="0099FF"/>
                </a:solidFill>
                <a:round/>
                <a:headEnd/>
                <a:tailEnd/>
              </a:ln>
            </p:spPr>
            <p:txBody>
              <a:bodyPr/>
              <a:lstStyle/>
              <a:p>
                <a:endParaRPr lang="en-US"/>
              </a:p>
            </p:txBody>
          </p:sp>
        </p:grpSp>
      </p:grpSp>
      <p:sp>
        <p:nvSpPr>
          <p:cNvPr id="38108" name="Text Box 193"/>
          <p:cNvSpPr txBox="1">
            <a:spLocks noChangeArrowheads="1"/>
          </p:cNvSpPr>
          <p:nvPr/>
        </p:nvSpPr>
        <p:spPr bwMode="auto">
          <a:xfrm>
            <a:off x="217488" y="3121025"/>
            <a:ext cx="973137"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lnSpc>
                <a:spcPct val="50000"/>
              </a:lnSpc>
              <a:spcBef>
                <a:spcPct val="50000"/>
              </a:spcBef>
              <a:buClrTx/>
              <a:buSzTx/>
              <a:buFontTx/>
              <a:buNone/>
            </a:pPr>
            <a:r>
              <a:rPr lang="en-US" altLang="en-US" sz="700" b="0">
                <a:latin typeface="Times New Roman" pitchFamily="18" charset="0"/>
              </a:rPr>
              <a:t>4x1500 MVA ICT</a:t>
            </a:r>
          </a:p>
          <a:p>
            <a:pPr eaLnBrk="1" hangingPunct="1">
              <a:lnSpc>
                <a:spcPct val="50000"/>
              </a:lnSpc>
              <a:spcBef>
                <a:spcPct val="50000"/>
              </a:spcBef>
              <a:buClrTx/>
              <a:buSzTx/>
              <a:buFontTx/>
              <a:buNone/>
            </a:pPr>
            <a:r>
              <a:rPr lang="en-US" altLang="en-US" sz="700" b="0">
                <a:latin typeface="Times New Roman" pitchFamily="18" charset="0"/>
              </a:rPr>
              <a:t>1x 240 MVAR B/R</a:t>
            </a:r>
          </a:p>
          <a:p>
            <a:pPr eaLnBrk="1" hangingPunct="1">
              <a:lnSpc>
                <a:spcPct val="50000"/>
              </a:lnSpc>
              <a:spcBef>
                <a:spcPct val="50000"/>
              </a:spcBef>
              <a:buClrTx/>
              <a:buSzTx/>
              <a:buFontTx/>
              <a:buNone/>
            </a:pPr>
            <a:r>
              <a:rPr lang="en-US" altLang="en-US" sz="700" b="0">
                <a:latin typeface="Times New Roman" pitchFamily="18" charset="0"/>
              </a:rPr>
              <a:t>1x 240 MVAR L/R</a:t>
            </a:r>
          </a:p>
          <a:p>
            <a:pPr eaLnBrk="1" hangingPunct="1">
              <a:lnSpc>
                <a:spcPct val="50000"/>
              </a:lnSpc>
              <a:spcBef>
                <a:spcPct val="50000"/>
              </a:spcBef>
              <a:buClrTx/>
              <a:buSzTx/>
              <a:buFontTx/>
              <a:buNone/>
            </a:pPr>
            <a:endParaRPr lang="en-US" altLang="en-US" sz="700" b="0">
              <a:latin typeface="Times New Roman" pitchFamily="18" charset="0"/>
            </a:endParaRPr>
          </a:p>
        </p:txBody>
      </p:sp>
      <p:sp>
        <p:nvSpPr>
          <p:cNvPr id="38109" name="Text Box 193"/>
          <p:cNvSpPr txBox="1">
            <a:spLocks noChangeArrowheads="1"/>
          </p:cNvSpPr>
          <p:nvPr/>
        </p:nvSpPr>
        <p:spPr bwMode="auto">
          <a:xfrm rot="4289385">
            <a:off x="740569" y="2321719"/>
            <a:ext cx="538162"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rIns="0" bIns="0">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lnSpc>
                <a:spcPct val="50000"/>
              </a:lnSpc>
              <a:spcBef>
                <a:spcPct val="50000"/>
              </a:spcBef>
              <a:buClrTx/>
              <a:buSzTx/>
              <a:buFontTx/>
              <a:buNone/>
            </a:pPr>
            <a:r>
              <a:rPr lang="en-US" altLang="en-US" sz="700" b="0">
                <a:latin typeface="Times New Roman" pitchFamily="18" charset="0"/>
              </a:rPr>
              <a:t>85 kM</a:t>
            </a:r>
          </a:p>
        </p:txBody>
      </p:sp>
      <p:sp>
        <p:nvSpPr>
          <p:cNvPr id="38110" name="Line 428"/>
          <p:cNvSpPr>
            <a:spLocks noChangeShapeType="1"/>
          </p:cNvSpPr>
          <p:nvPr/>
        </p:nvSpPr>
        <p:spPr bwMode="auto">
          <a:xfrm flipV="1">
            <a:off x="1352550" y="903288"/>
            <a:ext cx="692150" cy="1781175"/>
          </a:xfrm>
          <a:prstGeom prst="line">
            <a:avLst/>
          </a:prstGeom>
          <a:noFill/>
          <a:ln w="38100">
            <a:solidFill>
              <a:srgbClr val="0099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111" name="Text Box 172"/>
          <p:cNvSpPr txBox="1">
            <a:spLocks noChangeArrowheads="1"/>
          </p:cNvSpPr>
          <p:nvPr/>
        </p:nvSpPr>
        <p:spPr bwMode="auto">
          <a:xfrm>
            <a:off x="2355850" y="695325"/>
            <a:ext cx="317500"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50000"/>
              </a:spcBef>
              <a:buClrTx/>
              <a:buSzTx/>
              <a:buFontTx/>
              <a:buNone/>
            </a:pPr>
            <a:r>
              <a:rPr lang="en-US" altLang="en-US" sz="800" b="0">
                <a:latin typeface="Times New Roman" pitchFamily="18" charset="0"/>
              </a:rPr>
              <a:t>AGRA</a:t>
            </a:r>
          </a:p>
        </p:txBody>
      </p:sp>
      <p:cxnSp>
        <p:nvCxnSpPr>
          <p:cNvPr id="38112" name="Straight Connector 383"/>
          <p:cNvCxnSpPr>
            <a:cxnSpLocks noChangeShapeType="1"/>
          </p:cNvCxnSpPr>
          <p:nvPr/>
        </p:nvCxnSpPr>
        <p:spPr bwMode="auto">
          <a:xfrm flipV="1">
            <a:off x="1958975" y="893763"/>
            <a:ext cx="1071563" cy="19050"/>
          </a:xfrm>
          <a:prstGeom prst="line">
            <a:avLst/>
          </a:prstGeom>
          <a:noFill/>
          <a:ln w="38100" algn="ctr">
            <a:solidFill>
              <a:srgbClr val="0099FF"/>
            </a:solidFill>
            <a:round/>
            <a:headEnd/>
            <a:tailEnd/>
          </a:ln>
          <a:extLst>
            <a:ext uri="{909E8E84-426E-40DD-AFC4-6F175D3DCCD1}">
              <a14:hiddenFill xmlns:a14="http://schemas.microsoft.com/office/drawing/2010/main">
                <a:noFill/>
              </a14:hiddenFill>
            </a:ext>
          </a:extLst>
        </p:spPr>
      </p:cxnSp>
      <p:sp>
        <p:nvSpPr>
          <p:cNvPr id="38113" name="Line 543"/>
          <p:cNvSpPr>
            <a:spLocks noChangeShapeType="1"/>
          </p:cNvSpPr>
          <p:nvPr/>
        </p:nvSpPr>
        <p:spPr bwMode="auto">
          <a:xfrm>
            <a:off x="2951163" y="912813"/>
            <a:ext cx="0" cy="292100"/>
          </a:xfrm>
          <a:prstGeom prst="line">
            <a:avLst/>
          </a:prstGeom>
          <a:noFill/>
          <a:ln w="38100">
            <a:solidFill>
              <a:srgbClr val="0099FF"/>
            </a:solidFill>
            <a:round/>
            <a:headEnd/>
            <a:tailEnd/>
          </a:ln>
          <a:extLst>
            <a:ext uri="{909E8E84-426E-40DD-AFC4-6F175D3DCCD1}">
              <a14:hiddenFill xmlns:a14="http://schemas.microsoft.com/office/drawing/2010/main">
                <a:noFill/>
              </a14:hiddenFill>
            </a:ext>
          </a:extLst>
        </p:spPr>
        <p:txBody>
          <a:bodyPr/>
          <a:lstStyle/>
          <a:p>
            <a:endParaRPr lang="en-US"/>
          </a:p>
        </p:txBody>
      </p:sp>
      <p:cxnSp>
        <p:nvCxnSpPr>
          <p:cNvPr id="38114" name="Straight Connector 383"/>
          <p:cNvCxnSpPr>
            <a:cxnSpLocks noChangeShapeType="1"/>
          </p:cNvCxnSpPr>
          <p:nvPr/>
        </p:nvCxnSpPr>
        <p:spPr bwMode="auto">
          <a:xfrm flipV="1">
            <a:off x="2044700" y="1250950"/>
            <a:ext cx="315913" cy="6350"/>
          </a:xfrm>
          <a:prstGeom prst="line">
            <a:avLst/>
          </a:prstGeom>
          <a:noFill/>
          <a:ln w="38100" algn="ctr">
            <a:solidFill>
              <a:srgbClr val="CC3300"/>
            </a:solidFill>
            <a:round/>
            <a:headEnd/>
            <a:tailEnd/>
          </a:ln>
          <a:extLst>
            <a:ext uri="{909E8E84-426E-40DD-AFC4-6F175D3DCCD1}">
              <a14:hiddenFill xmlns:a14="http://schemas.microsoft.com/office/drawing/2010/main">
                <a:noFill/>
              </a14:hiddenFill>
            </a:ext>
          </a:extLst>
        </p:spPr>
      </p:cxnSp>
      <p:grpSp>
        <p:nvGrpSpPr>
          <p:cNvPr id="38115" name="Group 1296"/>
          <p:cNvGrpSpPr>
            <a:grpSpLocks/>
          </p:cNvGrpSpPr>
          <p:nvPr/>
        </p:nvGrpSpPr>
        <p:grpSpPr bwMode="auto">
          <a:xfrm>
            <a:off x="2039938" y="873125"/>
            <a:ext cx="122237" cy="368300"/>
            <a:chOff x="768" y="336"/>
            <a:chExt cx="104" cy="384"/>
          </a:xfrm>
        </p:grpSpPr>
        <p:sp>
          <p:nvSpPr>
            <p:cNvPr id="38308" name="Line 1297"/>
            <p:cNvSpPr>
              <a:spLocks noChangeShapeType="1"/>
            </p:cNvSpPr>
            <p:nvPr/>
          </p:nvSpPr>
          <p:spPr bwMode="auto">
            <a:xfrm>
              <a:off x="816" y="624"/>
              <a:ext cx="0" cy="96"/>
            </a:xfrm>
            <a:prstGeom prst="line">
              <a:avLst/>
            </a:prstGeom>
            <a:noFill/>
            <a:ln w="38100">
              <a:solidFill>
                <a:srgbClr val="0099FF"/>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38309" name="Group 1298"/>
            <p:cNvGrpSpPr>
              <a:grpSpLocks/>
            </p:cNvGrpSpPr>
            <p:nvPr/>
          </p:nvGrpSpPr>
          <p:grpSpPr bwMode="auto">
            <a:xfrm>
              <a:off x="768" y="336"/>
              <a:ext cx="104" cy="288"/>
              <a:chOff x="768" y="336"/>
              <a:chExt cx="104" cy="288"/>
            </a:xfrm>
          </p:grpSpPr>
          <p:sp>
            <p:nvSpPr>
              <p:cNvPr id="38310" name="Oval 1299"/>
              <p:cNvSpPr>
                <a:spLocks noChangeArrowheads="1"/>
              </p:cNvSpPr>
              <p:nvPr/>
            </p:nvSpPr>
            <p:spPr bwMode="auto">
              <a:xfrm>
                <a:off x="768" y="480"/>
                <a:ext cx="96" cy="144"/>
              </a:xfrm>
              <a:prstGeom prst="ellipse">
                <a:avLst/>
              </a:pr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endParaRPr lang="en-US" altLang="en-US" sz="1800" b="0"/>
              </a:p>
            </p:txBody>
          </p:sp>
          <p:sp>
            <p:nvSpPr>
              <p:cNvPr id="38311" name="Freeform 1300"/>
              <p:cNvSpPr>
                <a:spLocks/>
              </p:cNvSpPr>
              <p:nvPr/>
            </p:nvSpPr>
            <p:spPr bwMode="auto">
              <a:xfrm>
                <a:off x="816" y="336"/>
                <a:ext cx="56" cy="192"/>
              </a:xfrm>
              <a:custGeom>
                <a:avLst/>
                <a:gdLst>
                  <a:gd name="T0" fmla="*/ 8 w 56"/>
                  <a:gd name="T1" fmla="*/ 0 h 192"/>
                  <a:gd name="T2" fmla="*/ 8 w 56"/>
                  <a:gd name="T3" fmla="*/ 96 h 192"/>
                  <a:gd name="T4" fmla="*/ 56 w 56"/>
                  <a:gd name="T5" fmla="*/ 192 h 192"/>
                  <a:gd name="T6" fmla="*/ 0 60000 65536"/>
                  <a:gd name="T7" fmla="*/ 0 60000 65536"/>
                  <a:gd name="T8" fmla="*/ 0 60000 65536"/>
                  <a:gd name="T9" fmla="*/ 0 w 56"/>
                  <a:gd name="T10" fmla="*/ 0 h 192"/>
                  <a:gd name="T11" fmla="*/ 56 w 56"/>
                  <a:gd name="T12" fmla="*/ 192 h 192"/>
                </a:gdLst>
                <a:ahLst/>
                <a:cxnLst>
                  <a:cxn ang="T6">
                    <a:pos x="T0" y="T1"/>
                  </a:cxn>
                  <a:cxn ang="T7">
                    <a:pos x="T2" y="T3"/>
                  </a:cxn>
                  <a:cxn ang="T8">
                    <a:pos x="T4" y="T5"/>
                  </a:cxn>
                </a:cxnLst>
                <a:rect l="T9" t="T10" r="T11" b="T12"/>
                <a:pathLst>
                  <a:path w="56" h="192">
                    <a:moveTo>
                      <a:pt x="8" y="0"/>
                    </a:moveTo>
                    <a:cubicBezTo>
                      <a:pt x="4" y="32"/>
                      <a:pt x="0" y="64"/>
                      <a:pt x="8" y="96"/>
                    </a:cubicBezTo>
                    <a:cubicBezTo>
                      <a:pt x="16" y="128"/>
                      <a:pt x="48" y="176"/>
                      <a:pt x="56" y="192"/>
                    </a:cubicBezTo>
                  </a:path>
                </a:pathLst>
              </a:custGeom>
              <a:solidFill>
                <a:srgbClr val="0099FF"/>
              </a:solidFill>
              <a:ln w="9525">
                <a:solidFill>
                  <a:srgbClr val="0099FF"/>
                </a:solidFill>
                <a:round/>
                <a:headEnd/>
                <a:tailEnd/>
              </a:ln>
            </p:spPr>
            <p:txBody>
              <a:bodyPr/>
              <a:lstStyle/>
              <a:p>
                <a:endParaRPr lang="en-US"/>
              </a:p>
            </p:txBody>
          </p:sp>
          <p:sp>
            <p:nvSpPr>
              <p:cNvPr id="38312" name="Oval 1301"/>
              <p:cNvSpPr>
                <a:spLocks noChangeArrowheads="1"/>
              </p:cNvSpPr>
              <p:nvPr/>
            </p:nvSpPr>
            <p:spPr bwMode="auto">
              <a:xfrm>
                <a:off x="768" y="480"/>
                <a:ext cx="96" cy="144"/>
              </a:xfrm>
              <a:prstGeom prst="ellipse">
                <a:avLst/>
              </a:pr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endParaRPr lang="en-US" altLang="en-US" sz="1800" b="0"/>
              </a:p>
            </p:txBody>
          </p:sp>
          <p:sp>
            <p:nvSpPr>
              <p:cNvPr id="38313" name="Freeform 1302"/>
              <p:cNvSpPr>
                <a:spLocks/>
              </p:cNvSpPr>
              <p:nvPr/>
            </p:nvSpPr>
            <p:spPr bwMode="auto">
              <a:xfrm>
                <a:off x="816" y="336"/>
                <a:ext cx="56" cy="192"/>
              </a:xfrm>
              <a:custGeom>
                <a:avLst/>
                <a:gdLst>
                  <a:gd name="T0" fmla="*/ 8 w 56"/>
                  <a:gd name="T1" fmla="*/ 0 h 192"/>
                  <a:gd name="T2" fmla="*/ 8 w 56"/>
                  <a:gd name="T3" fmla="*/ 96 h 192"/>
                  <a:gd name="T4" fmla="*/ 56 w 56"/>
                  <a:gd name="T5" fmla="*/ 192 h 192"/>
                  <a:gd name="T6" fmla="*/ 0 60000 65536"/>
                  <a:gd name="T7" fmla="*/ 0 60000 65536"/>
                  <a:gd name="T8" fmla="*/ 0 60000 65536"/>
                  <a:gd name="T9" fmla="*/ 0 w 56"/>
                  <a:gd name="T10" fmla="*/ 0 h 192"/>
                  <a:gd name="T11" fmla="*/ 56 w 56"/>
                  <a:gd name="T12" fmla="*/ 192 h 192"/>
                </a:gdLst>
                <a:ahLst/>
                <a:cxnLst>
                  <a:cxn ang="T6">
                    <a:pos x="T0" y="T1"/>
                  </a:cxn>
                  <a:cxn ang="T7">
                    <a:pos x="T2" y="T3"/>
                  </a:cxn>
                  <a:cxn ang="T8">
                    <a:pos x="T4" y="T5"/>
                  </a:cxn>
                </a:cxnLst>
                <a:rect l="T9" t="T10" r="T11" b="T12"/>
                <a:pathLst>
                  <a:path w="56" h="192">
                    <a:moveTo>
                      <a:pt x="8" y="0"/>
                    </a:moveTo>
                    <a:cubicBezTo>
                      <a:pt x="4" y="32"/>
                      <a:pt x="0" y="64"/>
                      <a:pt x="8" y="96"/>
                    </a:cubicBezTo>
                    <a:cubicBezTo>
                      <a:pt x="16" y="128"/>
                      <a:pt x="48" y="176"/>
                      <a:pt x="56" y="192"/>
                    </a:cubicBezTo>
                  </a:path>
                </a:pathLst>
              </a:custGeom>
              <a:solidFill>
                <a:srgbClr val="0099FF"/>
              </a:solidFill>
              <a:ln w="9525">
                <a:solidFill>
                  <a:srgbClr val="0099FF"/>
                </a:solidFill>
                <a:round/>
                <a:headEnd/>
                <a:tailEnd/>
              </a:ln>
            </p:spPr>
            <p:txBody>
              <a:bodyPr/>
              <a:lstStyle/>
              <a:p>
                <a:endParaRPr lang="en-US"/>
              </a:p>
            </p:txBody>
          </p:sp>
        </p:grpSp>
      </p:grpSp>
      <p:sp>
        <p:nvSpPr>
          <p:cNvPr id="38116" name="Freeform 1126"/>
          <p:cNvSpPr>
            <a:spLocks/>
          </p:cNvSpPr>
          <p:nvPr/>
        </p:nvSpPr>
        <p:spPr bwMode="auto">
          <a:xfrm rot="5298582" flipH="1">
            <a:off x="3029744" y="902494"/>
            <a:ext cx="100012" cy="222250"/>
          </a:xfrm>
          <a:custGeom>
            <a:avLst/>
            <a:gdLst>
              <a:gd name="T0" fmla="*/ 2147483647 w 20"/>
              <a:gd name="T1" fmla="*/ 0 h 50"/>
              <a:gd name="T2" fmla="*/ 2147483647 w 20"/>
              <a:gd name="T3" fmla="*/ 2147483647 h 50"/>
              <a:gd name="T4" fmla="*/ 2147483647 w 20"/>
              <a:gd name="T5" fmla="*/ 2147483647 h 50"/>
              <a:gd name="T6" fmla="*/ 2147483647 w 20"/>
              <a:gd name="T7" fmla="*/ 2147483647 h 50"/>
              <a:gd name="T8" fmla="*/ 2147483647 w 20"/>
              <a:gd name="T9" fmla="*/ 2147483647 h 50"/>
              <a:gd name="T10" fmla="*/ 2147483647 w 20"/>
              <a:gd name="T11" fmla="*/ 2147483647 h 50"/>
              <a:gd name="T12" fmla="*/ 2147483647 w 20"/>
              <a:gd name="T13" fmla="*/ 2147483647 h 50"/>
              <a:gd name="T14" fmla="*/ 2147483647 w 20"/>
              <a:gd name="T15" fmla="*/ 2147483647 h 50"/>
              <a:gd name="T16" fmla="*/ 2147483647 w 20"/>
              <a:gd name="T17" fmla="*/ 2147483647 h 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
              <a:gd name="T28" fmla="*/ 0 h 50"/>
              <a:gd name="T29" fmla="*/ 20 w 20"/>
              <a:gd name="T30" fmla="*/ 50 h 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 h="50">
                <a:moveTo>
                  <a:pt x="2" y="0"/>
                </a:moveTo>
                <a:cubicBezTo>
                  <a:pt x="4" y="11"/>
                  <a:pt x="0" y="11"/>
                  <a:pt x="13" y="13"/>
                </a:cubicBezTo>
                <a:cubicBezTo>
                  <a:pt x="16" y="15"/>
                  <a:pt x="18" y="17"/>
                  <a:pt x="19" y="21"/>
                </a:cubicBezTo>
                <a:cubicBezTo>
                  <a:pt x="16" y="25"/>
                  <a:pt x="11" y="27"/>
                  <a:pt x="6" y="29"/>
                </a:cubicBezTo>
                <a:cubicBezTo>
                  <a:pt x="0" y="27"/>
                  <a:pt x="1" y="21"/>
                  <a:pt x="7" y="20"/>
                </a:cubicBezTo>
                <a:cubicBezTo>
                  <a:pt x="13" y="21"/>
                  <a:pt x="17" y="19"/>
                  <a:pt x="19" y="25"/>
                </a:cubicBezTo>
                <a:cubicBezTo>
                  <a:pt x="18" y="29"/>
                  <a:pt x="20" y="34"/>
                  <a:pt x="16" y="37"/>
                </a:cubicBezTo>
                <a:cubicBezTo>
                  <a:pt x="13" y="39"/>
                  <a:pt x="7" y="40"/>
                  <a:pt x="7" y="40"/>
                </a:cubicBezTo>
                <a:cubicBezTo>
                  <a:pt x="0" y="38"/>
                  <a:pt x="3" y="46"/>
                  <a:pt x="3" y="50"/>
                </a:cubicBezTo>
              </a:path>
            </a:pathLst>
          </a:cu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117" name="Freeform 1052"/>
          <p:cNvSpPr>
            <a:spLocks/>
          </p:cNvSpPr>
          <p:nvPr/>
        </p:nvSpPr>
        <p:spPr bwMode="auto">
          <a:xfrm rot="-10575956" flipH="1" flipV="1">
            <a:off x="2655888" y="906463"/>
            <a:ext cx="123825" cy="312737"/>
          </a:xfrm>
          <a:custGeom>
            <a:avLst/>
            <a:gdLst>
              <a:gd name="T0" fmla="*/ 2147483647 w 20"/>
              <a:gd name="T1" fmla="*/ 0 h 50"/>
              <a:gd name="T2" fmla="*/ 2147483647 w 20"/>
              <a:gd name="T3" fmla="*/ 2147483647 h 50"/>
              <a:gd name="T4" fmla="*/ 2147483647 w 20"/>
              <a:gd name="T5" fmla="*/ 2147483647 h 50"/>
              <a:gd name="T6" fmla="*/ 2147483647 w 20"/>
              <a:gd name="T7" fmla="*/ 2147483647 h 50"/>
              <a:gd name="T8" fmla="*/ 2147483647 w 20"/>
              <a:gd name="T9" fmla="*/ 2147483647 h 50"/>
              <a:gd name="T10" fmla="*/ 2147483647 w 20"/>
              <a:gd name="T11" fmla="*/ 2147483647 h 50"/>
              <a:gd name="T12" fmla="*/ 2147483647 w 20"/>
              <a:gd name="T13" fmla="*/ 2147483647 h 50"/>
              <a:gd name="T14" fmla="*/ 2147483647 w 20"/>
              <a:gd name="T15" fmla="*/ 2147483647 h 50"/>
              <a:gd name="T16" fmla="*/ 2147483647 w 20"/>
              <a:gd name="T17" fmla="*/ 2147483647 h 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
              <a:gd name="T28" fmla="*/ 0 h 50"/>
              <a:gd name="T29" fmla="*/ 20 w 20"/>
              <a:gd name="T30" fmla="*/ 50 h 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 h="50">
                <a:moveTo>
                  <a:pt x="2" y="0"/>
                </a:moveTo>
                <a:cubicBezTo>
                  <a:pt x="4" y="11"/>
                  <a:pt x="0" y="11"/>
                  <a:pt x="13" y="13"/>
                </a:cubicBezTo>
                <a:cubicBezTo>
                  <a:pt x="16" y="15"/>
                  <a:pt x="18" y="17"/>
                  <a:pt x="19" y="21"/>
                </a:cubicBezTo>
                <a:cubicBezTo>
                  <a:pt x="16" y="25"/>
                  <a:pt x="11" y="27"/>
                  <a:pt x="6" y="29"/>
                </a:cubicBezTo>
                <a:cubicBezTo>
                  <a:pt x="0" y="27"/>
                  <a:pt x="1" y="21"/>
                  <a:pt x="7" y="20"/>
                </a:cubicBezTo>
                <a:cubicBezTo>
                  <a:pt x="13" y="21"/>
                  <a:pt x="17" y="19"/>
                  <a:pt x="19" y="25"/>
                </a:cubicBezTo>
                <a:cubicBezTo>
                  <a:pt x="18" y="29"/>
                  <a:pt x="20" y="34"/>
                  <a:pt x="16" y="37"/>
                </a:cubicBezTo>
                <a:cubicBezTo>
                  <a:pt x="13" y="39"/>
                  <a:pt x="7" y="40"/>
                  <a:pt x="7" y="40"/>
                </a:cubicBezTo>
                <a:cubicBezTo>
                  <a:pt x="0" y="38"/>
                  <a:pt x="3" y="46"/>
                  <a:pt x="3" y="50"/>
                </a:cubicBezTo>
              </a:path>
            </a:pathLst>
          </a:cu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118" name="Freeform 1052"/>
          <p:cNvSpPr>
            <a:spLocks/>
          </p:cNvSpPr>
          <p:nvPr/>
        </p:nvSpPr>
        <p:spPr bwMode="auto">
          <a:xfrm rot="-10575956" flipH="1" flipV="1">
            <a:off x="2798763" y="922338"/>
            <a:ext cx="107950" cy="288925"/>
          </a:xfrm>
          <a:custGeom>
            <a:avLst/>
            <a:gdLst>
              <a:gd name="T0" fmla="*/ 2147483647 w 20"/>
              <a:gd name="T1" fmla="*/ 0 h 50"/>
              <a:gd name="T2" fmla="*/ 2147483647 w 20"/>
              <a:gd name="T3" fmla="*/ 2147483647 h 50"/>
              <a:gd name="T4" fmla="*/ 2147483647 w 20"/>
              <a:gd name="T5" fmla="*/ 2147483647 h 50"/>
              <a:gd name="T6" fmla="*/ 2147483647 w 20"/>
              <a:gd name="T7" fmla="*/ 2147483647 h 50"/>
              <a:gd name="T8" fmla="*/ 2147483647 w 20"/>
              <a:gd name="T9" fmla="*/ 2147483647 h 50"/>
              <a:gd name="T10" fmla="*/ 2147483647 w 20"/>
              <a:gd name="T11" fmla="*/ 2147483647 h 50"/>
              <a:gd name="T12" fmla="*/ 2147483647 w 20"/>
              <a:gd name="T13" fmla="*/ 2147483647 h 50"/>
              <a:gd name="T14" fmla="*/ 2147483647 w 20"/>
              <a:gd name="T15" fmla="*/ 2147483647 h 50"/>
              <a:gd name="T16" fmla="*/ 2147483647 w 20"/>
              <a:gd name="T17" fmla="*/ 2147483647 h 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
              <a:gd name="T28" fmla="*/ 0 h 50"/>
              <a:gd name="T29" fmla="*/ 20 w 20"/>
              <a:gd name="T30" fmla="*/ 50 h 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 h="50">
                <a:moveTo>
                  <a:pt x="2" y="0"/>
                </a:moveTo>
                <a:cubicBezTo>
                  <a:pt x="4" y="11"/>
                  <a:pt x="0" y="11"/>
                  <a:pt x="13" y="13"/>
                </a:cubicBezTo>
                <a:cubicBezTo>
                  <a:pt x="16" y="15"/>
                  <a:pt x="18" y="17"/>
                  <a:pt x="19" y="21"/>
                </a:cubicBezTo>
                <a:cubicBezTo>
                  <a:pt x="16" y="25"/>
                  <a:pt x="11" y="27"/>
                  <a:pt x="6" y="29"/>
                </a:cubicBezTo>
                <a:cubicBezTo>
                  <a:pt x="0" y="27"/>
                  <a:pt x="1" y="21"/>
                  <a:pt x="7" y="20"/>
                </a:cubicBezTo>
                <a:cubicBezTo>
                  <a:pt x="13" y="21"/>
                  <a:pt x="17" y="19"/>
                  <a:pt x="19" y="25"/>
                </a:cubicBezTo>
                <a:cubicBezTo>
                  <a:pt x="18" y="29"/>
                  <a:pt x="20" y="34"/>
                  <a:pt x="16" y="37"/>
                </a:cubicBezTo>
                <a:cubicBezTo>
                  <a:pt x="13" y="39"/>
                  <a:pt x="7" y="40"/>
                  <a:pt x="7" y="40"/>
                </a:cubicBezTo>
                <a:cubicBezTo>
                  <a:pt x="0" y="38"/>
                  <a:pt x="3" y="46"/>
                  <a:pt x="3" y="50"/>
                </a:cubicBezTo>
              </a:path>
            </a:pathLst>
          </a:cu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38119" name="Group 1296"/>
          <p:cNvGrpSpPr>
            <a:grpSpLocks/>
          </p:cNvGrpSpPr>
          <p:nvPr/>
        </p:nvGrpSpPr>
        <p:grpSpPr bwMode="auto">
          <a:xfrm>
            <a:off x="2174875" y="874713"/>
            <a:ext cx="138113" cy="358775"/>
            <a:chOff x="768" y="336"/>
            <a:chExt cx="104" cy="384"/>
          </a:xfrm>
        </p:grpSpPr>
        <p:sp>
          <p:nvSpPr>
            <p:cNvPr id="38302" name="Line 1297"/>
            <p:cNvSpPr>
              <a:spLocks noChangeShapeType="1"/>
            </p:cNvSpPr>
            <p:nvPr/>
          </p:nvSpPr>
          <p:spPr bwMode="auto">
            <a:xfrm>
              <a:off x="816" y="624"/>
              <a:ext cx="0" cy="96"/>
            </a:xfrm>
            <a:prstGeom prst="line">
              <a:avLst/>
            </a:prstGeom>
            <a:noFill/>
            <a:ln w="38100">
              <a:solidFill>
                <a:srgbClr val="0099FF"/>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38303" name="Group 1298"/>
            <p:cNvGrpSpPr>
              <a:grpSpLocks/>
            </p:cNvGrpSpPr>
            <p:nvPr/>
          </p:nvGrpSpPr>
          <p:grpSpPr bwMode="auto">
            <a:xfrm>
              <a:off x="768" y="336"/>
              <a:ext cx="104" cy="288"/>
              <a:chOff x="768" y="336"/>
              <a:chExt cx="104" cy="288"/>
            </a:xfrm>
          </p:grpSpPr>
          <p:sp>
            <p:nvSpPr>
              <p:cNvPr id="38304" name="Oval 1299"/>
              <p:cNvSpPr>
                <a:spLocks noChangeArrowheads="1"/>
              </p:cNvSpPr>
              <p:nvPr/>
            </p:nvSpPr>
            <p:spPr bwMode="auto">
              <a:xfrm>
                <a:off x="768" y="480"/>
                <a:ext cx="96" cy="144"/>
              </a:xfrm>
              <a:prstGeom prst="ellipse">
                <a:avLst/>
              </a:pr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endParaRPr lang="en-US" altLang="en-US" sz="1800" b="0"/>
              </a:p>
            </p:txBody>
          </p:sp>
          <p:sp>
            <p:nvSpPr>
              <p:cNvPr id="38305" name="Freeform 1300"/>
              <p:cNvSpPr>
                <a:spLocks/>
              </p:cNvSpPr>
              <p:nvPr/>
            </p:nvSpPr>
            <p:spPr bwMode="auto">
              <a:xfrm>
                <a:off x="816" y="336"/>
                <a:ext cx="56" cy="192"/>
              </a:xfrm>
              <a:custGeom>
                <a:avLst/>
                <a:gdLst>
                  <a:gd name="T0" fmla="*/ 8 w 56"/>
                  <a:gd name="T1" fmla="*/ 0 h 192"/>
                  <a:gd name="T2" fmla="*/ 8 w 56"/>
                  <a:gd name="T3" fmla="*/ 96 h 192"/>
                  <a:gd name="T4" fmla="*/ 56 w 56"/>
                  <a:gd name="T5" fmla="*/ 192 h 192"/>
                  <a:gd name="T6" fmla="*/ 0 60000 65536"/>
                  <a:gd name="T7" fmla="*/ 0 60000 65536"/>
                  <a:gd name="T8" fmla="*/ 0 60000 65536"/>
                  <a:gd name="T9" fmla="*/ 0 w 56"/>
                  <a:gd name="T10" fmla="*/ 0 h 192"/>
                  <a:gd name="T11" fmla="*/ 56 w 56"/>
                  <a:gd name="T12" fmla="*/ 192 h 192"/>
                </a:gdLst>
                <a:ahLst/>
                <a:cxnLst>
                  <a:cxn ang="T6">
                    <a:pos x="T0" y="T1"/>
                  </a:cxn>
                  <a:cxn ang="T7">
                    <a:pos x="T2" y="T3"/>
                  </a:cxn>
                  <a:cxn ang="T8">
                    <a:pos x="T4" y="T5"/>
                  </a:cxn>
                </a:cxnLst>
                <a:rect l="T9" t="T10" r="T11" b="T12"/>
                <a:pathLst>
                  <a:path w="56" h="192">
                    <a:moveTo>
                      <a:pt x="8" y="0"/>
                    </a:moveTo>
                    <a:cubicBezTo>
                      <a:pt x="4" y="32"/>
                      <a:pt x="0" y="64"/>
                      <a:pt x="8" y="96"/>
                    </a:cubicBezTo>
                    <a:cubicBezTo>
                      <a:pt x="16" y="128"/>
                      <a:pt x="48" y="176"/>
                      <a:pt x="56" y="192"/>
                    </a:cubicBezTo>
                  </a:path>
                </a:pathLst>
              </a:custGeom>
              <a:solidFill>
                <a:srgbClr val="0099FF"/>
              </a:solidFill>
              <a:ln w="9525">
                <a:solidFill>
                  <a:srgbClr val="0099FF"/>
                </a:solidFill>
                <a:round/>
                <a:headEnd/>
                <a:tailEnd/>
              </a:ln>
            </p:spPr>
            <p:txBody>
              <a:bodyPr/>
              <a:lstStyle/>
              <a:p>
                <a:endParaRPr lang="en-US"/>
              </a:p>
            </p:txBody>
          </p:sp>
          <p:sp>
            <p:nvSpPr>
              <p:cNvPr id="38306" name="Oval 1301"/>
              <p:cNvSpPr>
                <a:spLocks noChangeArrowheads="1"/>
              </p:cNvSpPr>
              <p:nvPr/>
            </p:nvSpPr>
            <p:spPr bwMode="auto">
              <a:xfrm>
                <a:off x="768" y="480"/>
                <a:ext cx="96" cy="144"/>
              </a:xfrm>
              <a:prstGeom prst="ellipse">
                <a:avLst/>
              </a:pr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endParaRPr lang="en-US" altLang="en-US" sz="1800" b="0"/>
              </a:p>
            </p:txBody>
          </p:sp>
          <p:sp>
            <p:nvSpPr>
              <p:cNvPr id="38307" name="Freeform 1302"/>
              <p:cNvSpPr>
                <a:spLocks/>
              </p:cNvSpPr>
              <p:nvPr/>
            </p:nvSpPr>
            <p:spPr bwMode="auto">
              <a:xfrm>
                <a:off x="816" y="336"/>
                <a:ext cx="56" cy="192"/>
              </a:xfrm>
              <a:custGeom>
                <a:avLst/>
                <a:gdLst>
                  <a:gd name="T0" fmla="*/ 8 w 56"/>
                  <a:gd name="T1" fmla="*/ 0 h 192"/>
                  <a:gd name="T2" fmla="*/ 8 w 56"/>
                  <a:gd name="T3" fmla="*/ 96 h 192"/>
                  <a:gd name="T4" fmla="*/ 56 w 56"/>
                  <a:gd name="T5" fmla="*/ 192 h 192"/>
                  <a:gd name="T6" fmla="*/ 0 60000 65536"/>
                  <a:gd name="T7" fmla="*/ 0 60000 65536"/>
                  <a:gd name="T8" fmla="*/ 0 60000 65536"/>
                  <a:gd name="T9" fmla="*/ 0 w 56"/>
                  <a:gd name="T10" fmla="*/ 0 h 192"/>
                  <a:gd name="T11" fmla="*/ 56 w 56"/>
                  <a:gd name="T12" fmla="*/ 192 h 192"/>
                </a:gdLst>
                <a:ahLst/>
                <a:cxnLst>
                  <a:cxn ang="T6">
                    <a:pos x="T0" y="T1"/>
                  </a:cxn>
                  <a:cxn ang="T7">
                    <a:pos x="T2" y="T3"/>
                  </a:cxn>
                  <a:cxn ang="T8">
                    <a:pos x="T4" y="T5"/>
                  </a:cxn>
                </a:cxnLst>
                <a:rect l="T9" t="T10" r="T11" b="T12"/>
                <a:pathLst>
                  <a:path w="56" h="192">
                    <a:moveTo>
                      <a:pt x="8" y="0"/>
                    </a:moveTo>
                    <a:cubicBezTo>
                      <a:pt x="4" y="32"/>
                      <a:pt x="0" y="64"/>
                      <a:pt x="8" y="96"/>
                    </a:cubicBezTo>
                    <a:cubicBezTo>
                      <a:pt x="16" y="128"/>
                      <a:pt x="48" y="176"/>
                      <a:pt x="56" y="192"/>
                    </a:cubicBezTo>
                  </a:path>
                </a:pathLst>
              </a:custGeom>
              <a:solidFill>
                <a:srgbClr val="0099FF"/>
              </a:solidFill>
              <a:ln w="9525">
                <a:solidFill>
                  <a:srgbClr val="0099FF"/>
                </a:solidFill>
                <a:round/>
                <a:headEnd/>
                <a:tailEnd/>
              </a:ln>
            </p:spPr>
            <p:txBody>
              <a:bodyPr/>
              <a:lstStyle/>
              <a:p>
                <a:endParaRPr lang="en-US"/>
              </a:p>
            </p:txBody>
          </p:sp>
        </p:grpSp>
      </p:grpSp>
      <p:cxnSp>
        <p:nvCxnSpPr>
          <p:cNvPr id="38120" name="Straight Connector 383"/>
          <p:cNvCxnSpPr>
            <a:cxnSpLocks noChangeShapeType="1"/>
          </p:cNvCxnSpPr>
          <p:nvPr/>
        </p:nvCxnSpPr>
        <p:spPr bwMode="auto">
          <a:xfrm>
            <a:off x="2400300" y="919163"/>
            <a:ext cx="14288" cy="863600"/>
          </a:xfrm>
          <a:prstGeom prst="line">
            <a:avLst/>
          </a:prstGeom>
          <a:noFill/>
          <a:ln w="38100" algn="ctr">
            <a:solidFill>
              <a:srgbClr val="0099FF"/>
            </a:solidFill>
            <a:round/>
            <a:headEnd/>
            <a:tailEnd/>
          </a:ln>
          <a:extLst>
            <a:ext uri="{909E8E84-426E-40DD-AFC4-6F175D3DCCD1}">
              <a14:hiddenFill xmlns:a14="http://schemas.microsoft.com/office/drawing/2010/main">
                <a:noFill/>
              </a14:hiddenFill>
            </a:ext>
          </a:extLst>
        </p:spPr>
      </p:cxnSp>
      <p:cxnSp>
        <p:nvCxnSpPr>
          <p:cNvPr id="38121" name="Straight Connector 383"/>
          <p:cNvCxnSpPr>
            <a:cxnSpLocks noChangeShapeType="1"/>
          </p:cNvCxnSpPr>
          <p:nvPr/>
        </p:nvCxnSpPr>
        <p:spPr bwMode="auto">
          <a:xfrm>
            <a:off x="1852613" y="1782763"/>
            <a:ext cx="966787" cy="0"/>
          </a:xfrm>
          <a:prstGeom prst="line">
            <a:avLst/>
          </a:prstGeom>
          <a:noFill/>
          <a:ln w="38100" algn="ctr">
            <a:solidFill>
              <a:srgbClr val="0099FF"/>
            </a:solidFill>
            <a:round/>
            <a:headEnd/>
            <a:tailEnd/>
          </a:ln>
          <a:extLst>
            <a:ext uri="{909E8E84-426E-40DD-AFC4-6F175D3DCCD1}">
              <a14:hiddenFill xmlns:a14="http://schemas.microsoft.com/office/drawing/2010/main">
                <a:noFill/>
              </a14:hiddenFill>
            </a:ext>
          </a:extLst>
        </p:spPr>
      </p:cxnSp>
      <p:cxnSp>
        <p:nvCxnSpPr>
          <p:cNvPr id="38122" name="Straight Connector 383"/>
          <p:cNvCxnSpPr>
            <a:cxnSpLocks noChangeShapeType="1"/>
          </p:cNvCxnSpPr>
          <p:nvPr/>
        </p:nvCxnSpPr>
        <p:spPr bwMode="auto">
          <a:xfrm>
            <a:off x="2563813" y="882650"/>
            <a:ext cx="14287" cy="908050"/>
          </a:xfrm>
          <a:prstGeom prst="line">
            <a:avLst/>
          </a:prstGeom>
          <a:noFill/>
          <a:ln w="38100" algn="ctr">
            <a:solidFill>
              <a:srgbClr val="0099FF"/>
            </a:solidFill>
            <a:round/>
            <a:headEnd/>
            <a:tailEnd/>
          </a:ln>
          <a:extLst>
            <a:ext uri="{909E8E84-426E-40DD-AFC4-6F175D3DCCD1}">
              <a14:hiddenFill xmlns:a14="http://schemas.microsoft.com/office/drawing/2010/main">
                <a:noFill/>
              </a14:hiddenFill>
            </a:ext>
          </a:extLst>
        </p:spPr>
      </p:cxnSp>
      <p:cxnSp>
        <p:nvCxnSpPr>
          <p:cNvPr id="38123" name="Straight Connector 383"/>
          <p:cNvCxnSpPr>
            <a:cxnSpLocks noChangeShapeType="1"/>
          </p:cNvCxnSpPr>
          <p:nvPr/>
        </p:nvCxnSpPr>
        <p:spPr bwMode="auto">
          <a:xfrm>
            <a:off x="2420938" y="1782763"/>
            <a:ext cx="15875" cy="1725612"/>
          </a:xfrm>
          <a:prstGeom prst="line">
            <a:avLst/>
          </a:prstGeom>
          <a:noFill/>
          <a:ln w="38100" algn="ctr">
            <a:solidFill>
              <a:srgbClr val="0099FF"/>
            </a:solidFill>
            <a:round/>
            <a:headEnd/>
            <a:tailEnd/>
          </a:ln>
          <a:extLst>
            <a:ext uri="{909E8E84-426E-40DD-AFC4-6F175D3DCCD1}">
              <a14:hiddenFill xmlns:a14="http://schemas.microsoft.com/office/drawing/2010/main">
                <a:noFill/>
              </a14:hiddenFill>
            </a:ext>
          </a:extLst>
        </p:spPr>
      </p:cxnSp>
      <p:sp>
        <p:nvSpPr>
          <p:cNvPr id="38124" name="Freeform 1052"/>
          <p:cNvSpPr>
            <a:spLocks/>
          </p:cNvSpPr>
          <p:nvPr/>
        </p:nvSpPr>
        <p:spPr bwMode="auto">
          <a:xfrm rot="-10575956" flipH="1" flipV="1">
            <a:off x="2047875" y="3525838"/>
            <a:ext cx="125413" cy="312737"/>
          </a:xfrm>
          <a:custGeom>
            <a:avLst/>
            <a:gdLst>
              <a:gd name="T0" fmla="*/ 2147483647 w 20"/>
              <a:gd name="T1" fmla="*/ 0 h 50"/>
              <a:gd name="T2" fmla="*/ 2147483647 w 20"/>
              <a:gd name="T3" fmla="*/ 2147483647 h 50"/>
              <a:gd name="T4" fmla="*/ 2147483647 w 20"/>
              <a:gd name="T5" fmla="*/ 2147483647 h 50"/>
              <a:gd name="T6" fmla="*/ 2147483647 w 20"/>
              <a:gd name="T7" fmla="*/ 2147483647 h 50"/>
              <a:gd name="T8" fmla="*/ 2147483647 w 20"/>
              <a:gd name="T9" fmla="*/ 2147483647 h 50"/>
              <a:gd name="T10" fmla="*/ 2147483647 w 20"/>
              <a:gd name="T11" fmla="*/ 2147483647 h 50"/>
              <a:gd name="T12" fmla="*/ 2147483647 w 20"/>
              <a:gd name="T13" fmla="*/ 2147483647 h 50"/>
              <a:gd name="T14" fmla="*/ 2147483647 w 20"/>
              <a:gd name="T15" fmla="*/ 2147483647 h 50"/>
              <a:gd name="T16" fmla="*/ 2147483647 w 20"/>
              <a:gd name="T17" fmla="*/ 2147483647 h 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
              <a:gd name="T28" fmla="*/ 0 h 50"/>
              <a:gd name="T29" fmla="*/ 20 w 20"/>
              <a:gd name="T30" fmla="*/ 50 h 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 h="50">
                <a:moveTo>
                  <a:pt x="2" y="0"/>
                </a:moveTo>
                <a:cubicBezTo>
                  <a:pt x="4" y="11"/>
                  <a:pt x="0" y="11"/>
                  <a:pt x="13" y="13"/>
                </a:cubicBezTo>
                <a:cubicBezTo>
                  <a:pt x="16" y="15"/>
                  <a:pt x="18" y="17"/>
                  <a:pt x="19" y="21"/>
                </a:cubicBezTo>
                <a:cubicBezTo>
                  <a:pt x="16" y="25"/>
                  <a:pt x="11" y="27"/>
                  <a:pt x="6" y="29"/>
                </a:cubicBezTo>
                <a:cubicBezTo>
                  <a:pt x="0" y="27"/>
                  <a:pt x="1" y="21"/>
                  <a:pt x="7" y="20"/>
                </a:cubicBezTo>
                <a:cubicBezTo>
                  <a:pt x="13" y="21"/>
                  <a:pt x="17" y="19"/>
                  <a:pt x="19" y="25"/>
                </a:cubicBezTo>
                <a:cubicBezTo>
                  <a:pt x="18" y="29"/>
                  <a:pt x="20" y="34"/>
                  <a:pt x="16" y="37"/>
                </a:cubicBezTo>
                <a:cubicBezTo>
                  <a:pt x="13" y="39"/>
                  <a:pt x="7" y="40"/>
                  <a:pt x="7" y="40"/>
                </a:cubicBezTo>
                <a:cubicBezTo>
                  <a:pt x="0" y="38"/>
                  <a:pt x="3" y="46"/>
                  <a:pt x="3" y="50"/>
                </a:cubicBezTo>
              </a:path>
            </a:pathLst>
          </a:cu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38125" name="Group 1204"/>
          <p:cNvGrpSpPr>
            <a:grpSpLocks/>
          </p:cNvGrpSpPr>
          <p:nvPr/>
        </p:nvGrpSpPr>
        <p:grpSpPr bwMode="auto">
          <a:xfrm>
            <a:off x="2149475" y="3114675"/>
            <a:ext cx="120650" cy="393700"/>
            <a:chOff x="768" y="336"/>
            <a:chExt cx="104" cy="384"/>
          </a:xfrm>
        </p:grpSpPr>
        <p:sp>
          <p:nvSpPr>
            <p:cNvPr id="38296" name="Line 1205"/>
            <p:cNvSpPr>
              <a:spLocks noChangeShapeType="1"/>
            </p:cNvSpPr>
            <p:nvPr/>
          </p:nvSpPr>
          <p:spPr bwMode="auto">
            <a:xfrm>
              <a:off x="816" y="624"/>
              <a:ext cx="0" cy="96"/>
            </a:xfrm>
            <a:prstGeom prst="line">
              <a:avLst/>
            </a:prstGeom>
            <a:noFill/>
            <a:ln w="38100">
              <a:solidFill>
                <a:srgbClr val="0099FF"/>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38297" name="Group 1206"/>
            <p:cNvGrpSpPr>
              <a:grpSpLocks/>
            </p:cNvGrpSpPr>
            <p:nvPr/>
          </p:nvGrpSpPr>
          <p:grpSpPr bwMode="auto">
            <a:xfrm>
              <a:off x="768" y="336"/>
              <a:ext cx="104" cy="288"/>
              <a:chOff x="768" y="336"/>
              <a:chExt cx="104" cy="288"/>
            </a:xfrm>
          </p:grpSpPr>
          <p:sp>
            <p:nvSpPr>
              <p:cNvPr id="38298" name="Oval 1207"/>
              <p:cNvSpPr>
                <a:spLocks noChangeArrowheads="1"/>
              </p:cNvSpPr>
              <p:nvPr/>
            </p:nvSpPr>
            <p:spPr bwMode="auto">
              <a:xfrm>
                <a:off x="768" y="480"/>
                <a:ext cx="96" cy="144"/>
              </a:xfrm>
              <a:prstGeom prst="ellipse">
                <a:avLst/>
              </a:pr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endParaRPr lang="en-US" altLang="en-US" sz="1800" b="0"/>
              </a:p>
            </p:txBody>
          </p:sp>
          <p:sp>
            <p:nvSpPr>
              <p:cNvPr id="38299" name="Freeform 1208"/>
              <p:cNvSpPr>
                <a:spLocks/>
              </p:cNvSpPr>
              <p:nvPr/>
            </p:nvSpPr>
            <p:spPr bwMode="auto">
              <a:xfrm>
                <a:off x="816" y="336"/>
                <a:ext cx="56" cy="192"/>
              </a:xfrm>
              <a:custGeom>
                <a:avLst/>
                <a:gdLst>
                  <a:gd name="T0" fmla="*/ 8 w 56"/>
                  <a:gd name="T1" fmla="*/ 0 h 192"/>
                  <a:gd name="T2" fmla="*/ 8 w 56"/>
                  <a:gd name="T3" fmla="*/ 96 h 192"/>
                  <a:gd name="T4" fmla="*/ 56 w 56"/>
                  <a:gd name="T5" fmla="*/ 192 h 192"/>
                  <a:gd name="T6" fmla="*/ 0 60000 65536"/>
                  <a:gd name="T7" fmla="*/ 0 60000 65536"/>
                  <a:gd name="T8" fmla="*/ 0 60000 65536"/>
                  <a:gd name="T9" fmla="*/ 0 w 56"/>
                  <a:gd name="T10" fmla="*/ 0 h 192"/>
                  <a:gd name="T11" fmla="*/ 56 w 56"/>
                  <a:gd name="T12" fmla="*/ 192 h 192"/>
                </a:gdLst>
                <a:ahLst/>
                <a:cxnLst>
                  <a:cxn ang="T6">
                    <a:pos x="T0" y="T1"/>
                  </a:cxn>
                  <a:cxn ang="T7">
                    <a:pos x="T2" y="T3"/>
                  </a:cxn>
                  <a:cxn ang="T8">
                    <a:pos x="T4" y="T5"/>
                  </a:cxn>
                </a:cxnLst>
                <a:rect l="T9" t="T10" r="T11" b="T12"/>
                <a:pathLst>
                  <a:path w="56" h="192">
                    <a:moveTo>
                      <a:pt x="8" y="0"/>
                    </a:moveTo>
                    <a:cubicBezTo>
                      <a:pt x="4" y="32"/>
                      <a:pt x="0" y="64"/>
                      <a:pt x="8" y="96"/>
                    </a:cubicBezTo>
                    <a:cubicBezTo>
                      <a:pt x="16" y="128"/>
                      <a:pt x="48" y="176"/>
                      <a:pt x="56" y="192"/>
                    </a:cubicBezTo>
                  </a:path>
                </a:pathLst>
              </a:custGeom>
              <a:solidFill>
                <a:srgbClr val="0099FF"/>
              </a:solidFill>
              <a:ln w="9525">
                <a:solidFill>
                  <a:srgbClr val="0099FF"/>
                </a:solidFill>
                <a:round/>
                <a:headEnd/>
                <a:tailEnd/>
              </a:ln>
            </p:spPr>
            <p:txBody>
              <a:bodyPr/>
              <a:lstStyle/>
              <a:p>
                <a:endParaRPr lang="en-US"/>
              </a:p>
            </p:txBody>
          </p:sp>
          <p:sp>
            <p:nvSpPr>
              <p:cNvPr id="38300" name="Oval 1209"/>
              <p:cNvSpPr>
                <a:spLocks noChangeArrowheads="1"/>
              </p:cNvSpPr>
              <p:nvPr/>
            </p:nvSpPr>
            <p:spPr bwMode="auto">
              <a:xfrm>
                <a:off x="768" y="480"/>
                <a:ext cx="96" cy="144"/>
              </a:xfrm>
              <a:prstGeom prst="ellipse">
                <a:avLst/>
              </a:pr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endParaRPr lang="en-US" altLang="en-US" sz="1800" b="0"/>
              </a:p>
            </p:txBody>
          </p:sp>
          <p:sp>
            <p:nvSpPr>
              <p:cNvPr id="38301" name="Freeform 1210"/>
              <p:cNvSpPr>
                <a:spLocks/>
              </p:cNvSpPr>
              <p:nvPr/>
            </p:nvSpPr>
            <p:spPr bwMode="auto">
              <a:xfrm>
                <a:off x="816" y="336"/>
                <a:ext cx="56" cy="192"/>
              </a:xfrm>
              <a:custGeom>
                <a:avLst/>
                <a:gdLst>
                  <a:gd name="T0" fmla="*/ 8 w 56"/>
                  <a:gd name="T1" fmla="*/ 0 h 192"/>
                  <a:gd name="T2" fmla="*/ 8 w 56"/>
                  <a:gd name="T3" fmla="*/ 96 h 192"/>
                  <a:gd name="T4" fmla="*/ 56 w 56"/>
                  <a:gd name="T5" fmla="*/ 192 h 192"/>
                  <a:gd name="T6" fmla="*/ 0 60000 65536"/>
                  <a:gd name="T7" fmla="*/ 0 60000 65536"/>
                  <a:gd name="T8" fmla="*/ 0 60000 65536"/>
                  <a:gd name="T9" fmla="*/ 0 w 56"/>
                  <a:gd name="T10" fmla="*/ 0 h 192"/>
                  <a:gd name="T11" fmla="*/ 56 w 56"/>
                  <a:gd name="T12" fmla="*/ 192 h 192"/>
                </a:gdLst>
                <a:ahLst/>
                <a:cxnLst>
                  <a:cxn ang="T6">
                    <a:pos x="T0" y="T1"/>
                  </a:cxn>
                  <a:cxn ang="T7">
                    <a:pos x="T2" y="T3"/>
                  </a:cxn>
                  <a:cxn ang="T8">
                    <a:pos x="T4" y="T5"/>
                  </a:cxn>
                </a:cxnLst>
                <a:rect l="T9" t="T10" r="T11" b="T12"/>
                <a:pathLst>
                  <a:path w="56" h="192">
                    <a:moveTo>
                      <a:pt x="8" y="0"/>
                    </a:moveTo>
                    <a:cubicBezTo>
                      <a:pt x="4" y="32"/>
                      <a:pt x="0" y="64"/>
                      <a:pt x="8" y="96"/>
                    </a:cubicBezTo>
                    <a:cubicBezTo>
                      <a:pt x="16" y="128"/>
                      <a:pt x="48" y="176"/>
                      <a:pt x="56" y="192"/>
                    </a:cubicBezTo>
                  </a:path>
                </a:pathLst>
              </a:custGeom>
              <a:solidFill>
                <a:srgbClr val="0099FF"/>
              </a:solidFill>
              <a:ln w="9525">
                <a:solidFill>
                  <a:srgbClr val="0099FF"/>
                </a:solidFill>
                <a:round/>
                <a:headEnd/>
                <a:tailEnd/>
              </a:ln>
            </p:spPr>
            <p:txBody>
              <a:bodyPr/>
              <a:lstStyle/>
              <a:p>
                <a:endParaRPr lang="en-US"/>
              </a:p>
            </p:txBody>
          </p:sp>
        </p:grpSp>
      </p:grpSp>
      <p:cxnSp>
        <p:nvCxnSpPr>
          <p:cNvPr id="38126" name="Straight Connector 383"/>
          <p:cNvCxnSpPr>
            <a:cxnSpLocks noChangeShapeType="1"/>
          </p:cNvCxnSpPr>
          <p:nvPr/>
        </p:nvCxnSpPr>
        <p:spPr bwMode="auto">
          <a:xfrm>
            <a:off x="2574925" y="1790700"/>
            <a:ext cx="15875" cy="1725613"/>
          </a:xfrm>
          <a:prstGeom prst="line">
            <a:avLst/>
          </a:prstGeom>
          <a:noFill/>
          <a:ln w="38100" algn="ctr">
            <a:solidFill>
              <a:srgbClr val="0099FF"/>
            </a:solidFill>
            <a:round/>
            <a:headEnd/>
            <a:tailEnd/>
          </a:ln>
          <a:extLst>
            <a:ext uri="{909E8E84-426E-40DD-AFC4-6F175D3DCCD1}">
              <a14:hiddenFill xmlns:a14="http://schemas.microsoft.com/office/drawing/2010/main">
                <a:noFill/>
              </a14:hiddenFill>
            </a:ext>
          </a:extLst>
        </p:spPr>
      </p:cxnSp>
      <p:sp>
        <p:nvSpPr>
          <p:cNvPr id="38127" name="Freeform 1229"/>
          <p:cNvSpPr>
            <a:spLocks/>
          </p:cNvSpPr>
          <p:nvPr/>
        </p:nvSpPr>
        <p:spPr bwMode="auto">
          <a:xfrm rot="5400000" flipH="1">
            <a:off x="2649538" y="1798637"/>
            <a:ext cx="127000" cy="238125"/>
          </a:xfrm>
          <a:custGeom>
            <a:avLst/>
            <a:gdLst>
              <a:gd name="T0" fmla="*/ 2147483647 w 20"/>
              <a:gd name="T1" fmla="*/ 0 h 50"/>
              <a:gd name="T2" fmla="*/ 2147483647 w 20"/>
              <a:gd name="T3" fmla="*/ 2147483647 h 50"/>
              <a:gd name="T4" fmla="*/ 2147483647 w 20"/>
              <a:gd name="T5" fmla="*/ 2147483647 h 50"/>
              <a:gd name="T6" fmla="*/ 2147483647 w 20"/>
              <a:gd name="T7" fmla="*/ 2147483647 h 50"/>
              <a:gd name="T8" fmla="*/ 2147483647 w 20"/>
              <a:gd name="T9" fmla="*/ 2147483647 h 50"/>
              <a:gd name="T10" fmla="*/ 2147483647 w 20"/>
              <a:gd name="T11" fmla="*/ 2147483647 h 50"/>
              <a:gd name="T12" fmla="*/ 2147483647 w 20"/>
              <a:gd name="T13" fmla="*/ 2147483647 h 50"/>
              <a:gd name="T14" fmla="*/ 2147483647 w 20"/>
              <a:gd name="T15" fmla="*/ 2147483647 h 50"/>
              <a:gd name="T16" fmla="*/ 2147483647 w 20"/>
              <a:gd name="T17" fmla="*/ 2147483647 h 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
              <a:gd name="T28" fmla="*/ 0 h 50"/>
              <a:gd name="T29" fmla="*/ 20 w 20"/>
              <a:gd name="T30" fmla="*/ 50 h 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 h="50">
                <a:moveTo>
                  <a:pt x="2" y="0"/>
                </a:moveTo>
                <a:cubicBezTo>
                  <a:pt x="4" y="11"/>
                  <a:pt x="0" y="11"/>
                  <a:pt x="13" y="13"/>
                </a:cubicBezTo>
                <a:cubicBezTo>
                  <a:pt x="16" y="15"/>
                  <a:pt x="18" y="17"/>
                  <a:pt x="19" y="21"/>
                </a:cubicBezTo>
                <a:cubicBezTo>
                  <a:pt x="16" y="25"/>
                  <a:pt x="11" y="27"/>
                  <a:pt x="6" y="29"/>
                </a:cubicBezTo>
                <a:cubicBezTo>
                  <a:pt x="0" y="27"/>
                  <a:pt x="1" y="21"/>
                  <a:pt x="7" y="20"/>
                </a:cubicBezTo>
                <a:cubicBezTo>
                  <a:pt x="13" y="21"/>
                  <a:pt x="17" y="19"/>
                  <a:pt x="19" y="25"/>
                </a:cubicBezTo>
                <a:cubicBezTo>
                  <a:pt x="18" y="29"/>
                  <a:pt x="20" y="34"/>
                  <a:pt x="16" y="37"/>
                </a:cubicBezTo>
                <a:cubicBezTo>
                  <a:pt x="13" y="39"/>
                  <a:pt x="7" y="40"/>
                  <a:pt x="7" y="40"/>
                </a:cubicBezTo>
                <a:cubicBezTo>
                  <a:pt x="0" y="38"/>
                  <a:pt x="3" y="46"/>
                  <a:pt x="3" y="50"/>
                </a:cubicBezTo>
              </a:path>
            </a:pathLst>
          </a:cu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128" name="Freeform 1229"/>
          <p:cNvSpPr>
            <a:spLocks/>
          </p:cNvSpPr>
          <p:nvPr/>
        </p:nvSpPr>
        <p:spPr bwMode="auto">
          <a:xfrm rot="5400000" flipH="1">
            <a:off x="2237582" y="1777206"/>
            <a:ext cx="128588" cy="238125"/>
          </a:xfrm>
          <a:custGeom>
            <a:avLst/>
            <a:gdLst>
              <a:gd name="T0" fmla="*/ 2147483647 w 20"/>
              <a:gd name="T1" fmla="*/ 0 h 50"/>
              <a:gd name="T2" fmla="*/ 2147483647 w 20"/>
              <a:gd name="T3" fmla="*/ 2147483647 h 50"/>
              <a:gd name="T4" fmla="*/ 2147483647 w 20"/>
              <a:gd name="T5" fmla="*/ 2147483647 h 50"/>
              <a:gd name="T6" fmla="*/ 2147483647 w 20"/>
              <a:gd name="T7" fmla="*/ 2147483647 h 50"/>
              <a:gd name="T8" fmla="*/ 2147483647 w 20"/>
              <a:gd name="T9" fmla="*/ 2147483647 h 50"/>
              <a:gd name="T10" fmla="*/ 2147483647 w 20"/>
              <a:gd name="T11" fmla="*/ 2147483647 h 50"/>
              <a:gd name="T12" fmla="*/ 2147483647 w 20"/>
              <a:gd name="T13" fmla="*/ 2147483647 h 50"/>
              <a:gd name="T14" fmla="*/ 2147483647 w 20"/>
              <a:gd name="T15" fmla="*/ 2147483647 h 50"/>
              <a:gd name="T16" fmla="*/ 2147483647 w 20"/>
              <a:gd name="T17" fmla="*/ 2147483647 h 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
              <a:gd name="T28" fmla="*/ 0 h 50"/>
              <a:gd name="T29" fmla="*/ 20 w 20"/>
              <a:gd name="T30" fmla="*/ 50 h 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 h="50">
                <a:moveTo>
                  <a:pt x="2" y="0"/>
                </a:moveTo>
                <a:cubicBezTo>
                  <a:pt x="4" y="11"/>
                  <a:pt x="0" y="11"/>
                  <a:pt x="13" y="13"/>
                </a:cubicBezTo>
                <a:cubicBezTo>
                  <a:pt x="16" y="15"/>
                  <a:pt x="18" y="17"/>
                  <a:pt x="19" y="21"/>
                </a:cubicBezTo>
                <a:cubicBezTo>
                  <a:pt x="16" y="25"/>
                  <a:pt x="11" y="27"/>
                  <a:pt x="6" y="29"/>
                </a:cubicBezTo>
                <a:cubicBezTo>
                  <a:pt x="0" y="27"/>
                  <a:pt x="1" y="21"/>
                  <a:pt x="7" y="20"/>
                </a:cubicBezTo>
                <a:cubicBezTo>
                  <a:pt x="13" y="21"/>
                  <a:pt x="17" y="19"/>
                  <a:pt x="19" y="25"/>
                </a:cubicBezTo>
                <a:cubicBezTo>
                  <a:pt x="18" y="29"/>
                  <a:pt x="20" y="34"/>
                  <a:pt x="16" y="37"/>
                </a:cubicBezTo>
                <a:cubicBezTo>
                  <a:pt x="13" y="39"/>
                  <a:pt x="7" y="40"/>
                  <a:pt x="7" y="40"/>
                </a:cubicBezTo>
                <a:cubicBezTo>
                  <a:pt x="0" y="38"/>
                  <a:pt x="3" y="46"/>
                  <a:pt x="3" y="50"/>
                </a:cubicBezTo>
              </a:path>
            </a:pathLst>
          </a:cu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38129" name="Group 1065"/>
          <p:cNvGrpSpPr>
            <a:grpSpLocks/>
          </p:cNvGrpSpPr>
          <p:nvPr/>
        </p:nvGrpSpPr>
        <p:grpSpPr bwMode="auto">
          <a:xfrm>
            <a:off x="2011363" y="1752600"/>
            <a:ext cx="138112" cy="295275"/>
            <a:chOff x="768" y="336"/>
            <a:chExt cx="104" cy="384"/>
          </a:xfrm>
        </p:grpSpPr>
        <p:sp>
          <p:nvSpPr>
            <p:cNvPr id="38290" name="Line 1066"/>
            <p:cNvSpPr>
              <a:spLocks noChangeShapeType="1"/>
            </p:cNvSpPr>
            <p:nvPr/>
          </p:nvSpPr>
          <p:spPr bwMode="auto">
            <a:xfrm>
              <a:off x="816" y="624"/>
              <a:ext cx="0" cy="96"/>
            </a:xfrm>
            <a:prstGeom prst="line">
              <a:avLst/>
            </a:prstGeom>
            <a:noFill/>
            <a:ln w="38100">
              <a:solidFill>
                <a:srgbClr val="0099FF"/>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38291" name="Group 1067"/>
            <p:cNvGrpSpPr>
              <a:grpSpLocks/>
            </p:cNvGrpSpPr>
            <p:nvPr/>
          </p:nvGrpSpPr>
          <p:grpSpPr bwMode="auto">
            <a:xfrm>
              <a:off x="768" y="336"/>
              <a:ext cx="104" cy="288"/>
              <a:chOff x="768" y="336"/>
              <a:chExt cx="104" cy="288"/>
            </a:xfrm>
          </p:grpSpPr>
          <p:sp>
            <p:nvSpPr>
              <p:cNvPr id="38292" name="Oval 1068"/>
              <p:cNvSpPr>
                <a:spLocks noChangeArrowheads="1"/>
              </p:cNvSpPr>
              <p:nvPr/>
            </p:nvSpPr>
            <p:spPr bwMode="auto">
              <a:xfrm>
                <a:off x="768" y="480"/>
                <a:ext cx="96" cy="144"/>
              </a:xfrm>
              <a:prstGeom prst="ellipse">
                <a:avLst/>
              </a:pr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endParaRPr lang="en-US" altLang="en-US" sz="1800" b="0"/>
              </a:p>
            </p:txBody>
          </p:sp>
          <p:sp>
            <p:nvSpPr>
              <p:cNvPr id="38293" name="Freeform 1069"/>
              <p:cNvSpPr>
                <a:spLocks/>
              </p:cNvSpPr>
              <p:nvPr/>
            </p:nvSpPr>
            <p:spPr bwMode="auto">
              <a:xfrm>
                <a:off x="816" y="336"/>
                <a:ext cx="56" cy="192"/>
              </a:xfrm>
              <a:custGeom>
                <a:avLst/>
                <a:gdLst>
                  <a:gd name="T0" fmla="*/ 8 w 56"/>
                  <a:gd name="T1" fmla="*/ 0 h 192"/>
                  <a:gd name="T2" fmla="*/ 8 w 56"/>
                  <a:gd name="T3" fmla="*/ 96 h 192"/>
                  <a:gd name="T4" fmla="*/ 56 w 56"/>
                  <a:gd name="T5" fmla="*/ 192 h 192"/>
                  <a:gd name="T6" fmla="*/ 0 60000 65536"/>
                  <a:gd name="T7" fmla="*/ 0 60000 65536"/>
                  <a:gd name="T8" fmla="*/ 0 60000 65536"/>
                  <a:gd name="T9" fmla="*/ 0 w 56"/>
                  <a:gd name="T10" fmla="*/ 0 h 192"/>
                  <a:gd name="T11" fmla="*/ 56 w 56"/>
                  <a:gd name="T12" fmla="*/ 192 h 192"/>
                </a:gdLst>
                <a:ahLst/>
                <a:cxnLst>
                  <a:cxn ang="T6">
                    <a:pos x="T0" y="T1"/>
                  </a:cxn>
                  <a:cxn ang="T7">
                    <a:pos x="T2" y="T3"/>
                  </a:cxn>
                  <a:cxn ang="T8">
                    <a:pos x="T4" y="T5"/>
                  </a:cxn>
                </a:cxnLst>
                <a:rect l="T9" t="T10" r="T11" b="T12"/>
                <a:pathLst>
                  <a:path w="56" h="192">
                    <a:moveTo>
                      <a:pt x="8" y="0"/>
                    </a:moveTo>
                    <a:cubicBezTo>
                      <a:pt x="4" y="32"/>
                      <a:pt x="0" y="64"/>
                      <a:pt x="8" y="96"/>
                    </a:cubicBezTo>
                    <a:cubicBezTo>
                      <a:pt x="16" y="128"/>
                      <a:pt x="48" y="176"/>
                      <a:pt x="56" y="192"/>
                    </a:cubicBezTo>
                  </a:path>
                </a:pathLst>
              </a:custGeom>
              <a:solidFill>
                <a:srgbClr val="0099FF"/>
              </a:solidFill>
              <a:ln w="9525">
                <a:solidFill>
                  <a:srgbClr val="0099FF"/>
                </a:solidFill>
                <a:round/>
                <a:headEnd/>
                <a:tailEnd/>
              </a:ln>
            </p:spPr>
            <p:txBody>
              <a:bodyPr/>
              <a:lstStyle/>
              <a:p>
                <a:endParaRPr lang="en-US"/>
              </a:p>
            </p:txBody>
          </p:sp>
          <p:sp>
            <p:nvSpPr>
              <p:cNvPr id="38294" name="Oval 1070"/>
              <p:cNvSpPr>
                <a:spLocks noChangeArrowheads="1"/>
              </p:cNvSpPr>
              <p:nvPr/>
            </p:nvSpPr>
            <p:spPr bwMode="auto">
              <a:xfrm>
                <a:off x="768" y="480"/>
                <a:ext cx="96" cy="144"/>
              </a:xfrm>
              <a:prstGeom prst="ellipse">
                <a:avLst/>
              </a:pr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endParaRPr lang="en-US" altLang="en-US" sz="1800" b="0"/>
              </a:p>
            </p:txBody>
          </p:sp>
          <p:sp>
            <p:nvSpPr>
              <p:cNvPr id="38295" name="Freeform 1071"/>
              <p:cNvSpPr>
                <a:spLocks/>
              </p:cNvSpPr>
              <p:nvPr/>
            </p:nvSpPr>
            <p:spPr bwMode="auto">
              <a:xfrm>
                <a:off x="816" y="336"/>
                <a:ext cx="56" cy="192"/>
              </a:xfrm>
              <a:custGeom>
                <a:avLst/>
                <a:gdLst>
                  <a:gd name="T0" fmla="*/ 8 w 56"/>
                  <a:gd name="T1" fmla="*/ 0 h 192"/>
                  <a:gd name="T2" fmla="*/ 8 w 56"/>
                  <a:gd name="T3" fmla="*/ 96 h 192"/>
                  <a:gd name="T4" fmla="*/ 56 w 56"/>
                  <a:gd name="T5" fmla="*/ 192 h 192"/>
                  <a:gd name="T6" fmla="*/ 0 60000 65536"/>
                  <a:gd name="T7" fmla="*/ 0 60000 65536"/>
                  <a:gd name="T8" fmla="*/ 0 60000 65536"/>
                  <a:gd name="T9" fmla="*/ 0 w 56"/>
                  <a:gd name="T10" fmla="*/ 0 h 192"/>
                  <a:gd name="T11" fmla="*/ 56 w 56"/>
                  <a:gd name="T12" fmla="*/ 192 h 192"/>
                </a:gdLst>
                <a:ahLst/>
                <a:cxnLst>
                  <a:cxn ang="T6">
                    <a:pos x="T0" y="T1"/>
                  </a:cxn>
                  <a:cxn ang="T7">
                    <a:pos x="T2" y="T3"/>
                  </a:cxn>
                  <a:cxn ang="T8">
                    <a:pos x="T4" y="T5"/>
                  </a:cxn>
                </a:cxnLst>
                <a:rect l="T9" t="T10" r="T11" b="T12"/>
                <a:pathLst>
                  <a:path w="56" h="192">
                    <a:moveTo>
                      <a:pt x="8" y="0"/>
                    </a:moveTo>
                    <a:cubicBezTo>
                      <a:pt x="4" y="32"/>
                      <a:pt x="0" y="64"/>
                      <a:pt x="8" y="96"/>
                    </a:cubicBezTo>
                    <a:cubicBezTo>
                      <a:pt x="16" y="128"/>
                      <a:pt x="48" y="176"/>
                      <a:pt x="56" y="192"/>
                    </a:cubicBezTo>
                  </a:path>
                </a:pathLst>
              </a:custGeom>
              <a:solidFill>
                <a:srgbClr val="0099FF"/>
              </a:solidFill>
              <a:ln w="9525">
                <a:solidFill>
                  <a:srgbClr val="0099FF"/>
                </a:solidFill>
                <a:round/>
                <a:headEnd/>
                <a:tailEnd/>
              </a:ln>
            </p:spPr>
            <p:txBody>
              <a:bodyPr/>
              <a:lstStyle/>
              <a:p>
                <a:endParaRPr lang="en-US"/>
              </a:p>
            </p:txBody>
          </p:sp>
        </p:grpSp>
      </p:grpSp>
      <p:grpSp>
        <p:nvGrpSpPr>
          <p:cNvPr id="38130" name="Group 1065"/>
          <p:cNvGrpSpPr>
            <a:grpSpLocks/>
          </p:cNvGrpSpPr>
          <p:nvPr/>
        </p:nvGrpSpPr>
        <p:grpSpPr bwMode="auto">
          <a:xfrm>
            <a:off x="1804988" y="1782763"/>
            <a:ext cx="141287" cy="247650"/>
            <a:chOff x="768" y="336"/>
            <a:chExt cx="104" cy="384"/>
          </a:xfrm>
        </p:grpSpPr>
        <p:sp>
          <p:nvSpPr>
            <p:cNvPr id="38284" name="Line 1066"/>
            <p:cNvSpPr>
              <a:spLocks noChangeShapeType="1"/>
            </p:cNvSpPr>
            <p:nvPr/>
          </p:nvSpPr>
          <p:spPr bwMode="auto">
            <a:xfrm>
              <a:off x="816" y="624"/>
              <a:ext cx="0" cy="96"/>
            </a:xfrm>
            <a:prstGeom prst="line">
              <a:avLst/>
            </a:prstGeom>
            <a:noFill/>
            <a:ln w="38100">
              <a:solidFill>
                <a:srgbClr val="0099FF"/>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38285" name="Group 1067"/>
            <p:cNvGrpSpPr>
              <a:grpSpLocks/>
            </p:cNvGrpSpPr>
            <p:nvPr/>
          </p:nvGrpSpPr>
          <p:grpSpPr bwMode="auto">
            <a:xfrm>
              <a:off x="768" y="336"/>
              <a:ext cx="104" cy="288"/>
              <a:chOff x="768" y="336"/>
              <a:chExt cx="104" cy="288"/>
            </a:xfrm>
          </p:grpSpPr>
          <p:sp>
            <p:nvSpPr>
              <p:cNvPr id="38286" name="Oval 1068"/>
              <p:cNvSpPr>
                <a:spLocks noChangeArrowheads="1"/>
              </p:cNvSpPr>
              <p:nvPr/>
            </p:nvSpPr>
            <p:spPr bwMode="auto">
              <a:xfrm>
                <a:off x="768" y="480"/>
                <a:ext cx="96" cy="144"/>
              </a:xfrm>
              <a:prstGeom prst="ellipse">
                <a:avLst/>
              </a:pr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endParaRPr lang="en-US" altLang="en-US" sz="1800" b="0"/>
              </a:p>
            </p:txBody>
          </p:sp>
          <p:sp>
            <p:nvSpPr>
              <p:cNvPr id="38287" name="Freeform 1069"/>
              <p:cNvSpPr>
                <a:spLocks/>
              </p:cNvSpPr>
              <p:nvPr/>
            </p:nvSpPr>
            <p:spPr bwMode="auto">
              <a:xfrm>
                <a:off x="816" y="336"/>
                <a:ext cx="56" cy="192"/>
              </a:xfrm>
              <a:custGeom>
                <a:avLst/>
                <a:gdLst>
                  <a:gd name="T0" fmla="*/ 8 w 56"/>
                  <a:gd name="T1" fmla="*/ 0 h 192"/>
                  <a:gd name="T2" fmla="*/ 8 w 56"/>
                  <a:gd name="T3" fmla="*/ 96 h 192"/>
                  <a:gd name="T4" fmla="*/ 56 w 56"/>
                  <a:gd name="T5" fmla="*/ 192 h 192"/>
                  <a:gd name="T6" fmla="*/ 0 60000 65536"/>
                  <a:gd name="T7" fmla="*/ 0 60000 65536"/>
                  <a:gd name="T8" fmla="*/ 0 60000 65536"/>
                  <a:gd name="T9" fmla="*/ 0 w 56"/>
                  <a:gd name="T10" fmla="*/ 0 h 192"/>
                  <a:gd name="T11" fmla="*/ 56 w 56"/>
                  <a:gd name="T12" fmla="*/ 192 h 192"/>
                </a:gdLst>
                <a:ahLst/>
                <a:cxnLst>
                  <a:cxn ang="T6">
                    <a:pos x="T0" y="T1"/>
                  </a:cxn>
                  <a:cxn ang="T7">
                    <a:pos x="T2" y="T3"/>
                  </a:cxn>
                  <a:cxn ang="T8">
                    <a:pos x="T4" y="T5"/>
                  </a:cxn>
                </a:cxnLst>
                <a:rect l="T9" t="T10" r="T11" b="T12"/>
                <a:pathLst>
                  <a:path w="56" h="192">
                    <a:moveTo>
                      <a:pt x="8" y="0"/>
                    </a:moveTo>
                    <a:cubicBezTo>
                      <a:pt x="4" y="32"/>
                      <a:pt x="0" y="64"/>
                      <a:pt x="8" y="96"/>
                    </a:cubicBezTo>
                    <a:cubicBezTo>
                      <a:pt x="16" y="128"/>
                      <a:pt x="48" y="176"/>
                      <a:pt x="56" y="192"/>
                    </a:cubicBezTo>
                  </a:path>
                </a:pathLst>
              </a:custGeom>
              <a:solidFill>
                <a:srgbClr val="0099FF"/>
              </a:solidFill>
              <a:ln w="9525">
                <a:solidFill>
                  <a:srgbClr val="0099FF"/>
                </a:solidFill>
                <a:round/>
                <a:headEnd/>
                <a:tailEnd/>
              </a:ln>
            </p:spPr>
            <p:txBody>
              <a:bodyPr/>
              <a:lstStyle/>
              <a:p>
                <a:endParaRPr lang="en-US"/>
              </a:p>
            </p:txBody>
          </p:sp>
          <p:sp>
            <p:nvSpPr>
              <p:cNvPr id="38288" name="Oval 1070"/>
              <p:cNvSpPr>
                <a:spLocks noChangeArrowheads="1"/>
              </p:cNvSpPr>
              <p:nvPr/>
            </p:nvSpPr>
            <p:spPr bwMode="auto">
              <a:xfrm>
                <a:off x="768" y="480"/>
                <a:ext cx="96" cy="144"/>
              </a:xfrm>
              <a:prstGeom prst="ellipse">
                <a:avLst/>
              </a:pr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endParaRPr lang="en-US" altLang="en-US" sz="1800" b="0"/>
              </a:p>
            </p:txBody>
          </p:sp>
          <p:sp>
            <p:nvSpPr>
              <p:cNvPr id="38289" name="Freeform 1071"/>
              <p:cNvSpPr>
                <a:spLocks/>
              </p:cNvSpPr>
              <p:nvPr/>
            </p:nvSpPr>
            <p:spPr bwMode="auto">
              <a:xfrm>
                <a:off x="816" y="336"/>
                <a:ext cx="56" cy="192"/>
              </a:xfrm>
              <a:custGeom>
                <a:avLst/>
                <a:gdLst>
                  <a:gd name="T0" fmla="*/ 8 w 56"/>
                  <a:gd name="T1" fmla="*/ 0 h 192"/>
                  <a:gd name="T2" fmla="*/ 8 w 56"/>
                  <a:gd name="T3" fmla="*/ 96 h 192"/>
                  <a:gd name="T4" fmla="*/ 56 w 56"/>
                  <a:gd name="T5" fmla="*/ 192 h 192"/>
                  <a:gd name="T6" fmla="*/ 0 60000 65536"/>
                  <a:gd name="T7" fmla="*/ 0 60000 65536"/>
                  <a:gd name="T8" fmla="*/ 0 60000 65536"/>
                  <a:gd name="T9" fmla="*/ 0 w 56"/>
                  <a:gd name="T10" fmla="*/ 0 h 192"/>
                  <a:gd name="T11" fmla="*/ 56 w 56"/>
                  <a:gd name="T12" fmla="*/ 192 h 192"/>
                </a:gdLst>
                <a:ahLst/>
                <a:cxnLst>
                  <a:cxn ang="T6">
                    <a:pos x="T0" y="T1"/>
                  </a:cxn>
                  <a:cxn ang="T7">
                    <a:pos x="T2" y="T3"/>
                  </a:cxn>
                  <a:cxn ang="T8">
                    <a:pos x="T4" y="T5"/>
                  </a:cxn>
                </a:cxnLst>
                <a:rect l="T9" t="T10" r="T11" b="T12"/>
                <a:pathLst>
                  <a:path w="56" h="192">
                    <a:moveTo>
                      <a:pt x="8" y="0"/>
                    </a:moveTo>
                    <a:cubicBezTo>
                      <a:pt x="4" y="32"/>
                      <a:pt x="0" y="64"/>
                      <a:pt x="8" y="96"/>
                    </a:cubicBezTo>
                    <a:cubicBezTo>
                      <a:pt x="16" y="128"/>
                      <a:pt x="48" y="176"/>
                      <a:pt x="56" y="192"/>
                    </a:cubicBezTo>
                  </a:path>
                </a:pathLst>
              </a:custGeom>
              <a:solidFill>
                <a:srgbClr val="0099FF"/>
              </a:solidFill>
              <a:ln w="9525">
                <a:solidFill>
                  <a:srgbClr val="0099FF"/>
                </a:solidFill>
                <a:round/>
                <a:headEnd/>
                <a:tailEnd/>
              </a:ln>
            </p:spPr>
            <p:txBody>
              <a:bodyPr/>
              <a:lstStyle/>
              <a:p>
                <a:endParaRPr lang="en-US"/>
              </a:p>
            </p:txBody>
          </p:sp>
        </p:grpSp>
      </p:grpSp>
      <p:sp>
        <p:nvSpPr>
          <p:cNvPr id="38131" name="Freeform 1229"/>
          <p:cNvSpPr>
            <a:spLocks/>
          </p:cNvSpPr>
          <p:nvPr/>
        </p:nvSpPr>
        <p:spPr bwMode="auto">
          <a:xfrm rot="5400000" flipH="1">
            <a:off x="2636838" y="3148013"/>
            <a:ext cx="127000" cy="177800"/>
          </a:xfrm>
          <a:custGeom>
            <a:avLst/>
            <a:gdLst>
              <a:gd name="T0" fmla="*/ 2147483647 w 20"/>
              <a:gd name="T1" fmla="*/ 0 h 50"/>
              <a:gd name="T2" fmla="*/ 2147483647 w 20"/>
              <a:gd name="T3" fmla="*/ 2147483647 h 50"/>
              <a:gd name="T4" fmla="*/ 2147483647 w 20"/>
              <a:gd name="T5" fmla="*/ 2147483647 h 50"/>
              <a:gd name="T6" fmla="*/ 2147483647 w 20"/>
              <a:gd name="T7" fmla="*/ 2147483647 h 50"/>
              <a:gd name="T8" fmla="*/ 2147483647 w 20"/>
              <a:gd name="T9" fmla="*/ 2147483647 h 50"/>
              <a:gd name="T10" fmla="*/ 2147483647 w 20"/>
              <a:gd name="T11" fmla="*/ 2147483647 h 50"/>
              <a:gd name="T12" fmla="*/ 2147483647 w 20"/>
              <a:gd name="T13" fmla="*/ 2147483647 h 50"/>
              <a:gd name="T14" fmla="*/ 2147483647 w 20"/>
              <a:gd name="T15" fmla="*/ 2147483647 h 50"/>
              <a:gd name="T16" fmla="*/ 2147483647 w 20"/>
              <a:gd name="T17" fmla="*/ 2147483647 h 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
              <a:gd name="T28" fmla="*/ 0 h 50"/>
              <a:gd name="T29" fmla="*/ 20 w 20"/>
              <a:gd name="T30" fmla="*/ 50 h 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 h="50">
                <a:moveTo>
                  <a:pt x="2" y="0"/>
                </a:moveTo>
                <a:cubicBezTo>
                  <a:pt x="4" y="11"/>
                  <a:pt x="0" y="11"/>
                  <a:pt x="13" y="13"/>
                </a:cubicBezTo>
                <a:cubicBezTo>
                  <a:pt x="16" y="15"/>
                  <a:pt x="18" y="17"/>
                  <a:pt x="19" y="21"/>
                </a:cubicBezTo>
                <a:cubicBezTo>
                  <a:pt x="16" y="25"/>
                  <a:pt x="11" y="27"/>
                  <a:pt x="6" y="29"/>
                </a:cubicBezTo>
                <a:cubicBezTo>
                  <a:pt x="0" y="27"/>
                  <a:pt x="1" y="21"/>
                  <a:pt x="7" y="20"/>
                </a:cubicBezTo>
                <a:cubicBezTo>
                  <a:pt x="13" y="21"/>
                  <a:pt x="17" y="19"/>
                  <a:pt x="19" y="25"/>
                </a:cubicBezTo>
                <a:cubicBezTo>
                  <a:pt x="18" y="29"/>
                  <a:pt x="20" y="34"/>
                  <a:pt x="16" y="37"/>
                </a:cubicBezTo>
                <a:cubicBezTo>
                  <a:pt x="13" y="39"/>
                  <a:pt x="7" y="40"/>
                  <a:pt x="7" y="40"/>
                </a:cubicBezTo>
                <a:cubicBezTo>
                  <a:pt x="0" y="38"/>
                  <a:pt x="3" y="46"/>
                  <a:pt x="3" y="50"/>
                </a:cubicBezTo>
              </a:path>
            </a:pathLst>
          </a:cu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132" name="Freeform 1229"/>
          <p:cNvSpPr>
            <a:spLocks/>
          </p:cNvSpPr>
          <p:nvPr/>
        </p:nvSpPr>
        <p:spPr bwMode="auto">
          <a:xfrm rot="5400000" flipH="1">
            <a:off x="2255838" y="2870200"/>
            <a:ext cx="128588" cy="236537"/>
          </a:xfrm>
          <a:custGeom>
            <a:avLst/>
            <a:gdLst>
              <a:gd name="T0" fmla="*/ 2147483647 w 20"/>
              <a:gd name="T1" fmla="*/ 0 h 50"/>
              <a:gd name="T2" fmla="*/ 2147483647 w 20"/>
              <a:gd name="T3" fmla="*/ 2147483647 h 50"/>
              <a:gd name="T4" fmla="*/ 2147483647 w 20"/>
              <a:gd name="T5" fmla="*/ 2147483647 h 50"/>
              <a:gd name="T6" fmla="*/ 2147483647 w 20"/>
              <a:gd name="T7" fmla="*/ 2147483647 h 50"/>
              <a:gd name="T8" fmla="*/ 2147483647 w 20"/>
              <a:gd name="T9" fmla="*/ 2147483647 h 50"/>
              <a:gd name="T10" fmla="*/ 2147483647 w 20"/>
              <a:gd name="T11" fmla="*/ 2147483647 h 50"/>
              <a:gd name="T12" fmla="*/ 2147483647 w 20"/>
              <a:gd name="T13" fmla="*/ 2147483647 h 50"/>
              <a:gd name="T14" fmla="*/ 2147483647 w 20"/>
              <a:gd name="T15" fmla="*/ 2147483647 h 50"/>
              <a:gd name="T16" fmla="*/ 2147483647 w 20"/>
              <a:gd name="T17" fmla="*/ 2147483647 h 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
              <a:gd name="T28" fmla="*/ 0 h 50"/>
              <a:gd name="T29" fmla="*/ 20 w 20"/>
              <a:gd name="T30" fmla="*/ 50 h 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 h="50">
                <a:moveTo>
                  <a:pt x="2" y="0"/>
                </a:moveTo>
                <a:cubicBezTo>
                  <a:pt x="4" y="11"/>
                  <a:pt x="0" y="11"/>
                  <a:pt x="13" y="13"/>
                </a:cubicBezTo>
                <a:cubicBezTo>
                  <a:pt x="16" y="15"/>
                  <a:pt x="18" y="17"/>
                  <a:pt x="19" y="21"/>
                </a:cubicBezTo>
                <a:cubicBezTo>
                  <a:pt x="16" y="25"/>
                  <a:pt x="11" y="27"/>
                  <a:pt x="6" y="29"/>
                </a:cubicBezTo>
                <a:cubicBezTo>
                  <a:pt x="0" y="27"/>
                  <a:pt x="1" y="21"/>
                  <a:pt x="7" y="20"/>
                </a:cubicBezTo>
                <a:cubicBezTo>
                  <a:pt x="13" y="21"/>
                  <a:pt x="17" y="19"/>
                  <a:pt x="19" y="25"/>
                </a:cubicBezTo>
                <a:cubicBezTo>
                  <a:pt x="18" y="29"/>
                  <a:pt x="20" y="34"/>
                  <a:pt x="16" y="37"/>
                </a:cubicBezTo>
                <a:cubicBezTo>
                  <a:pt x="13" y="39"/>
                  <a:pt x="7" y="40"/>
                  <a:pt x="7" y="40"/>
                </a:cubicBezTo>
                <a:cubicBezTo>
                  <a:pt x="0" y="38"/>
                  <a:pt x="3" y="46"/>
                  <a:pt x="3" y="50"/>
                </a:cubicBezTo>
              </a:path>
            </a:pathLst>
          </a:cu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133" name="Text Box 193"/>
          <p:cNvSpPr txBox="1">
            <a:spLocks noChangeArrowheads="1"/>
          </p:cNvSpPr>
          <p:nvPr/>
        </p:nvSpPr>
        <p:spPr bwMode="auto">
          <a:xfrm rot="-3914908">
            <a:off x="1435894" y="1658144"/>
            <a:ext cx="311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lnSpc>
                <a:spcPct val="50000"/>
              </a:lnSpc>
              <a:spcBef>
                <a:spcPct val="50000"/>
              </a:spcBef>
              <a:buClrTx/>
              <a:buSzTx/>
              <a:buFontTx/>
              <a:buNone/>
            </a:pPr>
            <a:r>
              <a:rPr lang="en-US" altLang="en-US" sz="700" b="0">
                <a:latin typeface="Times New Roman" pitchFamily="18" charset="0"/>
              </a:rPr>
              <a:t>245 kM</a:t>
            </a:r>
          </a:p>
        </p:txBody>
      </p:sp>
      <p:sp>
        <p:nvSpPr>
          <p:cNvPr id="38134" name="Freeform 1229"/>
          <p:cNvSpPr>
            <a:spLocks/>
          </p:cNvSpPr>
          <p:nvPr/>
        </p:nvSpPr>
        <p:spPr bwMode="auto">
          <a:xfrm rot="5400000" flipH="1">
            <a:off x="1216026" y="2314575"/>
            <a:ext cx="127000" cy="238125"/>
          </a:xfrm>
          <a:custGeom>
            <a:avLst/>
            <a:gdLst>
              <a:gd name="T0" fmla="*/ 2147483647 w 20"/>
              <a:gd name="T1" fmla="*/ 0 h 50"/>
              <a:gd name="T2" fmla="*/ 2147483647 w 20"/>
              <a:gd name="T3" fmla="*/ 2147483647 h 50"/>
              <a:gd name="T4" fmla="*/ 2147483647 w 20"/>
              <a:gd name="T5" fmla="*/ 2147483647 h 50"/>
              <a:gd name="T6" fmla="*/ 2147483647 w 20"/>
              <a:gd name="T7" fmla="*/ 2147483647 h 50"/>
              <a:gd name="T8" fmla="*/ 2147483647 w 20"/>
              <a:gd name="T9" fmla="*/ 2147483647 h 50"/>
              <a:gd name="T10" fmla="*/ 2147483647 w 20"/>
              <a:gd name="T11" fmla="*/ 2147483647 h 50"/>
              <a:gd name="T12" fmla="*/ 2147483647 w 20"/>
              <a:gd name="T13" fmla="*/ 2147483647 h 50"/>
              <a:gd name="T14" fmla="*/ 2147483647 w 20"/>
              <a:gd name="T15" fmla="*/ 2147483647 h 50"/>
              <a:gd name="T16" fmla="*/ 2147483647 w 20"/>
              <a:gd name="T17" fmla="*/ 2147483647 h 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
              <a:gd name="T28" fmla="*/ 0 h 50"/>
              <a:gd name="T29" fmla="*/ 20 w 20"/>
              <a:gd name="T30" fmla="*/ 50 h 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 h="50">
                <a:moveTo>
                  <a:pt x="2" y="0"/>
                </a:moveTo>
                <a:cubicBezTo>
                  <a:pt x="4" y="11"/>
                  <a:pt x="0" y="11"/>
                  <a:pt x="13" y="13"/>
                </a:cubicBezTo>
                <a:cubicBezTo>
                  <a:pt x="16" y="15"/>
                  <a:pt x="18" y="17"/>
                  <a:pt x="19" y="21"/>
                </a:cubicBezTo>
                <a:cubicBezTo>
                  <a:pt x="16" y="25"/>
                  <a:pt x="11" y="27"/>
                  <a:pt x="6" y="29"/>
                </a:cubicBezTo>
                <a:cubicBezTo>
                  <a:pt x="0" y="27"/>
                  <a:pt x="1" y="21"/>
                  <a:pt x="7" y="20"/>
                </a:cubicBezTo>
                <a:cubicBezTo>
                  <a:pt x="13" y="21"/>
                  <a:pt x="17" y="19"/>
                  <a:pt x="19" y="25"/>
                </a:cubicBezTo>
                <a:cubicBezTo>
                  <a:pt x="18" y="29"/>
                  <a:pt x="20" y="34"/>
                  <a:pt x="16" y="37"/>
                </a:cubicBezTo>
                <a:cubicBezTo>
                  <a:pt x="13" y="39"/>
                  <a:pt x="7" y="40"/>
                  <a:pt x="7" y="40"/>
                </a:cubicBezTo>
                <a:cubicBezTo>
                  <a:pt x="0" y="38"/>
                  <a:pt x="3" y="46"/>
                  <a:pt x="3" y="50"/>
                </a:cubicBezTo>
              </a:path>
            </a:pathLst>
          </a:cu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38135" name="Group 1296"/>
          <p:cNvGrpSpPr>
            <a:grpSpLocks/>
          </p:cNvGrpSpPr>
          <p:nvPr/>
        </p:nvGrpSpPr>
        <p:grpSpPr bwMode="auto">
          <a:xfrm>
            <a:off x="217488" y="409575"/>
            <a:ext cx="127000" cy="457200"/>
            <a:chOff x="768" y="336"/>
            <a:chExt cx="104" cy="384"/>
          </a:xfrm>
        </p:grpSpPr>
        <p:sp>
          <p:nvSpPr>
            <p:cNvPr id="38278" name="Line 1297"/>
            <p:cNvSpPr>
              <a:spLocks noChangeShapeType="1"/>
            </p:cNvSpPr>
            <p:nvPr/>
          </p:nvSpPr>
          <p:spPr bwMode="auto">
            <a:xfrm>
              <a:off x="816" y="624"/>
              <a:ext cx="0" cy="96"/>
            </a:xfrm>
            <a:prstGeom prst="line">
              <a:avLst/>
            </a:prstGeom>
            <a:noFill/>
            <a:ln w="38100">
              <a:solidFill>
                <a:srgbClr val="0099FF"/>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38279" name="Group 1298"/>
            <p:cNvGrpSpPr>
              <a:grpSpLocks/>
            </p:cNvGrpSpPr>
            <p:nvPr/>
          </p:nvGrpSpPr>
          <p:grpSpPr bwMode="auto">
            <a:xfrm>
              <a:off x="768" y="336"/>
              <a:ext cx="104" cy="288"/>
              <a:chOff x="768" y="336"/>
              <a:chExt cx="104" cy="288"/>
            </a:xfrm>
          </p:grpSpPr>
          <p:sp>
            <p:nvSpPr>
              <p:cNvPr id="38280" name="Oval 1299"/>
              <p:cNvSpPr>
                <a:spLocks noChangeArrowheads="1"/>
              </p:cNvSpPr>
              <p:nvPr/>
            </p:nvSpPr>
            <p:spPr bwMode="auto">
              <a:xfrm>
                <a:off x="768" y="480"/>
                <a:ext cx="96" cy="144"/>
              </a:xfrm>
              <a:prstGeom prst="ellipse">
                <a:avLst/>
              </a:pr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endParaRPr lang="en-US" altLang="en-US" sz="1800" b="0"/>
              </a:p>
            </p:txBody>
          </p:sp>
          <p:sp>
            <p:nvSpPr>
              <p:cNvPr id="38281" name="Freeform 1300"/>
              <p:cNvSpPr>
                <a:spLocks/>
              </p:cNvSpPr>
              <p:nvPr/>
            </p:nvSpPr>
            <p:spPr bwMode="auto">
              <a:xfrm>
                <a:off x="816" y="336"/>
                <a:ext cx="56" cy="192"/>
              </a:xfrm>
              <a:custGeom>
                <a:avLst/>
                <a:gdLst>
                  <a:gd name="T0" fmla="*/ 8 w 56"/>
                  <a:gd name="T1" fmla="*/ 0 h 192"/>
                  <a:gd name="T2" fmla="*/ 8 w 56"/>
                  <a:gd name="T3" fmla="*/ 96 h 192"/>
                  <a:gd name="T4" fmla="*/ 56 w 56"/>
                  <a:gd name="T5" fmla="*/ 192 h 192"/>
                  <a:gd name="T6" fmla="*/ 0 60000 65536"/>
                  <a:gd name="T7" fmla="*/ 0 60000 65536"/>
                  <a:gd name="T8" fmla="*/ 0 60000 65536"/>
                  <a:gd name="T9" fmla="*/ 0 w 56"/>
                  <a:gd name="T10" fmla="*/ 0 h 192"/>
                  <a:gd name="T11" fmla="*/ 56 w 56"/>
                  <a:gd name="T12" fmla="*/ 192 h 192"/>
                </a:gdLst>
                <a:ahLst/>
                <a:cxnLst>
                  <a:cxn ang="T6">
                    <a:pos x="T0" y="T1"/>
                  </a:cxn>
                  <a:cxn ang="T7">
                    <a:pos x="T2" y="T3"/>
                  </a:cxn>
                  <a:cxn ang="T8">
                    <a:pos x="T4" y="T5"/>
                  </a:cxn>
                </a:cxnLst>
                <a:rect l="T9" t="T10" r="T11" b="T12"/>
                <a:pathLst>
                  <a:path w="56" h="192">
                    <a:moveTo>
                      <a:pt x="8" y="0"/>
                    </a:moveTo>
                    <a:cubicBezTo>
                      <a:pt x="4" y="32"/>
                      <a:pt x="0" y="64"/>
                      <a:pt x="8" y="96"/>
                    </a:cubicBezTo>
                    <a:cubicBezTo>
                      <a:pt x="16" y="128"/>
                      <a:pt x="48" y="176"/>
                      <a:pt x="56" y="192"/>
                    </a:cubicBezTo>
                  </a:path>
                </a:pathLst>
              </a:custGeom>
              <a:solidFill>
                <a:srgbClr val="0099FF"/>
              </a:solidFill>
              <a:ln w="9525">
                <a:solidFill>
                  <a:srgbClr val="0099FF"/>
                </a:solidFill>
                <a:round/>
                <a:headEnd/>
                <a:tailEnd/>
              </a:ln>
            </p:spPr>
            <p:txBody>
              <a:bodyPr/>
              <a:lstStyle/>
              <a:p>
                <a:endParaRPr lang="en-US"/>
              </a:p>
            </p:txBody>
          </p:sp>
          <p:sp>
            <p:nvSpPr>
              <p:cNvPr id="38282" name="Oval 1301"/>
              <p:cNvSpPr>
                <a:spLocks noChangeArrowheads="1"/>
              </p:cNvSpPr>
              <p:nvPr/>
            </p:nvSpPr>
            <p:spPr bwMode="auto">
              <a:xfrm>
                <a:off x="768" y="480"/>
                <a:ext cx="96" cy="144"/>
              </a:xfrm>
              <a:prstGeom prst="ellipse">
                <a:avLst/>
              </a:pr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endParaRPr lang="en-US" altLang="en-US" sz="1800" b="0"/>
              </a:p>
            </p:txBody>
          </p:sp>
          <p:sp>
            <p:nvSpPr>
              <p:cNvPr id="38283" name="Freeform 1302"/>
              <p:cNvSpPr>
                <a:spLocks/>
              </p:cNvSpPr>
              <p:nvPr/>
            </p:nvSpPr>
            <p:spPr bwMode="auto">
              <a:xfrm>
                <a:off x="816" y="336"/>
                <a:ext cx="56" cy="192"/>
              </a:xfrm>
              <a:custGeom>
                <a:avLst/>
                <a:gdLst>
                  <a:gd name="T0" fmla="*/ 8 w 56"/>
                  <a:gd name="T1" fmla="*/ 0 h 192"/>
                  <a:gd name="T2" fmla="*/ 8 w 56"/>
                  <a:gd name="T3" fmla="*/ 96 h 192"/>
                  <a:gd name="T4" fmla="*/ 56 w 56"/>
                  <a:gd name="T5" fmla="*/ 192 h 192"/>
                  <a:gd name="T6" fmla="*/ 0 60000 65536"/>
                  <a:gd name="T7" fmla="*/ 0 60000 65536"/>
                  <a:gd name="T8" fmla="*/ 0 60000 65536"/>
                  <a:gd name="T9" fmla="*/ 0 w 56"/>
                  <a:gd name="T10" fmla="*/ 0 h 192"/>
                  <a:gd name="T11" fmla="*/ 56 w 56"/>
                  <a:gd name="T12" fmla="*/ 192 h 192"/>
                </a:gdLst>
                <a:ahLst/>
                <a:cxnLst>
                  <a:cxn ang="T6">
                    <a:pos x="T0" y="T1"/>
                  </a:cxn>
                  <a:cxn ang="T7">
                    <a:pos x="T2" y="T3"/>
                  </a:cxn>
                  <a:cxn ang="T8">
                    <a:pos x="T4" y="T5"/>
                  </a:cxn>
                </a:cxnLst>
                <a:rect l="T9" t="T10" r="T11" b="T12"/>
                <a:pathLst>
                  <a:path w="56" h="192">
                    <a:moveTo>
                      <a:pt x="8" y="0"/>
                    </a:moveTo>
                    <a:cubicBezTo>
                      <a:pt x="4" y="32"/>
                      <a:pt x="0" y="64"/>
                      <a:pt x="8" y="96"/>
                    </a:cubicBezTo>
                    <a:cubicBezTo>
                      <a:pt x="16" y="128"/>
                      <a:pt x="48" y="176"/>
                      <a:pt x="56" y="192"/>
                    </a:cubicBezTo>
                  </a:path>
                </a:pathLst>
              </a:custGeom>
              <a:solidFill>
                <a:srgbClr val="0099FF"/>
              </a:solidFill>
              <a:ln w="9525">
                <a:solidFill>
                  <a:srgbClr val="0099FF"/>
                </a:solidFill>
                <a:round/>
                <a:headEnd/>
                <a:tailEnd/>
              </a:ln>
            </p:spPr>
            <p:txBody>
              <a:bodyPr/>
              <a:lstStyle/>
              <a:p>
                <a:endParaRPr lang="en-US"/>
              </a:p>
            </p:txBody>
          </p:sp>
        </p:grpSp>
      </p:grpSp>
      <p:sp>
        <p:nvSpPr>
          <p:cNvPr id="38136" name="Text Box 193"/>
          <p:cNvSpPr txBox="1">
            <a:spLocks noChangeArrowheads="1"/>
          </p:cNvSpPr>
          <p:nvPr/>
        </p:nvSpPr>
        <p:spPr bwMode="auto">
          <a:xfrm>
            <a:off x="3433763" y="214313"/>
            <a:ext cx="581025" cy="6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lnSpc>
                <a:spcPct val="50000"/>
              </a:lnSpc>
              <a:spcBef>
                <a:spcPct val="50000"/>
              </a:spcBef>
              <a:buClrTx/>
              <a:buSzTx/>
              <a:buFontTx/>
              <a:buNone/>
            </a:pPr>
            <a:r>
              <a:rPr lang="en-US" altLang="en-US" sz="900" b="0">
                <a:latin typeface="Times New Roman" pitchFamily="18" charset="0"/>
              </a:rPr>
              <a:t>MEERUT</a:t>
            </a:r>
          </a:p>
        </p:txBody>
      </p:sp>
      <p:sp>
        <p:nvSpPr>
          <p:cNvPr id="38137" name="Freeform 992"/>
          <p:cNvSpPr>
            <a:spLocks/>
          </p:cNvSpPr>
          <p:nvPr/>
        </p:nvSpPr>
        <p:spPr bwMode="auto">
          <a:xfrm>
            <a:off x="3841750" y="323850"/>
            <a:ext cx="109538" cy="368300"/>
          </a:xfrm>
          <a:custGeom>
            <a:avLst/>
            <a:gdLst>
              <a:gd name="T0" fmla="*/ 2147483647 w 21"/>
              <a:gd name="T1" fmla="*/ 0 h 68"/>
              <a:gd name="T2" fmla="*/ 2147483647 w 21"/>
              <a:gd name="T3" fmla="*/ 2147483647 h 68"/>
              <a:gd name="T4" fmla="*/ 2147483647 w 21"/>
              <a:gd name="T5" fmla="*/ 2147483647 h 68"/>
              <a:gd name="T6" fmla="*/ 2147483647 w 21"/>
              <a:gd name="T7" fmla="*/ 2147483647 h 68"/>
              <a:gd name="T8" fmla="*/ 2147483647 w 21"/>
              <a:gd name="T9" fmla="*/ 2147483647 h 68"/>
              <a:gd name="T10" fmla="*/ 2147483647 w 21"/>
              <a:gd name="T11" fmla="*/ 2147483647 h 68"/>
              <a:gd name="T12" fmla="*/ 2147483647 w 21"/>
              <a:gd name="T13" fmla="*/ 2147483647 h 68"/>
              <a:gd name="T14" fmla="*/ 2147483647 w 21"/>
              <a:gd name="T15" fmla="*/ 2147483647 h 68"/>
              <a:gd name="T16" fmla="*/ 2147483647 w 21"/>
              <a:gd name="T17" fmla="*/ 2147483647 h 68"/>
              <a:gd name="T18" fmla="*/ 2147483647 w 21"/>
              <a:gd name="T19" fmla="*/ 2147483647 h 68"/>
              <a:gd name="T20" fmla="*/ 2147483647 w 21"/>
              <a:gd name="T21" fmla="*/ 2147483647 h 68"/>
              <a:gd name="T22" fmla="*/ 2147483647 w 21"/>
              <a:gd name="T23" fmla="*/ 2147483647 h 68"/>
              <a:gd name="T24" fmla="*/ 2147483647 w 21"/>
              <a:gd name="T25" fmla="*/ 2147483647 h 68"/>
              <a:gd name="T26" fmla="*/ 2147483647 w 21"/>
              <a:gd name="T27" fmla="*/ 2147483647 h 68"/>
              <a:gd name="T28" fmla="*/ 2147483647 w 21"/>
              <a:gd name="T29" fmla="*/ 2147483647 h 68"/>
              <a:gd name="T30" fmla="*/ 2147483647 w 21"/>
              <a:gd name="T31" fmla="*/ 2147483647 h 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1"/>
              <a:gd name="T49" fmla="*/ 0 h 68"/>
              <a:gd name="T50" fmla="*/ 21 w 21"/>
              <a:gd name="T51" fmla="*/ 68 h 6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1" h="68">
                <a:moveTo>
                  <a:pt x="2" y="0"/>
                </a:moveTo>
                <a:cubicBezTo>
                  <a:pt x="1" y="6"/>
                  <a:pt x="2" y="9"/>
                  <a:pt x="3" y="15"/>
                </a:cubicBezTo>
                <a:cubicBezTo>
                  <a:pt x="7" y="12"/>
                  <a:pt x="8" y="12"/>
                  <a:pt x="13" y="13"/>
                </a:cubicBezTo>
                <a:cubicBezTo>
                  <a:pt x="16" y="15"/>
                  <a:pt x="18" y="21"/>
                  <a:pt x="18" y="21"/>
                </a:cubicBezTo>
                <a:cubicBezTo>
                  <a:pt x="16" y="26"/>
                  <a:pt x="5" y="31"/>
                  <a:pt x="5" y="31"/>
                </a:cubicBezTo>
                <a:cubicBezTo>
                  <a:pt x="2" y="29"/>
                  <a:pt x="0" y="29"/>
                  <a:pt x="3" y="24"/>
                </a:cubicBezTo>
                <a:cubicBezTo>
                  <a:pt x="5" y="21"/>
                  <a:pt x="12" y="20"/>
                  <a:pt x="12" y="20"/>
                </a:cubicBezTo>
                <a:cubicBezTo>
                  <a:pt x="14" y="21"/>
                  <a:pt x="17" y="21"/>
                  <a:pt x="18" y="23"/>
                </a:cubicBezTo>
                <a:cubicBezTo>
                  <a:pt x="19" y="25"/>
                  <a:pt x="20" y="29"/>
                  <a:pt x="20" y="29"/>
                </a:cubicBezTo>
                <a:cubicBezTo>
                  <a:pt x="20" y="33"/>
                  <a:pt x="21" y="39"/>
                  <a:pt x="18" y="42"/>
                </a:cubicBezTo>
                <a:cubicBezTo>
                  <a:pt x="16" y="44"/>
                  <a:pt x="12" y="46"/>
                  <a:pt x="12" y="46"/>
                </a:cubicBezTo>
                <a:cubicBezTo>
                  <a:pt x="4" y="45"/>
                  <a:pt x="0" y="43"/>
                  <a:pt x="7" y="36"/>
                </a:cubicBezTo>
                <a:cubicBezTo>
                  <a:pt x="14" y="37"/>
                  <a:pt x="18" y="35"/>
                  <a:pt x="20" y="42"/>
                </a:cubicBezTo>
                <a:cubicBezTo>
                  <a:pt x="20" y="45"/>
                  <a:pt x="20" y="51"/>
                  <a:pt x="17" y="54"/>
                </a:cubicBezTo>
                <a:cubicBezTo>
                  <a:pt x="13" y="57"/>
                  <a:pt x="4" y="58"/>
                  <a:pt x="4" y="58"/>
                </a:cubicBezTo>
                <a:cubicBezTo>
                  <a:pt x="2" y="62"/>
                  <a:pt x="1" y="63"/>
                  <a:pt x="1" y="68"/>
                </a:cubicBezTo>
              </a:path>
            </a:pathLst>
          </a:cu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38138" name="Group 1000"/>
          <p:cNvGrpSpPr>
            <a:grpSpLocks/>
          </p:cNvGrpSpPr>
          <p:nvPr/>
        </p:nvGrpSpPr>
        <p:grpSpPr bwMode="auto">
          <a:xfrm>
            <a:off x="3363913" y="338138"/>
            <a:ext cx="163512" cy="398462"/>
            <a:chOff x="768" y="336"/>
            <a:chExt cx="104" cy="384"/>
          </a:xfrm>
        </p:grpSpPr>
        <p:sp>
          <p:nvSpPr>
            <p:cNvPr id="38272" name="Line 1001"/>
            <p:cNvSpPr>
              <a:spLocks noChangeShapeType="1"/>
            </p:cNvSpPr>
            <p:nvPr/>
          </p:nvSpPr>
          <p:spPr bwMode="auto">
            <a:xfrm>
              <a:off x="816" y="624"/>
              <a:ext cx="0" cy="96"/>
            </a:xfrm>
            <a:prstGeom prst="line">
              <a:avLst/>
            </a:prstGeom>
            <a:noFill/>
            <a:ln w="38100">
              <a:solidFill>
                <a:srgbClr val="0099FF"/>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38273" name="Group 1002"/>
            <p:cNvGrpSpPr>
              <a:grpSpLocks/>
            </p:cNvGrpSpPr>
            <p:nvPr/>
          </p:nvGrpSpPr>
          <p:grpSpPr bwMode="auto">
            <a:xfrm>
              <a:off x="768" y="336"/>
              <a:ext cx="104" cy="288"/>
              <a:chOff x="768" y="336"/>
              <a:chExt cx="104" cy="288"/>
            </a:xfrm>
          </p:grpSpPr>
          <p:sp>
            <p:nvSpPr>
              <p:cNvPr id="38274" name="Oval 1003"/>
              <p:cNvSpPr>
                <a:spLocks noChangeArrowheads="1"/>
              </p:cNvSpPr>
              <p:nvPr/>
            </p:nvSpPr>
            <p:spPr bwMode="auto">
              <a:xfrm>
                <a:off x="768" y="480"/>
                <a:ext cx="96" cy="144"/>
              </a:xfrm>
              <a:prstGeom prst="ellipse">
                <a:avLst/>
              </a:pr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endParaRPr lang="en-US" altLang="en-US" sz="1800" b="0"/>
              </a:p>
            </p:txBody>
          </p:sp>
          <p:sp>
            <p:nvSpPr>
              <p:cNvPr id="38275" name="Freeform 1004"/>
              <p:cNvSpPr>
                <a:spLocks/>
              </p:cNvSpPr>
              <p:nvPr/>
            </p:nvSpPr>
            <p:spPr bwMode="auto">
              <a:xfrm>
                <a:off x="816" y="336"/>
                <a:ext cx="56" cy="192"/>
              </a:xfrm>
              <a:custGeom>
                <a:avLst/>
                <a:gdLst>
                  <a:gd name="T0" fmla="*/ 8 w 56"/>
                  <a:gd name="T1" fmla="*/ 0 h 192"/>
                  <a:gd name="T2" fmla="*/ 8 w 56"/>
                  <a:gd name="T3" fmla="*/ 96 h 192"/>
                  <a:gd name="T4" fmla="*/ 56 w 56"/>
                  <a:gd name="T5" fmla="*/ 192 h 192"/>
                  <a:gd name="T6" fmla="*/ 0 60000 65536"/>
                  <a:gd name="T7" fmla="*/ 0 60000 65536"/>
                  <a:gd name="T8" fmla="*/ 0 60000 65536"/>
                  <a:gd name="T9" fmla="*/ 0 w 56"/>
                  <a:gd name="T10" fmla="*/ 0 h 192"/>
                  <a:gd name="T11" fmla="*/ 56 w 56"/>
                  <a:gd name="T12" fmla="*/ 192 h 192"/>
                </a:gdLst>
                <a:ahLst/>
                <a:cxnLst>
                  <a:cxn ang="T6">
                    <a:pos x="T0" y="T1"/>
                  </a:cxn>
                  <a:cxn ang="T7">
                    <a:pos x="T2" y="T3"/>
                  </a:cxn>
                  <a:cxn ang="T8">
                    <a:pos x="T4" y="T5"/>
                  </a:cxn>
                </a:cxnLst>
                <a:rect l="T9" t="T10" r="T11" b="T12"/>
                <a:pathLst>
                  <a:path w="56" h="192">
                    <a:moveTo>
                      <a:pt x="8" y="0"/>
                    </a:moveTo>
                    <a:cubicBezTo>
                      <a:pt x="4" y="32"/>
                      <a:pt x="0" y="64"/>
                      <a:pt x="8" y="96"/>
                    </a:cubicBezTo>
                    <a:cubicBezTo>
                      <a:pt x="16" y="128"/>
                      <a:pt x="48" y="176"/>
                      <a:pt x="56" y="192"/>
                    </a:cubicBezTo>
                  </a:path>
                </a:pathLst>
              </a:custGeom>
              <a:solidFill>
                <a:srgbClr val="0099FF"/>
              </a:solidFill>
              <a:ln w="9525">
                <a:solidFill>
                  <a:srgbClr val="0099FF"/>
                </a:solidFill>
                <a:round/>
                <a:headEnd/>
                <a:tailEnd/>
              </a:ln>
            </p:spPr>
            <p:txBody>
              <a:bodyPr/>
              <a:lstStyle/>
              <a:p>
                <a:endParaRPr lang="en-US"/>
              </a:p>
            </p:txBody>
          </p:sp>
          <p:sp>
            <p:nvSpPr>
              <p:cNvPr id="38276" name="Oval 1005"/>
              <p:cNvSpPr>
                <a:spLocks noChangeArrowheads="1"/>
              </p:cNvSpPr>
              <p:nvPr/>
            </p:nvSpPr>
            <p:spPr bwMode="auto">
              <a:xfrm>
                <a:off x="768" y="480"/>
                <a:ext cx="96" cy="144"/>
              </a:xfrm>
              <a:prstGeom prst="ellipse">
                <a:avLst/>
              </a:pr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endParaRPr lang="en-US" altLang="en-US" sz="1800" b="0"/>
              </a:p>
            </p:txBody>
          </p:sp>
          <p:sp>
            <p:nvSpPr>
              <p:cNvPr id="38277" name="Freeform 1006"/>
              <p:cNvSpPr>
                <a:spLocks/>
              </p:cNvSpPr>
              <p:nvPr/>
            </p:nvSpPr>
            <p:spPr bwMode="auto">
              <a:xfrm>
                <a:off x="816" y="336"/>
                <a:ext cx="56" cy="192"/>
              </a:xfrm>
              <a:custGeom>
                <a:avLst/>
                <a:gdLst>
                  <a:gd name="T0" fmla="*/ 8 w 56"/>
                  <a:gd name="T1" fmla="*/ 0 h 192"/>
                  <a:gd name="T2" fmla="*/ 8 w 56"/>
                  <a:gd name="T3" fmla="*/ 96 h 192"/>
                  <a:gd name="T4" fmla="*/ 56 w 56"/>
                  <a:gd name="T5" fmla="*/ 192 h 192"/>
                  <a:gd name="T6" fmla="*/ 0 60000 65536"/>
                  <a:gd name="T7" fmla="*/ 0 60000 65536"/>
                  <a:gd name="T8" fmla="*/ 0 60000 65536"/>
                  <a:gd name="T9" fmla="*/ 0 w 56"/>
                  <a:gd name="T10" fmla="*/ 0 h 192"/>
                  <a:gd name="T11" fmla="*/ 56 w 56"/>
                  <a:gd name="T12" fmla="*/ 192 h 192"/>
                </a:gdLst>
                <a:ahLst/>
                <a:cxnLst>
                  <a:cxn ang="T6">
                    <a:pos x="T0" y="T1"/>
                  </a:cxn>
                  <a:cxn ang="T7">
                    <a:pos x="T2" y="T3"/>
                  </a:cxn>
                  <a:cxn ang="T8">
                    <a:pos x="T4" y="T5"/>
                  </a:cxn>
                </a:cxnLst>
                <a:rect l="T9" t="T10" r="T11" b="T12"/>
                <a:pathLst>
                  <a:path w="56" h="192">
                    <a:moveTo>
                      <a:pt x="8" y="0"/>
                    </a:moveTo>
                    <a:cubicBezTo>
                      <a:pt x="4" y="32"/>
                      <a:pt x="0" y="64"/>
                      <a:pt x="8" y="96"/>
                    </a:cubicBezTo>
                    <a:cubicBezTo>
                      <a:pt x="16" y="128"/>
                      <a:pt x="48" y="176"/>
                      <a:pt x="56" y="192"/>
                    </a:cubicBezTo>
                  </a:path>
                </a:pathLst>
              </a:custGeom>
              <a:solidFill>
                <a:srgbClr val="0099FF"/>
              </a:solidFill>
              <a:ln w="9525">
                <a:solidFill>
                  <a:srgbClr val="0099FF"/>
                </a:solidFill>
                <a:round/>
                <a:headEnd/>
                <a:tailEnd/>
              </a:ln>
            </p:spPr>
            <p:txBody>
              <a:bodyPr/>
              <a:lstStyle/>
              <a:p>
                <a:endParaRPr lang="en-US"/>
              </a:p>
            </p:txBody>
          </p:sp>
        </p:grpSp>
      </p:grpSp>
      <p:sp>
        <p:nvSpPr>
          <p:cNvPr id="38139" name="Line 1007"/>
          <p:cNvSpPr>
            <a:spLocks noChangeShapeType="1"/>
          </p:cNvSpPr>
          <p:nvPr/>
        </p:nvSpPr>
        <p:spPr bwMode="auto">
          <a:xfrm>
            <a:off x="3192463" y="304800"/>
            <a:ext cx="822325" cy="9525"/>
          </a:xfrm>
          <a:prstGeom prst="line">
            <a:avLst/>
          </a:prstGeom>
          <a:noFill/>
          <a:ln w="38100">
            <a:solidFill>
              <a:srgbClr val="0099FF"/>
            </a:solidFill>
            <a:round/>
            <a:headEnd/>
            <a:tailEnd/>
          </a:ln>
          <a:extLst>
            <a:ext uri="{909E8E84-426E-40DD-AFC4-6F175D3DCCD1}">
              <a14:hiddenFill xmlns:a14="http://schemas.microsoft.com/office/drawing/2010/main">
                <a:noFill/>
              </a14:hiddenFill>
            </a:ext>
          </a:extLst>
        </p:spPr>
        <p:txBody>
          <a:bodyPr/>
          <a:lstStyle/>
          <a:p>
            <a:endParaRPr lang="en-US"/>
          </a:p>
        </p:txBody>
      </p:sp>
      <p:cxnSp>
        <p:nvCxnSpPr>
          <p:cNvPr id="38140" name="Straight Connector 383"/>
          <p:cNvCxnSpPr>
            <a:cxnSpLocks noChangeShapeType="1"/>
          </p:cNvCxnSpPr>
          <p:nvPr/>
        </p:nvCxnSpPr>
        <p:spPr bwMode="auto">
          <a:xfrm>
            <a:off x="3395663" y="750888"/>
            <a:ext cx="360362" cy="0"/>
          </a:xfrm>
          <a:prstGeom prst="line">
            <a:avLst/>
          </a:prstGeom>
          <a:noFill/>
          <a:ln w="38100" algn="ctr">
            <a:solidFill>
              <a:srgbClr val="CC3300"/>
            </a:solidFill>
            <a:round/>
            <a:headEnd/>
            <a:tailEnd/>
          </a:ln>
          <a:extLst>
            <a:ext uri="{909E8E84-426E-40DD-AFC4-6F175D3DCCD1}">
              <a14:hiddenFill xmlns:a14="http://schemas.microsoft.com/office/drawing/2010/main">
                <a:noFill/>
              </a14:hiddenFill>
            </a:ext>
          </a:extLst>
        </p:spPr>
      </p:cxnSp>
      <p:grpSp>
        <p:nvGrpSpPr>
          <p:cNvPr id="38141" name="Group 1000"/>
          <p:cNvGrpSpPr>
            <a:grpSpLocks/>
          </p:cNvGrpSpPr>
          <p:nvPr/>
        </p:nvGrpSpPr>
        <p:grpSpPr bwMode="auto">
          <a:xfrm>
            <a:off x="3570288" y="304800"/>
            <a:ext cx="174625" cy="454025"/>
            <a:chOff x="768" y="336"/>
            <a:chExt cx="104" cy="384"/>
          </a:xfrm>
        </p:grpSpPr>
        <p:sp>
          <p:nvSpPr>
            <p:cNvPr id="38266" name="Line 1001"/>
            <p:cNvSpPr>
              <a:spLocks noChangeShapeType="1"/>
            </p:cNvSpPr>
            <p:nvPr/>
          </p:nvSpPr>
          <p:spPr bwMode="auto">
            <a:xfrm>
              <a:off x="816" y="624"/>
              <a:ext cx="0" cy="96"/>
            </a:xfrm>
            <a:prstGeom prst="line">
              <a:avLst/>
            </a:prstGeom>
            <a:noFill/>
            <a:ln w="38100">
              <a:solidFill>
                <a:srgbClr val="0099FF"/>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38267" name="Group 1002"/>
            <p:cNvGrpSpPr>
              <a:grpSpLocks/>
            </p:cNvGrpSpPr>
            <p:nvPr/>
          </p:nvGrpSpPr>
          <p:grpSpPr bwMode="auto">
            <a:xfrm>
              <a:off x="768" y="336"/>
              <a:ext cx="104" cy="288"/>
              <a:chOff x="768" y="336"/>
              <a:chExt cx="104" cy="288"/>
            </a:xfrm>
          </p:grpSpPr>
          <p:sp>
            <p:nvSpPr>
              <p:cNvPr id="38268" name="Oval 1003"/>
              <p:cNvSpPr>
                <a:spLocks noChangeArrowheads="1"/>
              </p:cNvSpPr>
              <p:nvPr/>
            </p:nvSpPr>
            <p:spPr bwMode="auto">
              <a:xfrm>
                <a:off x="768" y="480"/>
                <a:ext cx="96" cy="144"/>
              </a:xfrm>
              <a:prstGeom prst="ellipse">
                <a:avLst/>
              </a:pr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endParaRPr lang="en-US" altLang="en-US" sz="1800" b="0"/>
              </a:p>
            </p:txBody>
          </p:sp>
          <p:sp>
            <p:nvSpPr>
              <p:cNvPr id="38269" name="Freeform 1004"/>
              <p:cNvSpPr>
                <a:spLocks/>
              </p:cNvSpPr>
              <p:nvPr/>
            </p:nvSpPr>
            <p:spPr bwMode="auto">
              <a:xfrm>
                <a:off x="816" y="336"/>
                <a:ext cx="56" cy="192"/>
              </a:xfrm>
              <a:custGeom>
                <a:avLst/>
                <a:gdLst>
                  <a:gd name="T0" fmla="*/ 8 w 56"/>
                  <a:gd name="T1" fmla="*/ 0 h 192"/>
                  <a:gd name="T2" fmla="*/ 8 w 56"/>
                  <a:gd name="T3" fmla="*/ 96 h 192"/>
                  <a:gd name="T4" fmla="*/ 56 w 56"/>
                  <a:gd name="T5" fmla="*/ 192 h 192"/>
                  <a:gd name="T6" fmla="*/ 0 60000 65536"/>
                  <a:gd name="T7" fmla="*/ 0 60000 65536"/>
                  <a:gd name="T8" fmla="*/ 0 60000 65536"/>
                  <a:gd name="T9" fmla="*/ 0 w 56"/>
                  <a:gd name="T10" fmla="*/ 0 h 192"/>
                  <a:gd name="T11" fmla="*/ 56 w 56"/>
                  <a:gd name="T12" fmla="*/ 192 h 192"/>
                </a:gdLst>
                <a:ahLst/>
                <a:cxnLst>
                  <a:cxn ang="T6">
                    <a:pos x="T0" y="T1"/>
                  </a:cxn>
                  <a:cxn ang="T7">
                    <a:pos x="T2" y="T3"/>
                  </a:cxn>
                  <a:cxn ang="T8">
                    <a:pos x="T4" y="T5"/>
                  </a:cxn>
                </a:cxnLst>
                <a:rect l="T9" t="T10" r="T11" b="T12"/>
                <a:pathLst>
                  <a:path w="56" h="192">
                    <a:moveTo>
                      <a:pt x="8" y="0"/>
                    </a:moveTo>
                    <a:cubicBezTo>
                      <a:pt x="4" y="32"/>
                      <a:pt x="0" y="64"/>
                      <a:pt x="8" y="96"/>
                    </a:cubicBezTo>
                    <a:cubicBezTo>
                      <a:pt x="16" y="128"/>
                      <a:pt x="48" y="176"/>
                      <a:pt x="56" y="192"/>
                    </a:cubicBezTo>
                  </a:path>
                </a:pathLst>
              </a:custGeom>
              <a:solidFill>
                <a:srgbClr val="0099FF"/>
              </a:solidFill>
              <a:ln w="9525">
                <a:solidFill>
                  <a:srgbClr val="0099FF"/>
                </a:solidFill>
                <a:round/>
                <a:headEnd/>
                <a:tailEnd/>
              </a:ln>
            </p:spPr>
            <p:txBody>
              <a:bodyPr/>
              <a:lstStyle/>
              <a:p>
                <a:endParaRPr lang="en-US"/>
              </a:p>
            </p:txBody>
          </p:sp>
          <p:sp>
            <p:nvSpPr>
              <p:cNvPr id="38270" name="Oval 1005"/>
              <p:cNvSpPr>
                <a:spLocks noChangeArrowheads="1"/>
              </p:cNvSpPr>
              <p:nvPr/>
            </p:nvSpPr>
            <p:spPr bwMode="auto">
              <a:xfrm>
                <a:off x="768" y="480"/>
                <a:ext cx="96" cy="144"/>
              </a:xfrm>
              <a:prstGeom prst="ellipse">
                <a:avLst/>
              </a:pr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endParaRPr lang="en-US" altLang="en-US" sz="1800" b="0"/>
              </a:p>
            </p:txBody>
          </p:sp>
          <p:sp>
            <p:nvSpPr>
              <p:cNvPr id="38271" name="Freeform 1006"/>
              <p:cNvSpPr>
                <a:spLocks/>
              </p:cNvSpPr>
              <p:nvPr/>
            </p:nvSpPr>
            <p:spPr bwMode="auto">
              <a:xfrm>
                <a:off x="816" y="336"/>
                <a:ext cx="56" cy="192"/>
              </a:xfrm>
              <a:custGeom>
                <a:avLst/>
                <a:gdLst>
                  <a:gd name="T0" fmla="*/ 8 w 56"/>
                  <a:gd name="T1" fmla="*/ 0 h 192"/>
                  <a:gd name="T2" fmla="*/ 8 w 56"/>
                  <a:gd name="T3" fmla="*/ 96 h 192"/>
                  <a:gd name="T4" fmla="*/ 56 w 56"/>
                  <a:gd name="T5" fmla="*/ 192 h 192"/>
                  <a:gd name="T6" fmla="*/ 0 60000 65536"/>
                  <a:gd name="T7" fmla="*/ 0 60000 65536"/>
                  <a:gd name="T8" fmla="*/ 0 60000 65536"/>
                  <a:gd name="T9" fmla="*/ 0 w 56"/>
                  <a:gd name="T10" fmla="*/ 0 h 192"/>
                  <a:gd name="T11" fmla="*/ 56 w 56"/>
                  <a:gd name="T12" fmla="*/ 192 h 192"/>
                </a:gdLst>
                <a:ahLst/>
                <a:cxnLst>
                  <a:cxn ang="T6">
                    <a:pos x="T0" y="T1"/>
                  </a:cxn>
                  <a:cxn ang="T7">
                    <a:pos x="T2" y="T3"/>
                  </a:cxn>
                  <a:cxn ang="T8">
                    <a:pos x="T4" y="T5"/>
                  </a:cxn>
                </a:cxnLst>
                <a:rect l="T9" t="T10" r="T11" b="T12"/>
                <a:pathLst>
                  <a:path w="56" h="192">
                    <a:moveTo>
                      <a:pt x="8" y="0"/>
                    </a:moveTo>
                    <a:cubicBezTo>
                      <a:pt x="4" y="32"/>
                      <a:pt x="0" y="64"/>
                      <a:pt x="8" y="96"/>
                    </a:cubicBezTo>
                    <a:cubicBezTo>
                      <a:pt x="16" y="128"/>
                      <a:pt x="48" y="176"/>
                      <a:pt x="56" y="192"/>
                    </a:cubicBezTo>
                  </a:path>
                </a:pathLst>
              </a:custGeom>
              <a:solidFill>
                <a:srgbClr val="0099FF"/>
              </a:solidFill>
              <a:ln w="9525">
                <a:solidFill>
                  <a:srgbClr val="0099FF"/>
                </a:solidFill>
                <a:round/>
                <a:headEnd/>
                <a:tailEnd/>
              </a:ln>
            </p:spPr>
            <p:txBody>
              <a:bodyPr/>
              <a:lstStyle/>
              <a:p>
                <a:endParaRPr lang="en-US"/>
              </a:p>
            </p:txBody>
          </p:sp>
        </p:grpSp>
      </p:grpSp>
      <p:sp>
        <p:nvSpPr>
          <p:cNvPr id="38142" name="Line 428"/>
          <p:cNvSpPr>
            <a:spLocks noChangeShapeType="1"/>
          </p:cNvSpPr>
          <p:nvPr/>
        </p:nvSpPr>
        <p:spPr bwMode="auto">
          <a:xfrm flipV="1">
            <a:off x="2879725" y="304800"/>
            <a:ext cx="396875" cy="582613"/>
          </a:xfrm>
          <a:custGeom>
            <a:avLst/>
            <a:gdLst>
              <a:gd name="T0" fmla="*/ 0 w 415941"/>
              <a:gd name="T1" fmla="*/ 0 h 583147"/>
              <a:gd name="T2" fmla="*/ 225575 w 415941"/>
              <a:gd name="T3" fmla="*/ 576241 h 583147"/>
              <a:gd name="T4" fmla="*/ 0 60000 65536"/>
              <a:gd name="T5" fmla="*/ 0 60000 65536"/>
              <a:gd name="T6" fmla="*/ 0 w 415941"/>
              <a:gd name="T7" fmla="*/ 0 h 583147"/>
              <a:gd name="T8" fmla="*/ 415941 w 415941"/>
              <a:gd name="T9" fmla="*/ 583147 h 583147"/>
            </a:gdLst>
            <a:ahLst/>
            <a:cxnLst>
              <a:cxn ang="T4">
                <a:pos x="T0" y="T1"/>
              </a:cxn>
              <a:cxn ang="T5">
                <a:pos x="T2" y="T3"/>
              </a:cxn>
            </a:cxnLst>
            <a:rect l="T6" t="T7" r="T8" b="T9"/>
            <a:pathLst>
              <a:path w="415941" h="583147">
                <a:moveTo>
                  <a:pt x="0" y="0"/>
                </a:moveTo>
                <a:lnTo>
                  <a:pt x="415941" y="583147"/>
                </a:lnTo>
              </a:path>
            </a:pathLst>
          </a:custGeom>
          <a:noFill/>
          <a:ln w="38100">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143" name="Line 1159"/>
          <p:cNvSpPr>
            <a:spLocks noChangeShapeType="1"/>
          </p:cNvSpPr>
          <p:nvPr/>
        </p:nvSpPr>
        <p:spPr bwMode="auto">
          <a:xfrm flipV="1">
            <a:off x="7146925" y="6689725"/>
            <a:ext cx="425450" cy="0"/>
          </a:xfrm>
          <a:prstGeom prst="line">
            <a:avLst/>
          </a:prstGeom>
          <a:noFill/>
          <a:ln w="38100">
            <a:solidFill>
              <a:srgbClr val="0099FF"/>
            </a:solidFill>
            <a:prstDash val="sysDash"/>
            <a:round/>
            <a:headEnd/>
            <a:tailEnd/>
          </a:ln>
          <a:extLst>
            <a:ext uri="{909E8E84-426E-40DD-AFC4-6F175D3DCCD1}">
              <a14:hiddenFill xmlns:a14="http://schemas.microsoft.com/office/drawing/2010/main">
                <a:noFill/>
              </a14:hiddenFill>
            </a:ext>
          </a:extLst>
        </p:spPr>
        <p:txBody>
          <a:bodyPr/>
          <a:lstStyle/>
          <a:p>
            <a:endParaRPr lang="en-US"/>
          </a:p>
        </p:txBody>
      </p:sp>
      <p:sp>
        <p:nvSpPr>
          <p:cNvPr id="38144" name="Text Box 193"/>
          <p:cNvSpPr txBox="1">
            <a:spLocks noChangeArrowheads="1"/>
          </p:cNvSpPr>
          <p:nvPr/>
        </p:nvSpPr>
        <p:spPr bwMode="auto">
          <a:xfrm>
            <a:off x="7723188" y="6651625"/>
            <a:ext cx="644525" cy="6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lnSpc>
                <a:spcPct val="50000"/>
              </a:lnSpc>
              <a:spcBef>
                <a:spcPct val="50000"/>
              </a:spcBef>
              <a:buClrTx/>
              <a:buSzTx/>
              <a:buFontTx/>
              <a:buNone/>
            </a:pPr>
            <a:r>
              <a:rPr lang="en-US" altLang="en-US" sz="900" b="0">
                <a:latin typeface="Times New Roman" pitchFamily="18" charset="0"/>
              </a:rPr>
              <a:t>Future</a:t>
            </a:r>
          </a:p>
        </p:txBody>
      </p:sp>
      <p:sp>
        <p:nvSpPr>
          <p:cNvPr id="38145" name="Text Box 193"/>
          <p:cNvSpPr txBox="1">
            <a:spLocks noChangeArrowheads="1"/>
          </p:cNvSpPr>
          <p:nvPr/>
        </p:nvSpPr>
        <p:spPr bwMode="auto">
          <a:xfrm>
            <a:off x="4110038" y="166688"/>
            <a:ext cx="8763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lnSpc>
                <a:spcPct val="50000"/>
              </a:lnSpc>
              <a:spcBef>
                <a:spcPct val="50000"/>
              </a:spcBef>
              <a:buClrTx/>
              <a:buSzTx/>
              <a:buFontTx/>
              <a:buNone/>
            </a:pPr>
            <a:r>
              <a:rPr lang="en-US" altLang="en-US" sz="800" b="0">
                <a:latin typeface="Times New Roman" pitchFamily="18" charset="0"/>
              </a:rPr>
              <a:t>2 x1500 MVA ICT</a:t>
            </a:r>
          </a:p>
          <a:p>
            <a:pPr eaLnBrk="1" hangingPunct="1">
              <a:lnSpc>
                <a:spcPct val="50000"/>
              </a:lnSpc>
              <a:spcBef>
                <a:spcPct val="50000"/>
              </a:spcBef>
              <a:buClrTx/>
              <a:buSzTx/>
              <a:buFontTx/>
              <a:buNone/>
            </a:pPr>
            <a:r>
              <a:rPr lang="en-US" altLang="en-US" sz="800" b="0">
                <a:latin typeface="Times New Roman" pitchFamily="18" charset="0"/>
              </a:rPr>
              <a:t>1 X 240 MVAR B/R</a:t>
            </a:r>
          </a:p>
        </p:txBody>
      </p:sp>
      <p:grpSp>
        <p:nvGrpSpPr>
          <p:cNvPr id="38146" name="Group 1145"/>
          <p:cNvGrpSpPr>
            <a:grpSpLocks/>
          </p:cNvGrpSpPr>
          <p:nvPr/>
        </p:nvGrpSpPr>
        <p:grpSpPr bwMode="auto">
          <a:xfrm rot="-5400000">
            <a:off x="6947694" y="2831307"/>
            <a:ext cx="206375" cy="350837"/>
            <a:chOff x="768" y="336"/>
            <a:chExt cx="104" cy="384"/>
          </a:xfrm>
        </p:grpSpPr>
        <p:sp>
          <p:nvSpPr>
            <p:cNvPr id="38260" name="Line 1146"/>
            <p:cNvSpPr>
              <a:spLocks noChangeShapeType="1"/>
            </p:cNvSpPr>
            <p:nvPr/>
          </p:nvSpPr>
          <p:spPr bwMode="auto">
            <a:xfrm>
              <a:off x="816" y="624"/>
              <a:ext cx="0" cy="96"/>
            </a:xfrm>
            <a:prstGeom prst="line">
              <a:avLst/>
            </a:prstGeom>
            <a:noFill/>
            <a:ln w="38100">
              <a:solidFill>
                <a:srgbClr val="0099FF"/>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38261" name="Group 1147"/>
            <p:cNvGrpSpPr>
              <a:grpSpLocks/>
            </p:cNvGrpSpPr>
            <p:nvPr/>
          </p:nvGrpSpPr>
          <p:grpSpPr bwMode="auto">
            <a:xfrm>
              <a:off x="768" y="336"/>
              <a:ext cx="104" cy="288"/>
              <a:chOff x="768" y="336"/>
              <a:chExt cx="104" cy="288"/>
            </a:xfrm>
          </p:grpSpPr>
          <p:sp>
            <p:nvSpPr>
              <p:cNvPr id="38262" name="Oval 1148"/>
              <p:cNvSpPr>
                <a:spLocks noChangeArrowheads="1"/>
              </p:cNvSpPr>
              <p:nvPr/>
            </p:nvSpPr>
            <p:spPr bwMode="auto">
              <a:xfrm>
                <a:off x="768" y="480"/>
                <a:ext cx="96" cy="144"/>
              </a:xfrm>
              <a:prstGeom prst="ellipse">
                <a:avLst/>
              </a:pr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endParaRPr lang="en-US" altLang="en-US" sz="1800" b="0"/>
              </a:p>
            </p:txBody>
          </p:sp>
          <p:sp>
            <p:nvSpPr>
              <p:cNvPr id="38263" name="Freeform 1149"/>
              <p:cNvSpPr>
                <a:spLocks/>
              </p:cNvSpPr>
              <p:nvPr/>
            </p:nvSpPr>
            <p:spPr bwMode="auto">
              <a:xfrm>
                <a:off x="816" y="336"/>
                <a:ext cx="56" cy="192"/>
              </a:xfrm>
              <a:custGeom>
                <a:avLst/>
                <a:gdLst>
                  <a:gd name="T0" fmla="*/ 8 w 56"/>
                  <a:gd name="T1" fmla="*/ 0 h 192"/>
                  <a:gd name="T2" fmla="*/ 8 w 56"/>
                  <a:gd name="T3" fmla="*/ 96 h 192"/>
                  <a:gd name="T4" fmla="*/ 56 w 56"/>
                  <a:gd name="T5" fmla="*/ 192 h 192"/>
                  <a:gd name="T6" fmla="*/ 0 60000 65536"/>
                  <a:gd name="T7" fmla="*/ 0 60000 65536"/>
                  <a:gd name="T8" fmla="*/ 0 60000 65536"/>
                  <a:gd name="T9" fmla="*/ 0 w 56"/>
                  <a:gd name="T10" fmla="*/ 0 h 192"/>
                  <a:gd name="T11" fmla="*/ 56 w 56"/>
                  <a:gd name="T12" fmla="*/ 192 h 192"/>
                </a:gdLst>
                <a:ahLst/>
                <a:cxnLst>
                  <a:cxn ang="T6">
                    <a:pos x="T0" y="T1"/>
                  </a:cxn>
                  <a:cxn ang="T7">
                    <a:pos x="T2" y="T3"/>
                  </a:cxn>
                  <a:cxn ang="T8">
                    <a:pos x="T4" y="T5"/>
                  </a:cxn>
                </a:cxnLst>
                <a:rect l="T9" t="T10" r="T11" b="T12"/>
                <a:pathLst>
                  <a:path w="56" h="192">
                    <a:moveTo>
                      <a:pt x="8" y="0"/>
                    </a:moveTo>
                    <a:cubicBezTo>
                      <a:pt x="4" y="32"/>
                      <a:pt x="0" y="64"/>
                      <a:pt x="8" y="96"/>
                    </a:cubicBezTo>
                    <a:cubicBezTo>
                      <a:pt x="16" y="128"/>
                      <a:pt x="48" y="176"/>
                      <a:pt x="56" y="192"/>
                    </a:cubicBezTo>
                  </a:path>
                </a:pathLst>
              </a:custGeom>
              <a:solidFill>
                <a:srgbClr val="0099FF"/>
              </a:solidFill>
              <a:ln w="9525">
                <a:solidFill>
                  <a:srgbClr val="0099FF"/>
                </a:solidFill>
                <a:round/>
                <a:headEnd/>
                <a:tailEnd/>
              </a:ln>
            </p:spPr>
            <p:txBody>
              <a:bodyPr/>
              <a:lstStyle/>
              <a:p>
                <a:endParaRPr lang="en-US"/>
              </a:p>
            </p:txBody>
          </p:sp>
          <p:sp>
            <p:nvSpPr>
              <p:cNvPr id="38264" name="Oval 1150"/>
              <p:cNvSpPr>
                <a:spLocks noChangeArrowheads="1"/>
              </p:cNvSpPr>
              <p:nvPr/>
            </p:nvSpPr>
            <p:spPr bwMode="auto">
              <a:xfrm>
                <a:off x="768" y="480"/>
                <a:ext cx="96" cy="144"/>
              </a:xfrm>
              <a:prstGeom prst="ellipse">
                <a:avLst/>
              </a:pr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endParaRPr lang="en-US" altLang="en-US" sz="1800" b="0"/>
              </a:p>
            </p:txBody>
          </p:sp>
          <p:sp>
            <p:nvSpPr>
              <p:cNvPr id="38265" name="Freeform 1151"/>
              <p:cNvSpPr>
                <a:spLocks/>
              </p:cNvSpPr>
              <p:nvPr/>
            </p:nvSpPr>
            <p:spPr bwMode="auto">
              <a:xfrm>
                <a:off x="816" y="336"/>
                <a:ext cx="56" cy="192"/>
              </a:xfrm>
              <a:custGeom>
                <a:avLst/>
                <a:gdLst>
                  <a:gd name="T0" fmla="*/ 8 w 56"/>
                  <a:gd name="T1" fmla="*/ 0 h 192"/>
                  <a:gd name="T2" fmla="*/ 8 w 56"/>
                  <a:gd name="T3" fmla="*/ 96 h 192"/>
                  <a:gd name="T4" fmla="*/ 56 w 56"/>
                  <a:gd name="T5" fmla="*/ 192 h 192"/>
                  <a:gd name="T6" fmla="*/ 0 60000 65536"/>
                  <a:gd name="T7" fmla="*/ 0 60000 65536"/>
                  <a:gd name="T8" fmla="*/ 0 60000 65536"/>
                  <a:gd name="T9" fmla="*/ 0 w 56"/>
                  <a:gd name="T10" fmla="*/ 0 h 192"/>
                  <a:gd name="T11" fmla="*/ 56 w 56"/>
                  <a:gd name="T12" fmla="*/ 192 h 192"/>
                </a:gdLst>
                <a:ahLst/>
                <a:cxnLst>
                  <a:cxn ang="T6">
                    <a:pos x="T0" y="T1"/>
                  </a:cxn>
                  <a:cxn ang="T7">
                    <a:pos x="T2" y="T3"/>
                  </a:cxn>
                  <a:cxn ang="T8">
                    <a:pos x="T4" y="T5"/>
                  </a:cxn>
                </a:cxnLst>
                <a:rect l="T9" t="T10" r="T11" b="T12"/>
                <a:pathLst>
                  <a:path w="56" h="192">
                    <a:moveTo>
                      <a:pt x="8" y="0"/>
                    </a:moveTo>
                    <a:cubicBezTo>
                      <a:pt x="4" y="32"/>
                      <a:pt x="0" y="64"/>
                      <a:pt x="8" y="96"/>
                    </a:cubicBezTo>
                    <a:cubicBezTo>
                      <a:pt x="16" y="128"/>
                      <a:pt x="48" y="176"/>
                      <a:pt x="56" y="192"/>
                    </a:cubicBezTo>
                  </a:path>
                </a:pathLst>
              </a:custGeom>
              <a:solidFill>
                <a:srgbClr val="0099FF"/>
              </a:solidFill>
              <a:ln w="9525">
                <a:solidFill>
                  <a:srgbClr val="0099FF"/>
                </a:solidFill>
                <a:round/>
                <a:headEnd/>
                <a:tailEnd/>
              </a:ln>
            </p:spPr>
            <p:txBody>
              <a:bodyPr/>
              <a:lstStyle/>
              <a:p>
                <a:endParaRPr lang="en-US"/>
              </a:p>
            </p:txBody>
          </p:sp>
        </p:grpSp>
      </p:grpSp>
      <p:sp>
        <p:nvSpPr>
          <p:cNvPr id="38147" name="Freeform 1229"/>
          <p:cNvSpPr>
            <a:spLocks/>
          </p:cNvSpPr>
          <p:nvPr/>
        </p:nvSpPr>
        <p:spPr bwMode="auto">
          <a:xfrm rot="5400000" flipH="1">
            <a:off x="6953250" y="2674938"/>
            <a:ext cx="125413" cy="236537"/>
          </a:xfrm>
          <a:custGeom>
            <a:avLst/>
            <a:gdLst>
              <a:gd name="T0" fmla="*/ 2147483647 w 20"/>
              <a:gd name="T1" fmla="*/ 0 h 50"/>
              <a:gd name="T2" fmla="*/ 2147483647 w 20"/>
              <a:gd name="T3" fmla="*/ 2147483647 h 50"/>
              <a:gd name="T4" fmla="*/ 2147483647 w 20"/>
              <a:gd name="T5" fmla="*/ 2147483647 h 50"/>
              <a:gd name="T6" fmla="*/ 2147483647 w 20"/>
              <a:gd name="T7" fmla="*/ 2147483647 h 50"/>
              <a:gd name="T8" fmla="*/ 2147483647 w 20"/>
              <a:gd name="T9" fmla="*/ 2147483647 h 50"/>
              <a:gd name="T10" fmla="*/ 2147483647 w 20"/>
              <a:gd name="T11" fmla="*/ 2147483647 h 50"/>
              <a:gd name="T12" fmla="*/ 2147483647 w 20"/>
              <a:gd name="T13" fmla="*/ 2147483647 h 50"/>
              <a:gd name="T14" fmla="*/ 2147483647 w 20"/>
              <a:gd name="T15" fmla="*/ 2147483647 h 50"/>
              <a:gd name="T16" fmla="*/ 2147483647 w 20"/>
              <a:gd name="T17" fmla="*/ 2147483647 h 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
              <a:gd name="T28" fmla="*/ 0 h 50"/>
              <a:gd name="T29" fmla="*/ 20 w 20"/>
              <a:gd name="T30" fmla="*/ 50 h 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 h="50">
                <a:moveTo>
                  <a:pt x="2" y="0"/>
                </a:moveTo>
                <a:cubicBezTo>
                  <a:pt x="4" y="11"/>
                  <a:pt x="0" y="11"/>
                  <a:pt x="13" y="13"/>
                </a:cubicBezTo>
                <a:cubicBezTo>
                  <a:pt x="16" y="15"/>
                  <a:pt x="18" y="17"/>
                  <a:pt x="19" y="21"/>
                </a:cubicBezTo>
                <a:cubicBezTo>
                  <a:pt x="16" y="25"/>
                  <a:pt x="11" y="27"/>
                  <a:pt x="6" y="29"/>
                </a:cubicBezTo>
                <a:cubicBezTo>
                  <a:pt x="0" y="27"/>
                  <a:pt x="1" y="21"/>
                  <a:pt x="7" y="20"/>
                </a:cubicBezTo>
                <a:cubicBezTo>
                  <a:pt x="13" y="21"/>
                  <a:pt x="17" y="19"/>
                  <a:pt x="19" y="25"/>
                </a:cubicBezTo>
                <a:cubicBezTo>
                  <a:pt x="18" y="29"/>
                  <a:pt x="20" y="34"/>
                  <a:pt x="16" y="37"/>
                </a:cubicBezTo>
                <a:cubicBezTo>
                  <a:pt x="13" y="39"/>
                  <a:pt x="7" y="40"/>
                  <a:pt x="7" y="40"/>
                </a:cubicBezTo>
                <a:cubicBezTo>
                  <a:pt x="0" y="38"/>
                  <a:pt x="3" y="46"/>
                  <a:pt x="3" y="50"/>
                </a:cubicBezTo>
              </a:path>
            </a:pathLst>
          </a:cu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cxnSp>
        <p:nvCxnSpPr>
          <p:cNvPr id="38148" name="Straight Connector 383"/>
          <p:cNvCxnSpPr>
            <a:cxnSpLocks noChangeShapeType="1"/>
          </p:cNvCxnSpPr>
          <p:nvPr/>
        </p:nvCxnSpPr>
        <p:spPr bwMode="auto">
          <a:xfrm>
            <a:off x="4778375" y="3036888"/>
            <a:ext cx="334963" cy="712787"/>
          </a:xfrm>
          <a:prstGeom prst="line">
            <a:avLst/>
          </a:prstGeom>
          <a:noFill/>
          <a:ln w="38100" algn="ctr">
            <a:solidFill>
              <a:srgbClr val="0099FF"/>
            </a:solidFill>
            <a:round/>
            <a:headEnd/>
            <a:tailEnd/>
          </a:ln>
          <a:extLst>
            <a:ext uri="{909E8E84-426E-40DD-AFC4-6F175D3DCCD1}">
              <a14:hiddenFill xmlns:a14="http://schemas.microsoft.com/office/drawing/2010/main">
                <a:noFill/>
              </a14:hiddenFill>
            </a:ext>
          </a:extLst>
        </p:spPr>
      </p:cxnSp>
      <p:sp>
        <p:nvSpPr>
          <p:cNvPr id="38149" name="Line 556"/>
          <p:cNvSpPr>
            <a:spLocks noChangeShapeType="1"/>
          </p:cNvSpPr>
          <p:nvPr/>
        </p:nvSpPr>
        <p:spPr bwMode="auto">
          <a:xfrm>
            <a:off x="4957763" y="3741738"/>
            <a:ext cx="434975" cy="0"/>
          </a:xfrm>
          <a:prstGeom prst="line">
            <a:avLst/>
          </a:prstGeom>
          <a:noFill/>
          <a:ln w="38100">
            <a:solidFill>
              <a:srgbClr val="0099FF"/>
            </a:solidFill>
            <a:round/>
            <a:headEnd/>
            <a:tailEnd/>
          </a:ln>
          <a:extLst>
            <a:ext uri="{909E8E84-426E-40DD-AFC4-6F175D3DCCD1}">
              <a14:hiddenFill xmlns:a14="http://schemas.microsoft.com/office/drawing/2010/main">
                <a:noFill/>
              </a14:hiddenFill>
            </a:ext>
          </a:extLst>
        </p:spPr>
        <p:txBody>
          <a:bodyPr/>
          <a:lstStyle/>
          <a:p>
            <a:endParaRPr lang="en-US"/>
          </a:p>
        </p:txBody>
      </p:sp>
      <p:cxnSp>
        <p:nvCxnSpPr>
          <p:cNvPr id="38150" name="Straight Connector 383"/>
          <p:cNvCxnSpPr>
            <a:cxnSpLocks noChangeShapeType="1"/>
          </p:cNvCxnSpPr>
          <p:nvPr/>
        </p:nvCxnSpPr>
        <p:spPr bwMode="auto">
          <a:xfrm>
            <a:off x="4953000" y="3059113"/>
            <a:ext cx="320675" cy="682625"/>
          </a:xfrm>
          <a:prstGeom prst="line">
            <a:avLst/>
          </a:prstGeom>
          <a:noFill/>
          <a:ln w="38100" algn="ctr">
            <a:solidFill>
              <a:srgbClr val="0099FF"/>
            </a:solidFill>
            <a:round/>
            <a:headEnd/>
            <a:tailEnd/>
          </a:ln>
          <a:extLst>
            <a:ext uri="{909E8E84-426E-40DD-AFC4-6F175D3DCCD1}">
              <a14:hiddenFill xmlns:a14="http://schemas.microsoft.com/office/drawing/2010/main">
                <a:noFill/>
              </a14:hiddenFill>
            </a:ext>
          </a:extLst>
        </p:spPr>
      </p:cxnSp>
      <p:sp>
        <p:nvSpPr>
          <p:cNvPr id="38151" name="Text Box 193"/>
          <p:cNvSpPr txBox="1">
            <a:spLocks noChangeArrowheads="1"/>
          </p:cNvSpPr>
          <p:nvPr/>
        </p:nvSpPr>
        <p:spPr bwMode="auto">
          <a:xfrm rot="3460564">
            <a:off x="5030788" y="3276600"/>
            <a:ext cx="311150"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lnSpc>
                <a:spcPct val="50000"/>
              </a:lnSpc>
              <a:spcBef>
                <a:spcPct val="50000"/>
              </a:spcBef>
              <a:buClrTx/>
              <a:buSzTx/>
              <a:buFontTx/>
              <a:buNone/>
            </a:pPr>
            <a:r>
              <a:rPr lang="en-US" altLang="en-US" sz="700" b="0">
                <a:latin typeface="Times New Roman" pitchFamily="18" charset="0"/>
              </a:rPr>
              <a:t>243 kM</a:t>
            </a:r>
          </a:p>
        </p:txBody>
      </p:sp>
      <p:grpSp>
        <p:nvGrpSpPr>
          <p:cNvPr id="38152" name="Group 1204"/>
          <p:cNvGrpSpPr>
            <a:grpSpLocks/>
          </p:cNvGrpSpPr>
          <p:nvPr/>
        </p:nvGrpSpPr>
        <p:grpSpPr bwMode="auto">
          <a:xfrm>
            <a:off x="5113338" y="3733800"/>
            <a:ext cx="139700" cy="309563"/>
            <a:chOff x="768" y="336"/>
            <a:chExt cx="104" cy="384"/>
          </a:xfrm>
        </p:grpSpPr>
        <p:sp>
          <p:nvSpPr>
            <p:cNvPr id="38254" name="Line 1205"/>
            <p:cNvSpPr>
              <a:spLocks noChangeShapeType="1"/>
            </p:cNvSpPr>
            <p:nvPr/>
          </p:nvSpPr>
          <p:spPr bwMode="auto">
            <a:xfrm>
              <a:off x="816" y="624"/>
              <a:ext cx="0" cy="96"/>
            </a:xfrm>
            <a:prstGeom prst="line">
              <a:avLst/>
            </a:prstGeom>
            <a:noFill/>
            <a:ln w="38100">
              <a:solidFill>
                <a:srgbClr val="0099FF"/>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38255" name="Group 1206"/>
            <p:cNvGrpSpPr>
              <a:grpSpLocks/>
            </p:cNvGrpSpPr>
            <p:nvPr/>
          </p:nvGrpSpPr>
          <p:grpSpPr bwMode="auto">
            <a:xfrm>
              <a:off x="768" y="336"/>
              <a:ext cx="104" cy="288"/>
              <a:chOff x="768" y="336"/>
              <a:chExt cx="104" cy="288"/>
            </a:xfrm>
          </p:grpSpPr>
          <p:sp>
            <p:nvSpPr>
              <p:cNvPr id="38256" name="Oval 1207"/>
              <p:cNvSpPr>
                <a:spLocks noChangeArrowheads="1"/>
              </p:cNvSpPr>
              <p:nvPr/>
            </p:nvSpPr>
            <p:spPr bwMode="auto">
              <a:xfrm>
                <a:off x="768" y="480"/>
                <a:ext cx="96" cy="144"/>
              </a:xfrm>
              <a:prstGeom prst="ellipse">
                <a:avLst/>
              </a:pr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endParaRPr lang="en-US" altLang="en-US" sz="1800" b="0"/>
              </a:p>
            </p:txBody>
          </p:sp>
          <p:sp>
            <p:nvSpPr>
              <p:cNvPr id="38257" name="Freeform 1208"/>
              <p:cNvSpPr>
                <a:spLocks/>
              </p:cNvSpPr>
              <p:nvPr/>
            </p:nvSpPr>
            <p:spPr bwMode="auto">
              <a:xfrm>
                <a:off x="816" y="336"/>
                <a:ext cx="56" cy="192"/>
              </a:xfrm>
              <a:custGeom>
                <a:avLst/>
                <a:gdLst>
                  <a:gd name="T0" fmla="*/ 8 w 56"/>
                  <a:gd name="T1" fmla="*/ 0 h 192"/>
                  <a:gd name="T2" fmla="*/ 8 w 56"/>
                  <a:gd name="T3" fmla="*/ 96 h 192"/>
                  <a:gd name="T4" fmla="*/ 56 w 56"/>
                  <a:gd name="T5" fmla="*/ 192 h 192"/>
                  <a:gd name="T6" fmla="*/ 0 60000 65536"/>
                  <a:gd name="T7" fmla="*/ 0 60000 65536"/>
                  <a:gd name="T8" fmla="*/ 0 60000 65536"/>
                  <a:gd name="T9" fmla="*/ 0 w 56"/>
                  <a:gd name="T10" fmla="*/ 0 h 192"/>
                  <a:gd name="T11" fmla="*/ 56 w 56"/>
                  <a:gd name="T12" fmla="*/ 192 h 192"/>
                </a:gdLst>
                <a:ahLst/>
                <a:cxnLst>
                  <a:cxn ang="T6">
                    <a:pos x="T0" y="T1"/>
                  </a:cxn>
                  <a:cxn ang="T7">
                    <a:pos x="T2" y="T3"/>
                  </a:cxn>
                  <a:cxn ang="T8">
                    <a:pos x="T4" y="T5"/>
                  </a:cxn>
                </a:cxnLst>
                <a:rect l="T9" t="T10" r="T11" b="T12"/>
                <a:pathLst>
                  <a:path w="56" h="192">
                    <a:moveTo>
                      <a:pt x="8" y="0"/>
                    </a:moveTo>
                    <a:cubicBezTo>
                      <a:pt x="4" y="32"/>
                      <a:pt x="0" y="64"/>
                      <a:pt x="8" y="96"/>
                    </a:cubicBezTo>
                    <a:cubicBezTo>
                      <a:pt x="16" y="128"/>
                      <a:pt x="48" y="176"/>
                      <a:pt x="56" y="192"/>
                    </a:cubicBezTo>
                  </a:path>
                </a:pathLst>
              </a:custGeom>
              <a:solidFill>
                <a:srgbClr val="0099FF"/>
              </a:solidFill>
              <a:ln w="9525">
                <a:solidFill>
                  <a:srgbClr val="0099FF"/>
                </a:solidFill>
                <a:round/>
                <a:headEnd/>
                <a:tailEnd/>
              </a:ln>
            </p:spPr>
            <p:txBody>
              <a:bodyPr/>
              <a:lstStyle/>
              <a:p>
                <a:endParaRPr lang="en-US"/>
              </a:p>
            </p:txBody>
          </p:sp>
          <p:sp>
            <p:nvSpPr>
              <p:cNvPr id="38258" name="Oval 1209"/>
              <p:cNvSpPr>
                <a:spLocks noChangeArrowheads="1"/>
              </p:cNvSpPr>
              <p:nvPr/>
            </p:nvSpPr>
            <p:spPr bwMode="auto">
              <a:xfrm>
                <a:off x="768" y="480"/>
                <a:ext cx="96" cy="144"/>
              </a:xfrm>
              <a:prstGeom prst="ellipse">
                <a:avLst/>
              </a:pr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endParaRPr lang="en-US" altLang="en-US" sz="1800" b="0"/>
              </a:p>
            </p:txBody>
          </p:sp>
          <p:sp>
            <p:nvSpPr>
              <p:cNvPr id="38259" name="Freeform 1210"/>
              <p:cNvSpPr>
                <a:spLocks/>
              </p:cNvSpPr>
              <p:nvPr/>
            </p:nvSpPr>
            <p:spPr bwMode="auto">
              <a:xfrm>
                <a:off x="816" y="336"/>
                <a:ext cx="56" cy="192"/>
              </a:xfrm>
              <a:custGeom>
                <a:avLst/>
                <a:gdLst>
                  <a:gd name="T0" fmla="*/ 8 w 56"/>
                  <a:gd name="T1" fmla="*/ 0 h 192"/>
                  <a:gd name="T2" fmla="*/ 8 w 56"/>
                  <a:gd name="T3" fmla="*/ 96 h 192"/>
                  <a:gd name="T4" fmla="*/ 56 w 56"/>
                  <a:gd name="T5" fmla="*/ 192 h 192"/>
                  <a:gd name="T6" fmla="*/ 0 60000 65536"/>
                  <a:gd name="T7" fmla="*/ 0 60000 65536"/>
                  <a:gd name="T8" fmla="*/ 0 60000 65536"/>
                  <a:gd name="T9" fmla="*/ 0 w 56"/>
                  <a:gd name="T10" fmla="*/ 0 h 192"/>
                  <a:gd name="T11" fmla="*/ 56 w 56"/>
                  <a:gd name="T12" fmla="*/ 192 h 192"/>
                </a:gdLst>
                <a:ahLst/>
                <a:cxnLst>
                  <a:cxn ang="T6">
                    <a:pos x="T0" y="T1"/>
                  </a:cxn>
                  <a:cxn ang="T7">
                    <a:pos x="T2" y="T3"/>
                  </a:cxn>
                  <a:cxn ang="T8">
                    <a:pos x="T4" y="T5"/>
                  </a:cxn>
                </a:cxnLst>
                <a:rect l="T9" t="T10" r="T11" b="T12"/>
                <a:pathLst>
                  <a:path w="56" h="192">
                    <a:moveTo>
                      <a:pt x="8" y="0"/>
                    </a:moveTo>
                    <a:cubicBezTo>
                      <a:pt x="4" y="32"/>
                      <a:pt x="0" y="64"/>
                      <a:pt x="8" y="96"/>
                    </a:cubicBezTo>
                    <a:cubicBezTo>
                      <a:pt x="16" y="128"/>
                      <a:pt x="48" y="176"/>
                      <a:pt x="56" y="192"/>
                    </a:cubicBezTo>
                  </a:path>
                </a:pathLst>
              </a:custGeom>
              <a:solidFill>
                <a:srgbClr val="0099FF"/>
              </a:solidFill>
              <a:ln w="9525">
                <a:solidFill>
                  <a:srgbClr val="0099FF"/>
                </a:solidFill>
                <a:round/>
                <a:headEnd/>
                <a:tailEnd/>
              </a:ln>
            </p:spPr>
            <p:txBody>
              <a:bodyPr/>
              <a:lstStyle/>
              <a:p>
                <a:endParaRPr lang="en-US"/>
              </a:p>
            </p:txBody>
          </p:sp>
        </p:grpSp>
      </p:grpSp>
      <p:cxnSp>
        <p:nvCxnSpPr>
          <p:cNvPr id="38153" name="Straight Connector 383"/>
          <p:cNvCxnSpPr>
            <a:cxnSpLocks noChangeShapeType="1"/>
          </p:cNvCxnSpPr>
          <p:nvPr/>
        </p:nvCxnSpPr>
        <p:spPr bwMode="auto">
          <a:xfrm>
            <a:off x="4999038" y="4062413"/>
            <a:ext cx="358775" cy="0"/>
          </a:xfrm>
          <a:prstGeom prst="line">
            <a:avLst/>
          </a:prstGeom>
          <a:noFill/>
          <a:ln w="38100" algn="ctr">
            <a:solidFill>
              <a:srgbClr val="CC3300"/>
            </a:solidFill>
            <a:round/>
            <a:headEnd/>
            <a:tailEnd/>
          </a:ln>
          <a:extLst>
            <a:ext uri="{909E8E84-426E-40DD-AFC4-6F175D3DCCD1}">
              <a14:hiddenFill xmlns:a14="http://schemas.microsoft.com/office/drawing/2010/main">
                <a:noFill/>
              </a14:hiddenFill>
            </a:ext>
          </a:extLst>
        </p:spPr>
      </p:cxnSp>
      <p:sp>
        <p:nvSpPr>
          <p:cNvPr id="38154" name="Text Box 193"/>
          <p:cNvSpPr txBox="1">
            <a:spLocks noChangeArrowheads="1"/>
          </p:cNvSpPr>
          <p:nvPr/>
        </p:nvSpPr>
        <p:spPr bwMode="auto">
          <a:xfrm>
            <a:off x="5380038" y="3811588"/>
            <a:ext cx="796925" cy="16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lnSpc>
                <a:spcPct val="50000"/>
              </a:lnSpc>
              <a:spcBef>
                <a:spcPct val="50000"/>
              </a:spcBef>
              <a:buClrTx/>
              <a:buSzTx/>
              <a:buFontTx/>
              <a:buNone/>
            </a:pPr>
            <a:r>
              <a:rPr lang="en-US" altLang="en-US" sz="700" b="0">
                <a:latin typeface="Times New Roman" pitchFamily="18" charset="0"/>
              </a:rPr>
              <a:t>1 x1000 MVA ICT</a:t>
            </a:r>
          </a:p>
          <a:p>
            <a:pPr eaLnBrk="1" hangingPunct="1">
              <a:lnSpc>
                <a:spcPct val="50000"/>
              </a:lnSpc>
              <a:spcBef>
                <a:spcPct val="50000"/>
              </a:spcBef>
              <a:buClrTx/>
              <a:buSzTx/>
              <a:buFontTx/>
              <a:buNone/>
            </a:pPr>
            <a:endParaRPr lang="en-US" altLang="en-US" sz="700" b="0">
              <a:latin typeface="Times New Roman" pitchFamily="18" charset="0"/>
            </a:endParaRPr>
          </a:p>
        </p:txBody>
      </p:sp>
      <p:sp>
        <p:nvSpPr>
          <p:cNvPr id="38155" name="Text Box 173"/>
          <p:cNvSpPr txBox="1">
            <a:spLocks noChangeArrowheads="1"/>
          </p:cNvSpPr>
          <p:nvPr/>
        </p:nvSpPr>
        <p:spPr bwMode="auto">
          <a:xfrm>
            <a:off x="5273675" y="3516313"/>
            <a:ext cx="56197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50000"/>
              </a:spcBef>
              <a:buClrTx/>
              <a:buSzTx/>
              <a:buFontTx/>
              <a:buNone/>
            </a:pPr>
            <a:r>
              <a:rPr lang="en-US" altLang="en-US" sz="900" b="0">
                <a:latin typeface="Times New Roman" pitchFamily="18" charset="0"/>
              </a:rPr>
              <a:t>SASAN</a:t>
            </a:r>
            <a:endParaRPr lang="en-US" altLang="en-US" sz="1000" b="0">
              <a:latin typeface="Times New Roman" pitchFamily="18" charset="0"/>
            </a:endParaRPr>
          </a:p>
        </p:txBody>
      </p:sp>
      <p:sp>
        <p:nvSpPr>
          <p:cNvPr id="38156" name="Text Box 193"/>
          <p:cNvSpPr txBox="1">
            <a:spLocks noChangeArrowheads="1"/>
          </p:cNvSpPr>
          <p:nvPr/>
        </p:nvSpPr>
        <p:spPr bwMode="auto">
          <a:xfrm rot="3523663">
            <a:off x="4751387" y="3455988"/>
            <a:ext cx="309563"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lnSpc>
                <a:spcPct val="50000"/>
              </a:lnSpc>
              <a:spcBef>
                <a:spcPct val="50000"/>
              </a:spcBef>
              <a:buClrTx/>
              <a:buSzTx/>
              <a:buFontTx/>
              <a:buNone/>
            </a:pPr>
            <a:r>
              <a:rPr lang="en-US" altLang="en-US" sz="700" b="0">
                <a:latin typeface="Times New Roman" pitchFamily="18" charset="0"/>
              </a:rPr>
              <a:t>246 kM</a:t>
            </a:r>
          </a:p>
        </p:txBody>
      </p:sp>
      <p:sp>
        <p:nvSpPr>
          <p:cNvPr id="38157" name="Text Box 193"/>
          <p:cNvSpPr txBox="1">
            <a:spLocks noChangeArrowheads="1"/>
          </p:cNvSpPr>
          <p:nvPr/>
        </p:nvSpPr>
        <p:spPr bwMode="auto">
          <a:xfrm>
            <a:off x="2844800" y="1808163"/>
            <a:ext cx="746125"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lnSpc>
                <a:spcPct val="50000"/>
              </a:lnSpc>
              <a:spcBef>
                <a:spcPct val="50000"/>
              </a:spcBef>
              <a:buClrTx/>
              <a:buSzTx/>
              <a:buFontTx/>
              <a:buNone/>
            </a:pPr>
            <a:r>
              <a:rPr lang="en-US" altLang="en-US" sz="700" b="0">
                <a:latin typeface="Times New Roman" pitchFamily="18" charset="0"/>
              </a:rPr>
              <a:t>2 x1500 MVA ICT</a:t>
            </a:r>
          </a:p>
          <a:p>
            <a:pPr eaLnBrk="1" hangingPunct="1">
              <a:lnSpc>
                <a:spcPct val="50000"/>
              </a:lnSpc>
              <a:spcBef>
                <a:spcPct val="50000"/>
              </a:spcBef>
              <a:buClrTx/>
              <a:buSzTx/>
              <a:buFontTx/>
              <a:buNone/>
            </a:pPr>
            <a:r>
              <a:rPr lang="en-US" altLang="en-US" sz="700" b="0">
                <a:latin typeface="Times New Roman" pitchFamily="18" charset="0"/>
              </a:rPr>
              <a:t>2 x 240 MVAR L/R</a:t>
            </a:r>
          </a:p>
        </p:txBody>
      </p:sp>
      <p:sp>
        <p:nvSpPr>
          <p:cNvPr id="38158" name="Line 1159"/>
          <p:cNvSpPr>
            <a:spLocks noChangeShapeType="1"/>
          </p:cNvSpPr>
          <p:nvPr/>
        </p:nvSpPr>
        <p:spPr bwMode="auto">
          <a:xfrm>
            <a:off x="5659438" y="2349500"/>
            <a:ext cx="1198562" cy="709613"/>
          </a:xfrm>
          <a:prstGeom prst="line">
            <a:avLst/>
          </a:prstGeom>
          <a:noFill/>
          <a:ln w="38100">
            <a:solidFill>
              <a:srgbClr val="0099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159" name="Freeform 1107"/>
          <p:cNvSpPr>
            <a:spLocks/>
          </p:cNvSpPr>
          <p:nvPr/>
        </p:nvSpPr>
        <p:spPr bwMode="auto">
          <a:xfrm rot="16200000" flipV="1">
            <a:off x="5738019" y="2032794"/>
            <a:ext cx="155575" cy="239713"/>
          </a:xfrm>
          <a:custGeom>
            <a:avLst/>
            <a:gdLst>
              <a:gd name="T0" fmla="*/ 2147483647 w 20"/>
              <a:gd name="T1" fmla="*/ 0 h 50"/>
              <a:gd name="T2" fmla="*/ 2147483647 w 20"/>
              <a:gd name="T3" fmla="*/ 2147483647 h 50"/>
              <a:gd name="T4" fmla="*/ 2147483647 w 20"/>
              <a:gd name="T5" fmla="*/ 2147483647 h 50"/>
              <a:gd name="T6" fmla="*/ 2147483647 w 20"/>
              <a:gd name="T7" fmla="*/ 2147483647 h 50"/>
              <a:gd name="T8" fmla="*/ 2147483647 w 20"/>
              <a:gd name="T9" fmla="*/ 2147483647 h 50"/>
              <a:gd name="T10" fmla="*/ 2147483647 w 20"/>
              <a:gd name="T11" fmla="*/ 2147483647 h 50"/>
              <a:gd name="T12" fmla="*/ 2147483647 w 20"/>
              <a:gd name="T13" fmla="*/ 2147483647 h 50"/>
              <a:gd name="T14" fmla="*/ 2147483647 w 20"/>
              <a:gd name="T15" fmla="*/ 2147483647 h 50"/>
              <a:gd name="T16" fmla="*/ 2147483647 w 20"/>
              <a:gd name="T17" fmla="*/ 2147483647 h 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
              <a:gd name="T28" fmla="*/ 0 h 50"/>
              <a:gd name="T29" fmla="*/ 20 w 20"/>
              <a:gd name="T30" fmla="*/ 50 h 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 h="50">
                <a:moveTo>
                  <a:pt x="2" y="0"/>
                </a:moveTo>
                <a:cubicBezTo>
                  <a:pt x="4" y="11"/>
                  <a:pt x="0" y="11"/>
                  <a:pt x="13" y="13"/>
                </a:cubicBezTo>
                <a:cubicBezTo>
                  <a:pt x="16" y="15"/>
                  <a:pt x="18" y="17"/>
                  <a:pt x="19" y="21"/>
                </a:cubicBezTo>
                <a:cubicBezTo>
                  <a:pt x="16" y="25"/>
                  <a:pt x="11" y="27"/>
                  <a:pt x="6" y="29"/>
                </a:cubicBezTo>
                <a:cubicBezTo>
                  <a:pt x="0" y="27"/>
                  <a:pt x="1" y="21"/>
                  <a:pt x="7" y="20"/>
                </a:cubicBezTo>
                <a:cubicBezTo>
                  <a:pt x="13" y="21"/>
                  <a:pt x="17" y="19"/>
                  <a:pt x="19" y="25"/>
                </a:cubicBezTo>
                <a:cubicBezTo>
                  <a:pt x="18" y="29"/>
                  <a:pt x="20" y="34"/>
                  <a:pt x="16" y="37"/>
                </a:cubicBezTo>
                <a:cubicBezTo>
                  <a:pt x="13" y="39"/>
                  <a:pt x="7" y="40"/>
                  <a:pt x="7" y="40"/>
                </a:cubicBezTo>
                <a:cubicBezTo>
                  <a:pt x="0" y="38"/>
                  <a:pt x="3" y="46"/>
                  <a:pt x="3" y="50"/>
                </a:cubicBezTo>
              </a:path>
            </a:pathLst>
          </a:cu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160" name="Freeform 1107"/>
          <p:cNvSpPr>
            <a:spLocks/>
          </p:cNvSpPr>
          <p:nvPr/>
        </p:nvSpPr>
        <p:spPr bwMode="auto">
          <a:xfrm rot="16200000" flipV="1">
            <a:off x="6586538" y="2689225"/>
            <a:ext cx="122238" cy="242887"/>
          </a:xfrm>
          <a:custGeom>
            <a:avLst/>
            <a:gdLst>
              <a:gd name="T0" fmla="*/ 2147483647 w 20"/>
              <a:gd name="T1" fmla="*/ 0 h 50"/>
              <a:gd name="T2" fmla="*/ 2147483647 w 20"/>
              <a:gd name="T3" fmla="*/ 2147483647 h 50"/>
              <a:gd name="T4" fmla="*/ 2147483647 w 20"/>
              <a:gd name="T5" fmla="*/ 2147483647 h 50"/>
              <a:gd name="T6" fmla="*/ 2147483647 w 20"/>
              <a:gd name="T7" fmla="*/ 2147483647 h 50"/>
              <a:gd name="T8" fmla="*/ 2147483647 w 20"/>
              <a:gd name="T9" fmla="*/ 2147483647 h 50"/>
              <a:gd name="T10" fmla="*/ 2147483647 w 20"/>
              <a:gd name="T11" fmla="*/ 2147483647 h 50"/>
              <a:gd name="T12" fmla="*/ 2147483647 w 20"/>
              <a:gd name="T13" fmla="*/ 2147483647 h 50"/>
              <a:gd name="T14" fmla="*/ 2147483647 w 20"/>
              <a:gd name="T15" fmla="*/ 2147483647 h 50"/>
              <a:gd name="T16" fmla="*/ 2147483647 w 20"/>
              <a:gd name="T17" fmla="*/ 2147483647 h 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
              <a:gd name="T28" fmla="*/ 0 h 50"/>
              <a:gd name="T29" fmla="*/ 20 w 20"/>
              <a:gd name="T30" fmla="*/ 50 h 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 h="50">
                <a:moveTo>
                  <a:pt x="2" y="0"/>
                </a:moveTo>
                <a:cubicBezTo>
                  <a:pt x="4" y="11"/>
                  <a:pt x="0" y="11"/>
                  <a:pt x="13" y="13"/>
                </a:cubicBezTo>
                <a:cubicBezTo>
                  <a:pt x="16" y="15"/>
                  <a:pt x="18" y="17"/>
                  <a:pt x="19" y="21"/>
                </a:cubicBezTo>
                <a:cubicBezTo>
                  <a:pt x="16" y="25"/>
                  <a:pt x="11" y="27"/>
                  <a:pt x="6" y="29"/>
                </a:cubicBezTo>
                <a:cubicBezTo>
                  <a:pt x="0" y="27"/>
                  <a:pt x="1" y="21"/>
                  <a:pt x="7" y="20"/>
                </a:cubicBezTo>
                <a:cubicBezTo>
                  <a:pt x="13" y="21"/>
                  <a:pt x="17" y="19"/>
                  <a:pt x="19" y="25"/>
                </a:cubicBezTo>
                <a:cubicBezTo>
                  <a:pt x="18" y="29"/>
                  <a:pt x="20" y="34"/>
                  <a:pt x="16" y="37"/>
                </a:cubicBezTo>
                <a:cubicBezTo>
                  <a:pt x="13" y="39"/>
                  <a:pt x="7" y="40"/>
                  <a:pt x="7" y="40"/>
                </a:cubicBezTo>
                <a:cubicBezTo>
                  <a:pt x="0" y="38"/>
                  <a:pt x="3" y="46"/>
                  <a:pt x="3" y="50"/>
                </a:cubicBezTo>
              </a:path>
            </a:pathLst>
          </a:cu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161" name="Freeform 1107"/>
          <p:cNvSpPr>
            <a:spLocks/>
          </p:cNvSpPr>
          <p:nvPr/>
        </p:nvSpPr>
        <p:spPr bwMode="auto">
          <a:xfrm rot="16200000" flipV="1">
            <a:off x="2999581" y="277020"/>
            <a:ext cx="92075" cy="258762"/>
          </a:xfrm>
          <a:custGeom>
            <a:avLst/>
            <a:gdLst>
              <a:gd name="T0" fmla="*/ 2147483647 w 20"/>
              <a:gd name="T1" fmla="*/ 0 h 50"/>
              <a:gd name="T2" fmla="*/ 2147483647 w 20"/>
              <a:gd name="T3" fmla="*/ 2147483647 h 50"/>
              <a:gd name="T4" fmla="*/ 2147483647 w 20"/>
              <a:gd name="T5" fmla="*/ 2147483647 h 50"/>
              <a:gd name="T6" fmla="*/ 2147483647 w 20"/>
              <a:gd name="T7" fmla="*/ 2147483647 h 50"/>
              <a:gd name="T8" fmla="*/ 2147483647 w 20"/>
              <a:gd name="T9" fmla="*/ 2147483647 h 50"/>
              <a:gd name="T10" fmla="*/ 2147483647 w 20"/>
              <a:gd name="T11" fmla="*/ 2147483647 h 50"/>
              <a:gd name="T12" fmla="*/ 2147483647 w 20"/>
              <a:gd name="T13" fmla="*/ 2147483647 h 50"/>
              <a:gd name="T14" fmla="*/ 2147483647 w 20"/>
              <a:gd name="T15" fmla="*/ 2147483647 h 50"/>
              <a:gd name="T16" fmla="*/ 2147483647 w 20"/>
              <a:gd name="T17" fmla="*/ 2147483647 h 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
              <a:gd name="T28" fmla="*/ 0 h 50"/>
              <a:gd name="T29" fmla="*/ 20 w 20"/>
              <a:gd name="T30" fmla="*/ 50 h 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 h="50">
                <a:moveTo>
                  <a:pt x="2" y="0"/>
                </a:moveTo>
                <a:cubicBezTo>
                  <a:pt x="4" y="11"/>
                  <a:pt x="0" y="11"/>
                  <a:pt x="13" y="13"/>
                </a:cubicBezTo>
                <a:cubicBezTo>
                  <a:pt x="16" y="15"/>
                  <a:pt x="18" y="17"/>
                  <a:pt x="19" y="21"/>
                </a:cubicBezTo>
                <a:cubicBezTo>
                  <a:pt x="16" y="25"/>
                  <a:pt x="11" y="27"/>
                  <a:pt x="6" y="29"/>
                </a:cubicBezTo>
                <a:cubicBezTo>
                  <a:pt x="0" y="27"/>
                  <a:pt x="1" y="21"/>
                  <a:pt x="7" y="20"/>
                </a:cubicBezTo>
                <a:cubicBezTo>
                  <a:pt x="13" y="21"/>
                  <a:pt x="17" y="19"/>
                  <a:pt x="19" y="25"/>
                </a:cubicBezTo>
                <a:cubicBezTo>
                  <a:pt x="18" y="29"/>
                  <a:pt x="20" y="34"/>
                  <a:pt x="16" y="37"/>
                </a:cubicBezTo>
                <a:cubicBezTo>
                  <a:pt x="13" y="39"/>
                  <a:pt x="7" y="40"/>
                  <a:pt x="7" y="40"/>
                </a:cubicBezTo>
                <a:cubicBezTo>
                  <a:pt x="0" y="38"/>
                  <a:pt x="3" y="46"/>
                  <a:pt x="3" y="50"/>
                </a:cubicBezTo>
              </a:path>
            </a:pathLst>
          </a:cu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38162" name="Group 535"/>
          <p:cNvGrpSpPr>
            <a:grpSpLocks/>
          </p:cNvGrpSpPr>
          <p:nvPr/>
        </p:nvGrpSpPr>
        <p:grpSpPr bwMode="auto">
          <a:xfrm>
            <a:off x="5551488" y="2625725"/>
            <a:ext cx="3209925" cy="1601788"/>
            <a:chOff x="5840413" y="2320784"/>
            <a:chExt cx="3370262" cy="1601639"/>
          </a:xfrm>
        </p:grpSpPr>
        <p:sp>
          <p:nvSpPr>
            <p:cNvPr id="38222" name="Line 514"/>
            <p:cNvSpPr>
              <a:spLocks noChangeShapeType="1"/>
            </p:cNvSpPr>
            <p:nvPr/>
          </p:nvSpPr>
          <p:spPr bwMode="auto">
            <a:xfrm flipH="1" flipV="1">
              <a:off x="8801100" y="3048802"/>
              <a:ext cx="0" cy="873621"/>
            </a:xfrm>
            <a:prstGeom prst="line">
              <a:avLst/>
            </a:prstGeom>
            <a:noFill/>
            <a:ln w="38100">
              <a:solidFill>
                <a:srgbClr val="0099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223" name="Line 515"/>
            <p:cNvSpPr>
              <a:spLocks noChangeShapeType="1"/>
            </p:cNvSpPr>
            <p:nvPr/>
          </p:nvSpPr>
          <p:spPr bwMode="auto">
            <a:xfrm>
              <a:off x="8321675" y="3559932"/>
              <a:ext cx="479425" cy="0"/>
            </a:xfrm>
            <a:prstGeom prst="line">
              <a:avLst/>
            </a:prstGeom>
            <a:noFill/>
            <a:ln w="38100">
              <a:solidFill>
                <a:srgbClr val="0099FF"/>
              </a:solidFill>
              <a:round/>
              <a:headEnd/>
              <a:tailEnd/>
            </a:ln>
            <a:extLst>
              <a:ext uri="{909E8E84-426E-40DD-AFC4-6F175D3DCCD1}">
                <a14:hiddenFill xmlns:a14="http://schemas.microsoft.com/office/drawing/2010/main">
                  <a:noFill/>
                </a14:hiddenFill>
              </a:ext>
            </a:extLst>
          </p:spPr>
          <p:txBody>
            <a:bodyPr/>
            <a:lstStyle/>
            <a:p>
              <a:endParaRPr lang="en-US"/>
            </a:p>
          </p:txBody>
        </p:sp>
        <p:cxnSp>
          <p:nvCxnSpPr>
            <p:cNvPr id="38224" name="Straight Connector 470"/>
            <p:cNvCxnSpPr>
              <a:cxnSpLocks noChangeShapeType="1"/>
            </p:cNvCxnSpPr>
            <p:nvPr/>
          </p:nvCxnSpPr>
          <p:spPr bwMode="auto">
            <a:xfrm>
              <a:off x="5840413" y="2320784"/>
              <a:ext cx="2481262" cy="1237630"/>
            </a:xfrm>
            <a:prstGeom prst="line">
              <a:avLst/>
            </a:prstGeom>
            <a:noFill/>
            <a:ln w="38100" algn="ctr">
              <a:solidFill>
                <a:srgbClr val="0099FF"/>
              </a:solidFill>
              <a:round/>
              <a:headEnd/>
              <a:tailEnd/>
            </a:ln>
            <a:extLst>
              <a:ext uri="{909E8E84-426E-40DD-AFC4-6F175D3DCCD1}">
                <a14:hiddenFill xmlns:a14="http://schemas.microsoft.com/office/drawing/2010/main">
                  <a:noFill/>
                </a14:hiddenFill>
              </a:ext>
            </a:extLst>
          </p:spPr>
        </p:cxnSp>
        <p:grpSp>
          <p:nvGrpSpPr>
            <p:cNvPr id="38225" name="Group 881"/>
            <p:cNvGrpSpPr>
              <a:grpSpLocks/>
            </p:cNvGrpSpPr>
            <p:nvPr/>
          </p:nvGrpSpPr>
          <p:grpSpPr bwMode="auto">
            <a:xfrm rot="-5400000">
              <a:off x="8748842" y="3446940"/>
              <a:ext cx="515679" cy="407987"/>
              <a:chOff x="4587728" y="4549933"/>
              <a:chExt cx="539262" cy="388780"/>
            </a:xfrm>
          </p:grpSpPr>
          <p:grpSp>
            <p:nvGrpSpPr>
              <p:cNvPr id="38232" name="Group 874"/>
              <p:cNvGrpSpPr>
                <a:grpSpLocks/>
              </p:cNvGrpSpPr>
              <p:nvPr/>
            </p:nvGrpSpPr>
            <p:grpSpPr bwMode="auto">
              <a:xfrm>
                <a:off x="4952999" y="4556680"/>
                <a:ext cx="125159" cy="376436"/>
                <a:chOff x="768" y="336"/>
                <a:chExt cx="104" cy="384"/>
              </a:xfrm>
            </p:grpSpPr>
            <p:sp>
              <p:nvSpPr>
                <p:cNvPr id="38248" name="Line 875"/>
                <p:cNvSpPr>
                  <a:spLocks noChangeShapeType="1"/>
                </p:cNvSpPr>
                <p:nvPr/>
              </p:nvSpPr>
              <p:spPr bwMode="auto">
                <a:xfrm>
                  <a:off x="816" y="624"/>
                  <a:ext cx="0" cy="96"/>
                </a:xfrm>
                <a:prstGeom prst="line">
                  <a:avLst/>
                </a:prstGeom>
                <a:noFill/>
                <a:ln w="38100">
                  <a:solidFill>
                    <a:srgbClr val="0099FF"/>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38249" name="Group 876"/>
                <p:cNvGrpSpPr>
                  <a:grpSpLocks/>
                </p:cNvGrpSpPr>
                <p:nvPr/>
              </p:nvGrpSpPr>
              <p:grpSpPr bwMode="auto">
                <a:xfrm>
                  <a:off x="768" y="336"/>
                  <a:ext cx="104" cy="288"/>
                  <a:chOff x="768" y="336"/>
                  <a:chExt cx="104" cy="288"/>
                </a:xfrm>
              </p:grpSpPr>
              <p:sp>
                <p:nvSpPr>
                  <p:cNvPr id="38250" name="Oval 877"/>
                  <p:cNvSpPr>
                    <a:spLocks noChangeArrowheads="1"/>
                  </p:cNvSpPr>
                  <p:nvPr/>
                </p:nvSpPr>
                <p:spPr bwMode="auto">
                  <a:xfrm>
                    <a:off x="768" y="480"/>
                    <a:ext cx="96" cy="144"/>
                  </a:xfrm>
                  <a:prstGeom prst="ellipse">
                    <a:avLst/>
                  </a:pr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endParaRPr lang="en-US" altLang="en-US" sz="1800" b="0"/>
                  </a:p>
                </p:txBody>
              </p:sp>
              <p:sp>
                <p:nvSpPr>
                  <p:cNvPr id="38251" name="Freeform 878"/>
                  <p:cNvSpPr>
                    <a:spLocks/>
                  </p:cNvSpPr>
                  <p:nvPr/>
                </p:nvSpPr>
                <p:spPr bwMode="auto">
                  <a:xfrm>
                    <a:off x="816" y="336"/>
                    <a:ext cx="56" cy="192"/>
                  </a:xfrm>
                  <a:custGeom>
                    <a:avLst/>
                    <a:gdLst>
                      <a:gd name="T0" fmla="*/ 8 w 56"/>
                      <a:gd name="T1" fmla="*/ 0 h 192"/>
                      <a:gd name="T2" fmla="*/ 8 w 56"/>
                      <a:gd name="T3" fmla="*/ 96 h 192"/>
                      <a:gd name="T4" fmla="*/ 56 w 56"/>
                      <a:gd name="T5" fmla="*/ 192 h 192"/>
                      <a:gd name="T6" fmla="*/ 0 60000 65536"/>
                      <a:gd name="T7" fmla="*/ 0 60000 65536"/>
                      <a:gd name="T8" fmla="*/ 0 60000 65536"/>
                      <a:gd name="T9" fmla="*/ 0 w 56"/>
                      <a:gd name="T10" fmla="*/ 0 h 192"/>
                      <a:gd name="T11" fmla="*/ 56 w 56"/>
                      <a:gd name="T12" fmla="*/ 192 h 192"/>
                    </a:gdLst>
                    <a:ahLst/>
                    <a:cxnLst>
                      <a:cxn ang="T6">
                        <a:pos x="T0" y="T1"/>
                      </a:cxn>
                      <a:cxn ang="T7">
                        <a:pos x="T2" y="T3"/>
                      </a:cxn>
                      <a:cxn ang="T8">
                        <a:pos x="T4" y="T5"/>
                      </a:cxn>
                    </a:cxnLst>
                    <a:rect l="T9" t="T10" r="T11" b="T12"/>
                    <a:pathLst>
                      <a:path w="56" h="192">
                        <a:moveTo>
                          <a:pt x="8" y="0"/>
                        </a:moveTo>
                        <a:cubicBezTo>
                          <a:pt x="4" y="32"/>
                          <a:pt x="0" y="64"/>
                          <a:pt x="8" y="96"/>
                        </a:cubicBezTo>
                        <a:cubicBezTo>
                          <a:pt x="16" y="128"/>
                          <a:pt x="48" y="176"/>
                          <a:pt x="56" y="192"/>
                        </a:cubicBezTo>
                      </a:path>
                    </a:pathLst>
                  </a:custGeom>
                  <a:solidFill>
                    <a:srgbClr val="0099FF"/>
                  </a:solidFill>
                  <a:ln w="9525">
                    <a:solidFill>
                      <a:srgbClr val="0099FF"/>
                    </a:solidFill>
                    <a:round/>
                    <a:headEnd/>
                    <a:tailEnd/>
                  </a:ln>
                </p:spPr>
                <p:txBody>
                  <a:bodyPr/>
                  <a:lstStyle/>
                  <a:p>
                    <a:endParaRPr lang="en-US"/>
                  </a:p>
                </p:txBody>
              </p:sp>
              <p:sp>
                <p:nvSpPr>
                  <p:cNvPr id="38252" name="Oval 879"/>
                  <p:cNvSpPr>
                    <a:spLocks noChangeArrowheads="1"/>
                  </p:cNvSpPr>
                  <p:nvPr/>
                </p:nvSpPr>
                <p:spPr bwMode="auto">
                  <a:xfrm>
                    <a:off x="768" y="480"/>
                    <a:ext cx="96" cy="144"/>
                  </a:xfrm>
                  <a:prstGeom prst="ellipse">
                    <a:avLst/>
                  </a:pr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endParaRPr lang="en-US" altLang="en-US" sz="1800" b="0"/>
                  </a:p>
                </p:txBody>
              </p:sp>
              <p:sp>
                <p:nvSpPr>
                  <p:cNvPr id="38253" name="Freeform 880"/>
                  <p:cNvSpPr>
                    <a:spLocks/>
                  </p:cNvSpPr>
                  <p:nvPr/>
                </p:nvSpPr>
                <p:spPr bwMode="auto">
                  <a:xfrm>
                    <a:off x="816" y="336"/>
                    <a:ext cx="56" cy="192"/>
                  </a:xfrm>
                  <a:custGeom>
                    <a:avLst/>
                    <a:gdLst>
                      <a:gd name="T0" fmla="*/ 8 w 56"/>
                      <a:gd name="T1" fmla="*/ 0 h 192"/>
                      <a:gd name="T2" fmla="*/ 8 w 56"/>
                      <a:gd name="T3" fmla="*/ 96 h 192"/>
                      <a:gd name="T4" fmla="*/ 56 w 56"/>
                      <a:gd name="T5" fmla="*/ 192 h 192"/>
                      <a:gd name="T6" fmla="*/ 0 60000 65536"/>
                      <a:gd name="T7" fmla="*/ 0 60000 65536"/>
                      <a:gd name="T8" fmla="*/ 0 60000 65536"/>
                      <a:gd name="T9" fmla="*/ 0 w 56"/>
                      <a:gd name="T10" fmla="*/ 0 h 192"/>
                      <a:gd name="T11" fmla="*/ 56 w 56"/>
                      <a:gd name="T12" fmla="*/ 192 h 192"/>
                    </a:gdLst>
                    <a:ahLst/>
                    <a:cxnLst>
                      <a:cxn ang="T6">
                        <a:pos x="T0" y="T1"/>
                      </a:cxn>
                      <a:cxn ang="T7">
                        <a:pos x="T2" y="T3"/>
                      </a:cxn>
                      <a:cxn ang="T8">
                        <a:pos x="T4" y="T5"/>
                      </a:cxn>
                    </a:cxnLst>
                    <a:rect l="T9" t="T10" r="T11" b="T12"/>
                    <a:pathLst>
                      <a:path w="56" h="192">
                        <a:moveTo>
                          <a:pt x="8" y="0"/>
                        </a:moveTo>
                        <a:cubicBezTo>
                          <a:pt x="4" y="32"/>
                          <a:pt x="0" y="64"/>
                          <a:pt x="8" y="96"/>
                        </a:cubicBezTo>
                        <a:cubicBezTo>
                          <a:pt x="16" y="128"/>
                          <a:pt x="48" y="176"/>
                          <a:pt x="56" y="192"/>
                        </a:cubicBezTo>
                      </a:path>
                    </a:pathLst>
                  </a:custGeom>
                  <a:solidFill>
                    <a:srgbClr val="0099FF"/>
                  </a:solidFill>
                  <a:ln w="9525">
                    <a:solidFill>
                      <a:srgbClr val="0099FF"/>
                    </a:solidFill>
                    <a:round/>
                    <a:headEnd/>
                    <a:tailEnd/>
                  </a:ln>
                </p:spPr>
                <p:txBody>
                  <a:bodyPr/>
                  <a:lstStyle/>
                  <a:p>
                    <a:endParaRPr lang="en-US"/>
                  </a:p>
                </p:txBody>
              </p:sp>
            </p:grpSp>
          </p:grpSp>
          <p:grpSp>
            <p:nvGrpSpPr>
              <p:cNvPr id="38233" name="Group 881"/>
              <p:cNvGrpSpPr>
                <a:grpSpLocks/>
              </p:cNvGrpSpPr>
              <p:nvPr/>
            </p:nvGrpSpPr>
            <p:grpSpPr bwMode="auto">
              <a:xfrm>
                <a:off x="4800600" y="4549933"/>
                <a:ext cx="107496" cy="382033"/>
                <a:chOff x="768" y="336"/>
                <a:chExt cx="104" cy="384"/>
              </a:xfrm>
            </p:grpSpPr>
            <p:sp>
              <p:nvSpPr>
                <p:cNvPr id="38242" name="Line 882"/>
                <p:cNvSpPr>
                  <a:spLocks noChangeShapeType="1"/>
                </p:cNvSpPr>
                <p:nvPr/>
              </p:nvSpPr>
              <p:spPr bwMode="auto">
                <a:xfrm>
                  <a:off x="816" y="624"/>
                  <a:ext cx="0" cy="96"/>
                </a:xfrm>
                <a:prstGeom prst="line">
                  <a:avLst/>
                </a:prstGeom>
                <a:noFill/>
                <a:ln w="38100">
                  <a:solidFill>
                    <a:srgbClr val="0099FF"/>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38243" name="Group 883"/>
                <p:cNvGrpSpPr>
                  <a:grpSpLocks/>
                </p:cNvGrpSpPr>
                <p:nvPr/>
              </p:nvGrpSpPr>
              <p:grpSpPr bwMode="auto">
                <a:xfrm>
                  <a:off x="768" y="336"/>
                  <a:ext cx="104" cy="288"/>
                  <a:chOff x="768" y="336"/>
                  <a:chExt cx="104" cy="288"/>
                </a:xfrm>
              </p:grpSpPr>
              <p:sp>
                <p:nvSpPr>
                  <p:cNvPr id="38244" name="Oval 884"/>
                  <p:cNvSpPr>
                    <a:spLocks noChangeArrowheads="1"/>
                  </p:cNvSpPr>
                  <p:nvPr/>
                </p:nvSpPr>
                <p:spPr bwMode="auto">
                  <a:xfrm>
                    <a:off x="768" y="480"/>
                    <a:ext cx="96" cy="144"/>
                  </a:xfrm>
                  <a:prstGeom prst="ellipse">
                    <a:avLst/>
                  </a:pr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endParaRPr lang="en-US" altLang="en-US" sz="1800" b="0"/>
                  </a:p>
                </p:txBody>
              </p:sp>
              <p:sp>
                <p:nvSpPr>
                  <p:cNvPr id="38245" name="Freeform 885"/>
                  <p:cNvSpPr>
                    <a:spLocks/>
                  </p:cNvSpPr>
                  <p:nvPr/>
                </p:nvSpPr>
                <p:spPr bwMode="auto">
                  <a:xfrm>
                    <a:off x="816" y="336"/>
                    <a:ext cx="56" cy="192"/>
                  </a:xfrm>
                  <a:custGeom>
                    <a:avLst/>
                    <a:gdLst>
                      <a:gd name="T0" fmla="*/ 8 w 56"/>
                      <a:gd name="T1" fmla="*/ 0 h 192"/>
                      <a:gd name="T2" fmla="*/ 8 w 56"/>
                      <a:gd name="T3" fmla="*/ 96 h 192"/>
                      <a:gd name="T4" fmla="*/ 56 w 56"/>
                      <a:gd name="T5" fmla="*/ 192 h 192"/>
                      <a:gd name="T6" fmla="*/ 0 60000 65536"/>
                      <a:gd name="T7" fmla="*/ 0 60000 65536"/>
                      <a:gd name="T8" fmla="*/ 0 60000 65536"/>
                      <a:gd name="T9" fmla="*/ 0 w 56"/>
                      <a:gd name="T10" fmla="*/ 0 h 192"/>
                      <a:gd name="T11" fmla="*/ 56 w 56"/>
                      <a:gd name="T12" fmla="*/ 192 h 192"/>
                    </a:gdLst>
                    <a:ahLst/>
                    <a:cxnLst>
                      <a:cxn ang="T6">
                        <a:pos x="T0" y="T1"/>
                      </a:cxn>
                      <a:cxn ang="T7">
                        <a:pos x="T2" y="T3"/>
                      </a:cxn>
                      <a:cxn ang="T8">
                        <a:pos x="T4" y="T5"/>
                      </a:cxn>
                    </a:cxnLst>
                    <a:rect l="T9" t="T10" r="T11" b="T12"/>
                    <a:pathLst>
                      <a:path w="56" h="192">
                        <a:moveTo>
                          <a:pt x="8" y="0"/>
                        </a:moveTo>
                        <a:cubicBezTo>
                          <a:pt x="4" y="32"/>
                          <a:pt x="0" y="64"/>
                          <a:pt x="8" y="96"/>
                        </a:cubicBezTo>
                        <a:cubicBezTo>
                          <a:pt x="16" y="128"/>
                          <a:pt x="48" y="176"/>
                          <a:pt x="56" y="192"/>
                        </a:cubicBezTo>
                      </a:path>
                    </a:pathLst>
                  </a:custGeom>
                  <a:solidFill>
                    <a:srgbClr val="0099FF"/>
                  </a:solidFill>
                  <a:ln w="9525">
                    <a:solidFill>
                      <a:srgbClr val="0099FF"/>
                    </a:solidFill>
                    <a:round/>
                    <a:headEnd/>
                    <a:tailEnd/>
                  </a:ln>
                </p:spPr>
                <p:txBody>
                  <a:bodyPr/>
                  <a:lstStyle/>
                  <a:p>
                    <a:endParaRPr lang="en-US"/>
                  </a:p>
                </p:txBody>
              </p:sp>
              <p:sp>
                <p:nvSpPr>
                  <p:cNvPr id="38246" name="Oval 886"/>
                  <p:cNvSpPr>
                    <a:spLocks noChangeArrowheads="1"/>
                  </p:cNvSpPr>
                  <p:nvPr/>
                </p:nvSpPr>
                <p:spPr bwMode="auto">
                  <a:xfrm>
                    <a:off x="768" y="480"/>
                    <a:ext cx="96" cy="144"/>
                  </a:xfrm>
                  <a:prstGeom prst="ellipse">
                    <a:avLst/>
                  </a:pr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endParaRPr lang="en-US" altLang="en-US" sz="1800" b="0"/>
                  </a:p>
                </p:txBody>
              </p:sp>
              <p:sp>
                <p:nvSpPr>
                  <p:cNvPr id="38247" name="Freeform 887"/>
                  <p:cNvSpPr>
                    <a:spLocks/>
                  </p:cNvSpPr>
                  <p:nvPr/>
                </p:nvSpPr>
                <p:spPr bwMode="auto">
                  <a:xfrm>
                    <a:off x="816" y="336"/>
                    <a:ext cx="56" cy="192"/>
                  </a:xfrm>
                  <a:custGeom>
                    <a:avLst/>
                    <a:gdLst>
                      <a:gd name="T0" fmla="*/ 8 w 56"/>
                      <a:gd name="T1" fmla="*/ 0 h 192"/>
                      <a:gd name="T2" fmla="*/ 8 w 56"/>
                      <a:gd name="T3" fmla="*/ 96 h 192"/>
                      <a:gd name="T4" fmla="*/ 56 w 56"/>
                      <a:gd name="T5" fmla="*/ 192 h 192"/>
                      <a:gd name="T6" fmla="*/ 0 60000 65536"/>
                      <a:gd name="T7" fmla="*/ 0 60000 65536"/>
                      <a:gd name="T8" fmla="*/ 0 60000 65536"/>
                      <a:gd name="T9" fmla="*/ 0 w 56"/>
                      <a:gd name="T10" fmla="*/ 0 h 192"/>
                      <a:gd name="T11" fmla="*/ 56 w 56"/>
                      <a:gd name="T12" fmla="*/ 192 h 192"/>
                    </a:gdLst>
                    <a:ahLst/>
                    <a:cxnLst>
                      <a:cxn ang="T6">
                        <a:pos x="T0" y="T1"/>
                      </a:cxn>
                      <a:cxn ang="T7">
                        <a:pos x="T2" y="T3"/>
                      </a:cxn>
                      <a:cxn ang="T8">
                        <a:pos x="T4" y="T5"/>
                      </a:cxn>
                    </a:cxnLst>
                    <a:rect l="T9" t="T10" r="T11" b="T12"/>
                    <a:pathLst>
                      <a:path w="56" h="192">
                        <a:moveTo>
                          <a:pt x="8" y="0"/>
                        </a:moveTo>
                        <a:cubicBezTo>
                          <a:pt x="4" y="32"/>
                          <a:pt x="0" y="64"/>
                          <a:pt x="8" y="96"/>
                        </a:cubicBezTo>
                        <a:cubicBezTo>
                          <a:pt x="16" y="128"/>
                          <a:pt x="48" y="176"/>
                          <a:pt x="56" y="192"/>
                        </a:cubicBezTo>
                      </a:path>
                    </a:pathLst>
                  </a:custGeom>
                  <a:solidFill>
                    <a:srgbClr val="0099FF"/>
                  </a:solidFill>
                  <a:ln w="9525">
                    <a:solidFill>
                      <a:srgbClr val="0099FF"/>
                    </a:solidFill>
                    <a:round/>
                    <a:headEnd/>
                    <a:tailEnd/>
                  </a:ln>
                </p:spPr>
                <p:txBody>
                  <a:bodyPr/>
                  <a:lstStyle/>
                  <a:p>
                    <a:endParaRPr lang="en-US"/>
                  </a:p>
                </p:txBody>
              </p:sp>
            </p:grpSp>
          </p:grpSp>
          <p:grpSp>
            <p:nvGrpSpPr>
              <p:cNvPr id="38234" name="Group 1145"/>
              <p:cNvGrpSpPr>
                <a:grpSpLocks/>
              </p:cNvGrpSpPr>
              <p:nvPr/>
            </p:nvGrpSpPr>
            <p:grpSpPr bwMode="auto">
              <a:xfrm>
                <a:off x="4648200" y="4556680"/>
                <a:ext cx="114300" cy="382033"/>
                <a:chOff x="768" y="336"/>
                <a:chExt cx="104" cy="384"/>
              </a:xfrm>
            </p:grpSpPr>
            <p:sp>
              <p:nvSpPr>
                <p:cNvPr id="38236" name="Line 1146"/>
                <p:cNvSpPr>
                  <a:spLocks noChangeShapeType="1"/>
                </p:cNvSpPr>
                <p:nvPr/>
              </p:nvSpPr>
              <p:spPr bwMode="auto">
                <a:xfrm>
                  <a:off x="816" y="624"/>
                  <a:ext cx="0" cy="96"/>
                </a:xfrm>
                <a:prstGeom prst="line">
                  <a:avLst/>
                </a:prstGeom>
                <a:noFill/>
                <a:ln w="38100">
                  <a:solidFill>
                    <a:srgbClr val="0099FF"/>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38237" name="Group 1147"/>
                <p:cNvGrpSpPr>
                  <a:grpSpLocks/>
                </p:cNvGrpSpPr>
                <p:nvPr/>
              </p:nvGrpSpPr>
              <p:grpSpPr bwMode="auto">
                <a:xfrm>
                  <a:off x="768" y="336"/>
                  <a:ext cx="104" cy="288"/>
                  <a:chOff x="768" y="336"/>
                  <a:chExt cx="104" cy="288"/>
                </a:xfrm>
              </p:grpSpPr>
              <p:sp>
                <p:nvSpPr>
                  <p:cNvPr id="38238" name="Oval 1148"/>
                  <p:cNvSpPr>
                    <a:spLocks noChangeArrowheads="1"/>
                  </p:cNvSpPr>
                  <p:nvPr/>
                </p:nvSpPr>
                <p:spPr bwMode="auto">
                  <a:xfrm>
                    <a:off x="768" y="480"/>
                    <a:ext cx="96" cy="144"/>
                  </a:xfrm>
                  <a:prstGeom prst="ellipse">
                    <a:avLst/>
                  </a:pr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endParaRPr lang="en-US" altLang="en-US" sz="1800" b="0"/>
                  </a:p>
                </p:txBody>
              </p:sp>
              <p:sp>
                <p:nvSpPr>
                  <p:cNvPr id="38239" name="Freeform 1149"/>
                  <p:cNvSpPr>
                    <a:spLocks/>
                  </p:cNvSpPr>
                  <p:nvPr/>
                </p:nvSpPr>
                <p:spPr bwMode="auto">
                  <a:xfrm>
                    <a:off x="816" y="336"/>
                    <a:ext cx="56" cy="192"/>
                  </a:xfrm>
                  <a:custGeom>
                    <a:avLst/>
                    <a:gdLst>
                      <a:gd name="T0" fmla="*/ 8 w 56"/>
                      <a:gd name="T1" fmla="*/ 0 h 192"/>
                      <a:gd name="T2" fmla="*/ 8 w 56"/>
                      <a:gd name="T3" fmla="*/ 96 h 192"/>
                      <a:gd name="T4" fmla="*/ 56 w 56"/>
                      <a:gd name="T5" fmla="*/ 192 h 192"/>
                      <a:gd name="T6" fmla="*/ 0 60000 65536"/>
                      <a:gd name="T7" fmla="*/ 0 60000 65536"/>
                      <a:gd name="T8" fmla="*/ 0 60000 65536"/>
                      <a:gd name="T9" fmla="*/ 0 w 56"/>
                      <a:gd name="T10" fmla="*/ 0 h 192"/>
                      <a:gd name="T11" fmla="*/ 56 w 56"/>
                      <a:gd name="T12" fmla="*/ 192 h 192"/>
                    </a:gdLst>
                    <a:ahLst/>
                    <a:cxnLst>
                      <a:cxn ang="T6">
                        <a:pos x="T0" y="T1"/>
                      </a:cxn>
                      <a:cxn ang="T7">
                        <a:pos x="T2" y="T3"/>
                      </a:cxn>
                      <a:cxn ang="T8">
                        <a:pos x="T4" y="T5"/>
                      </a:cxn>
                    </a:cxnLst>
                    <a:rect l="T9" t="T10" r="T11" b="T12"/>
                    <a:pathLst>
                      <a:path w="56" h="192">
                        <a:moveTo>
                          <a:pt x="8" y="0"/>
                        </a:moveTo>
                        <a:cubicBezTo>
                          <a:pt x="4" y="32"/>
                          <a:pt x="0" y="64"/>
                          <a:pt x="8" y="96"/>
                        </a:cubicBezTo>
                        <a:cubicBezTo>
                          <a:pt x="16" y="128"/>
                          <a:pt x="48" y="176"/>
                          <a:pt x="56" y="192"/>
                        </a:cubicBezTo>
                      </a:path>
                    </a:pathLst>
                  </a:custGeom>
                  <a:solidFill>
                    <a:srgbClr val="0099FF"/>
                  </a:solidFill>
                  <a:ln w="9525">
                    <a:solidFill>
                      <a:srgbClr val="0099FF"/>
                    </a:solidFill>
                    <a:round/>
                    <a:headEnd/>
                    <a:tailEnd/>
                  </a:ln>
                </p:spPr>
                <p:txBody>
                  <a:bodyPr/>
                  <a:lstStyle/>
                  <a:p>
                    <a:endParaRPr lang="en-US"/>
                  </a:p>
                </p:txBody>
              </p:sp>
              <p:sp>
                <p:nvSpPr>
                  <p:cNvPr id="38240" name="Oval 1150"/>
                  <p:cNvSpPr>
                    <a:spLocks noChangeArrowheads="1"/>
                  </p:cNvSpPr>
                  <p:nvPr/>
                </p:nvSpPr>
                <p:spPr bwMode="auto">
                  <a:xfrm>
                    <a:off x="768" y="480"/>
                    <a:ext cx="96" cy="144"/>
                  </a:xfrm>
                  <a:prstGeom prst="ellipse">
                    <a:avLst/>
                  </a:pr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endParaRPr lang="en-US" altLang="en-US" sz="1800" b="0"/>
                  </a:p>
                </p:txBody>
              </p:sp>
              <p:sp>
                <p:nvSpPr>
                  <p:cNvPr id="38241" name="Freeform 1151"/>
                  <p:cNvSpPr>
                    <a:spLocks/>
                  </p:cNvSpPr>
                  <p:nvPr/>
                </p:nvSpPr>
                <p:spPr bwMode="auto">
                  <a:xfrm>
                    <a:off x="816" y="336"/>
                    <a:ext cx="56" cy="192"/>
                  </a:xfrm>
                  <a:custGeom>
                    <a:avLst/>
                    <a:gdLst>
                      <a:gd name="T0" fmla="*/ 8 w 56"/>
                      <a:gd name="T1" fmla="*/ 0 h 192"/>
                      <a:gd name="T2" fmla="*/ 8 w 56"/>
                      <a:gd name="T3" fmla="*/ 96 h 192"/>
                      <a:gd name="T4" fmla="*/ 56 w 56"/>
                      <a:gd name="T5" fmla="*/ 192 h 192"/>
                      <a:gd name="T6" fmla="*/ 0 60000 65536"/>
                      <a:gd name="T7" fmla="*/ 0 60000 65536"/>
                      <a:gd name="T8" fmla="*/ 0 60000 65536"/>
                      <a:gd name="T9" fmla="*/ 0 w 56"/>
                      <a:gd name="T10" fmla="*/ 0 h 192"/>
                      <a:gd name="T11" fmla="*/ 56 w 56"/>
                      <a:gd name="T12" fmla="*/ 192 h 192"/>
                    </a:gdLst>
                    <a:ahLst/>
                    <a:cxnLst>
                      <a:cxn ang="T6">
                        <a:pos x="T0" y="T1"/>
                      </a:cxn>
                      <a:cxn ang="T7">
                        <a:pos x="T2" y="T3"/>
                      </a:cxn>
                      <a:cxn ang="T8">
                        <a:pos x="T4" y="T5"/>
                      </a:cxn>
                    </a:cxnLst>
                    <a:rect l="T9" t="T10" r="T11" b="T12"/>
                    <a:pathLst>
                      <a:path w="56" h="192">
                        <a:moveTo>
                          <a:pt x="8" y="0"/>
                        </a:moveTo>
                        <a:cubicBezTo>
                          <a:pt x="4" y="32"/>
                          <a:pt x="0" y="64"/>
                          <a:pt x="8" y="96"/>
                        </a:cubicBezTo>
                        <a:cubicBezTo>
                          <a:pt x="16" y="128"/>
                          <a:pt x="48" y="176"/>
                          <a:pt x="56" y="192"/>
                        </a:cubicBezTo>
                      </a:path>
                    </a:pathLst>
                  </a:custGeom>
                  <a:solidFill>
                    <a:srgbClr val="0099FF"/>
                  </a:solidFill>
                  <a:ln w="9525">
                    <a:solidFill>
                      <a:srgbClr val="0099FF"/>
                    </a:solidFill>
                    <a:round/>
                    <a:headEnd/>
                    <a:tailEnd/>
                  </a:ln>
                </p:spPr>
                <p:txBody>
                  <a:bodyPr/>
                  <a:lstStyle/>
                  <a:p>
                    <a:endParaRPr lang="en-US"/>
                  </a:p>
                </p:txBody>
              </p:sp>
            </p:grpSp>
          </p:grpSp>
          <p:cxnSp>
            <p:nvCxnSpPr>
              <p:cNvPr id="38235" name="Straight Connector 383"/>
              <p:cNvCxnSpPr>
                <a:cxnSpLocks noChangeShapeType="1"/>
              </p:cNvCxnSpPr>
              <p:nvPr/>
            </p:nvCxnSpPr>
            <p:spPr bwMode="auto">
              <a:xfrm>
                <a:off x="4587728" y="4938713"/>
                <a:ext cx="539262" cy="0"/>
              </a:xfrm>
              <a:prstGeom prst="line">
                <a:avLst/>
              </a:prstGeom>
              <a:noFill/>
              <a:ln w="38100" algn="ctr">
                <a:solidFill>
                  <a:srgbClr val="CC3300"/>
                </a:solidFill>
                <a:round/>
                <a:headEnd/>
                <a:tailEnd/>
              </a:ln>
              <a:extLst>
                <a:ext uri="{909E8E84-426E-40DD-AFC4-6F175D3DCCD1}">
                  <a14:hiddenFill xmlns:a14="http://schemas.microsoft.com/office/drawing/2010/main">
                    <a:noFill/>
                  </a14:hiddenFill>
                </a:ext>
              </a:extLst>
            </p:spPr>
          </p:cxnSp>
        </p:grpSp>
        <p:sp>
          <p:nvSpPr>
            <p:cNvPr id="38226" name="Freeform 1229"/>
            <p:cNvSpPr>
              <a:spLocks/>
            </p:cNvSpPr>
            <p:nvPr/>
          </p:nvSpPr>
          <p:spPr bwMode="auto">
            <a:xfrm rot="5400000" flipH="1">
              <a:off x="8901017" y="2985883"/>
              <a:ext cx="131954" cy="373062"/>
            </a:xfrm>
            <a:custGeom>
              <a:avLst/>
              <a:gdLst>
                <a:gd name="T0" fmla="*/ 2147483647 w 20"/>
                <a:gd name="T1" fmla="*/ 0 h 50"/>
                <a:gd name="T2" fmla="*/ 2147483647 w 20"/>
                <a:gd name="T3" fmla="*/ 2147483647 h 50"/>
                <a:gd name="T4" fmla="*/ 2147483647 w 20"/>
                <a:gd name="T5" fmla="*/ 2147483647 h 50"/>
                <a:gd name="T6" fmla="*/ 2147483647 w 20"/>
                <a:gd name="T7" fmla="*/ 2147483647 h 50"/>
                <a:gd name="T8" fmla="*/ 2147483647 w 20"/>
                <a:gd name="T9" fmla="*/ 2147483647 h 50"/>
                <a:gd name="T10" fmla="*/ 2147483647 w 20"/>
                <a:gd name="T11" fmla="*/ 2147483647 h 50"/>
                <a:gd name="T12" fmla="*/ 2147483647 w 20"/>
                <a:gd name="T13" fmla="*/ 2147483647 h 50"/>
                <a:gd name="T14" fmla="*/ 2147483647 w 20"/>
                <a:gd name="T15" fmla="*/ 2147483647 h 50"/>
                <a:gd name="T16" fmla="*/ 2147483647 w 20"/>
                <a:gd name="T17" fmla="*/ 2147483647 h 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
                <a:gd name="T28" fmla="*/ 0 h 50"/>
                <a:gd name="T29" fmla="*/ 20 w 20"/>
                <a:gd name="T30" fmla="*/ 50 h 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 h="50">
                  <a:moveTo>
                    <a:pt x="2" y="0"/>
                  </a:moveTo>
                  <a:cubicBezTo>
                    <a:pt x="4" y="11"/>
                    <a:pt x="0" y="11"/>
                    <a:pt x="13" y="13"/>
                  </a:cubicBezTo>
                  <a:cubicBezTo>
                    <a:pt x="16" y="15"/>
                    <a:pt x="18" y="17"/>
                    <a:pt x="19" y="21"/>
                  </a:cubicBezTo>
                  <a:cubicBezTo>
                    <a:pt x="16" y="25"/>
                    <a:pt x="11" y="27"/>
                    <a:pt x="6" y="29"/>
                  </a:cubicBezTo>
                  <a:cubicBezTo>
                    <a:pt x="0" y="27"/>
                    <a:pt x="1" y="21"/>
                    <a:pt x="7" y="20"/>
                  </a:cubicBezTo>
                  <a:cubicBezTo>
                    <a:pt x="13" y="21"/>
                    <a:pt x="17" y="19"/>
                    <a:pt x="19" y="25"/>
                  </a:cubicBezTo>
                  <a:cubicBezTo>
                    <a:pt x="18" y="29"/>
                    <a:pt x="20" y="34"/>
                    <a:pt x="16" y="37"/>
                  </a:cubicBezTo>
                  <a:cubicBezTo>
                    <a:pt x="13" y="39"/>
                    <a:pt x="7" y="40"/>
                    <a:pt x="7" y="40"/>
                  </a:cubicBezTo>
                  <a:cubicBezTo>
                    <a:pt x="0" y="38"/>
                    <a:pt x="3" y="46"/>
                    <a:pt x="3" y="50"/>
                  </a:cubicBezTo>
                </a:path>
              </a:pathLst>
            </a:cu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227" name="Freeform 1229"/>
            <p:cNvSpPr>
              <a:spLocks/>
            </p:cNvSpPr>
            <p:nvPr/>
          </p:nvSpPr>
          <p:spPr bwMode="auto">
            <a:xfrm rot="5400000" flipH="1">
              <a:off x="8904086" y="3147396"/>
              <a:ext cx="127403" cy="339725"/>
            </a:xfrm>
            <a:custGeom>
              <a:avLst/>
              <a:gdLst>
                <a:gd name="T0" fmla="*/ 2147483647 w 20"/>
                <a:gd name="T1" fmla="*/ 0 h 50"/>
                <a:gd name="T2" fmla="*/ 2147483647 w 20"/>
                <a:gd name="T3" fmla="*/ 2147483647 h 50"/>
                <a:gd name="T4" fmla="*/ 2147483647 w 20"/>
                <a:gd name="T5" fmla="*/ 2147483647 h 50"/>
                <a:gd name="T6" fmla="*/ 2147483647 w 20"/>
                <a:gd name="T7" fmla="*/ 2147483647 h 50"/>
                <a:gd name="T8" fmla="*/ 2147483647 w 20"/>
                <a:gd name="T9" fmla="*/ 2147483647 h 50"/>
                <a:gd name="T10" fmla="*/ 2147483647 w 20"/>
                <a:gd name="T11" fmla="*/ 2147483647 h 50"/>
                <a:gd name="T12" fmla="*/ 2147483647 w 20"/>
                <a:gd name="T13" fmla="*/ 2147483647 h 50"/>
                <a:gd name="T14" fmla="*/ 2147483647 w 20"/>
                <a:gd name="T15" fmla="*/ 2147483647 h 50"/>
                <a:gd name="T16" fmla="*/ 2147483647 w 20"/>
                <a:gd name="T17" fmla="*/ 2147483647 h 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
                <a:gd name="T28" fmla="*/ 0 h 50"/>
                <a:gd name="T29" fmla="*/ 20 w 20"/>
                <a:gd name="T30" fmla="*/ 50 h 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 h="50">
                  <a:moveTo>
                    <a:pt x="2" y="0"/>
                  </a:moveTo>
                  <a:cubicBezTo>
                    <a:pt x="4" y="11"/>
                    <a:pt x="0" y="11"/>
                    <a:pt x="13" y="13"/>
                  </a:cubicBezTo>
                  <a:cubicBezTo>
                    <a:pt x="16" y="15"/>
                    <a:pt x="18" y="17"/>
                    <a:pt x="19" y="21"/>
                  </a:cubicBezTo>
                  <a:cubicBezTo>
                    <a:pt x="16" y="25"/>
                    <a:pt x="11" y="27"/>
                    <a:pt x="6" y="29"/>
                  </a:cubicBezTo>
                  <a:cubicBezTo>
                    <a:pt x="0" y="27"/>
                    <a:pt x="1" y="21"/>
                    <a:pt x="7" y="20"/>
                  </a:cubicBezTo>
                  <a:cubicBezTo>
                    <a:pt x="13" y="21"/>
                    <a:pt x="17" y="19"/>
                    <a:pt x="19" y="25"/>
                  </a:cubicBezTo>
                  <a:cubicBezTo>
                    <a:pt x="18" y="29"/>
                    <a:pt x="20" y="34"/>
                    <a:pt x="16" y="37"/>
                  </a:cubicBezTo>
                  <a:cubicBezTo>
                    <a:pt x="13" y="39"/>
                    <a:pt x="7" y="40"/>
                    <a:pt x="7" y="40"/>
                  </a:cubicBezTo>
                  <a:cubicBezTo>
                    <a:pt x="0" y="38"/>
                    <a:pt x="3" y="46"/>
                    <a:pt x="3" y="50"/>
                  </a:cubicBezTo>
                </a:path>
              </a:pathLst>
            </a:cu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228" name="Text Box 193"/>
            <p:cNvSpPr txBox="1">
              <a:spLocks noChangeArrowheads="1"/>
            </p:cNvSpPr>
            <p:nvPr/>
          </p:nvSpPr>
          <p:spPr bwMode="auto">
            <a:xfrm rot="1479920">
              <a:off x="7753805" y="3216552"/>
              <a:ext cx="523875" cy="146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rIns="0" bIns="0">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lnSpc>
                  <a:spcPct val="50000"/>
                </a:lnSpc>
                <a:spcBef>
                  <a:spcPct val="50000"/>
                </a:spcBef>
                <a:buClrTx/>
                <a:buSzTx/>
                <a:buFontTx/>
                <a:buNone/>
              </a:pPr>
              <a:r>
                <a:rPr lang="en-US" altLang="en-US" sz="700" b="0">
                  <a:latin typeface="Times New Roman" pitchFamily="18" charset="0"/>
                </a:rPr>
                <a:t>145 kM</a:t>
              </a:r>
            </a:p>
          </p:txBody>
        </p:sp>
        <p:sp>
          <p:nvSpPr>
            <p:cNvPr id="38229" name="Text Box 193"/>
            <p:cNvSpPr txBox="1">
              <a:spLocks noChangeArrowheads="1"/>
            </p:cNvSpPr>
            <p:nvPr/>
          </p:nvSpPr>
          <p:spPr bwMode="auto">
            <a:xfrm rot="1479920">
              <a:off x="6408738" y="2777025"/>
              <a:ext cx="523875" cy="146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rIns="0" bIns="0">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lnSpc>
                  <a:spcPct val="50000"/>
                </a:lnSpc>
                <a:spcBef>
                  <a:spcPct val="50000"/>
                </a:spcBef>
                <a:buClrTx/>
                <a:buSzTx/>
                <a:buFontTx/>
                <a:buNone/>
              </a:pPr>
              <a:r>
                <a:rPr lang="en-US" altLang="en-US" sz="700" b="0">
                  <a:latin typeface="Times New Roman" pitchFamily="18" charset="0"/>
                </a:rPr>
                <a:t>340 kM</a:t>
              </a:r>
            </a:p>
          </p:txBody>
        </p:sp>
        <p:sp>
          <p:nvSpPr>
            <p:cNvPr id="38230" name="Freeform 1052"/>
            <p:cNvSpPr>
              <a:spLocks/>
            </p:cNvSpPr>
            <p:nvPr/>
          </p:nvSpPr>
          <p:spPr bwMode="auto">
            <a:xfrm rot="-10575956" flipH="1" flipV="1">
              <a:off x="7139555" y="2994003"/>
              <a:ext cx="113777" cy="289690"/>
            </a:xfrm>
            <a:custGeom>
              <a:avLst/>
              <a:gdLst>
                <a:gd name="T0" fmla="*/ 2147483647 w 20"/>
                <a:gd name="T1" fmla="*/ 0 h 50"/>
                <a:gd name="T2" fmla="*/ 2147483647 w 20"/>
                <a:gd name="T3" fmla="*/ 2147483647 h 50"/>
                <a:gd name="T4" fmla="*/ 2147483647 w 20"/>
                <a:gd name="T5" fmla="*/ 2147483647 h 50"/>
                <a:gd name="T6" fmla="*/ 2147483647 w 20"/>
                <a:gd name="T7" fmla="*/ 2147483647 h 50"/>
                <a:gd name="T8" fmla="*/ 2147483647 w 20"/>
                <a:gd name="T9" fmla="*/ 2147483647 h 50"/>
                <a:gd name="T10" fmla="*/ 2147483647 w 20"/>
                <a:gd name="T11" fmla="*/ 2147483647 h 50"/>
                <a:gd name="T12" fmla="*/ 2147483647 w 20"/>
                <a:gd name="T13" fmla="*/ 2147483647 h 50"/>
                <a:gd name="T14" fmla="*/ 2147483647 w 20"/>
                <a:gd name="T15" fmla="*/ 2147483647 h 50"/>
                <a:gd name="T16" fmla="*/ 2147483647 w 20"/>
                <a:gd name="T17" fmla="*/ 2147483647 h 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
                <a:gd name="T28" fmla="*/ 0 h 50"/>
                <a:gd name="T29" fmla="*/ 20 w 20"/>
                <a:gd name="T30" fmla="*/ 50 h 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 h="50">
                  <a:moveTo>
                    <a:pt x="2" y="0"/>
                  </a:moveTo>
                  <a:cubicBezTo>
                    <a:pt x="4" y="11"/>
                    <a:pt x="0" y="11"/>
                    <a:pt x="13" y="13"/>
                  </a:cubicBezTo>
                  <a:cubicBezTo>
                    <a:pt x="16" y="15"/>
                    <a:pt x="18" y="17"/>
                    <a:pt x="19" y="21"/>
                  </a:cubicBezTo>
                  <a:cubicBezTo>
                    <a:pt x="16" y="25"/>
                    <a:pt x="11" y="27"/>
                    <a:pt x="6" y="29"/>
                  </a:cubicBezTo>
                  <a:cubicBezTo>
                    <a:pt x="0" y="27"/>
                    <a:pt x="1" y="21"/>
                    <a:pt x="7" y="20"/>
                  </a:cubicBezTo>
                  <a:cubicBezTo>
                    <a:pt x="13" y="21"/>
                    <a:pt x="17" y="19"/>
                    <a:pt x="19" y="25"/>
                  </a:cubicBezTo>
                  <a:cubicBezTo>
                    <a:pt x="18" y="29"/>
                    <a:pt x="20" y="34"/>
                    <a:pt x="16" y="37"/>
                  </a:cubicBezTo>
                  <a:cubicBezTo>
                    <a:pt x="13" y="39"/>
                    <a:pt x="7" y="40"/>
                    <a:pt x="7" y="40"/>
                  </a:cubicBezTo>
                  <a:cubicBezTo>
                    <a:pt x="0" y="38"/>
                    <a:pt x="3" y="46"/>
                    <a:pt x="3" y="50"/>
                  </a:cubicBezTo>
                </a:path>
              </a:pathLst>
            </a:cu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231" name="Text Box 193"/>
            <p:cNvSpPr txBox="1">
              <a:spLocks noChangeArrowheads="1"/>
            </p:cNvSpPr>
            <p:nvPr/>
          </p:nvSpPr>
          <p:spPr bwMode="auto">
            <a:xfrm>
              <a:off x="6824495" y="3293207"/>
              <a:ext cx="876300" cy="161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lnSpc>
                  <a:spcPct val="50000"/>
                </a:lnSpc>
                <a:spcBef>
                  <a:spcPct val="50000"/>
                </a:spcBef>
                <a:buClrTx/>
                <a:buSzTx/>
                <a:buFontTx/>
                <a:buNone/>
              </a:pPr>
              <a:r>
                <a:rPr lang="en-US" altLang="en-US" sz="700" b="0">
                  <a:latin typeface="Times New Roman" pitchFamily="18" charset="0"/>
                </a:rPr>
                <a:t>330 MVAR  Mid </a:t>
              </a:r>
            </a:p>
            <a:p>
              <a:pPr eaLnBrk="1" hangingPunct="1">
                <a:lnSpc>
                  <a:spcPct val="50000"/>
                </a:lnSpc>
                <a:spcBef>
                  <a:spcPct val="50000"/>
                </a:spcBef>
                <a:buClrTx/>
                <a:buSzTx/>
                <a:buFontTx/>
                <a:buNone/>
              </a:pPr>
              <a:r>
                <a:rPr lang="en-US" altLang="en-US" sz="700" b="0">
                  <a:latin typeface="Times New Roman" pitchFamily="18" charset="0"/>
                </a:rPr>
                <a:t>Point REACTOR</a:t>
              </a:r>
            </a:p>
          </p:txBody>
        </p:sp>
      </p:grpSp>
      <p:sp>
        <p:nvSpPr>
          <p:cNvPr id="38163" name="Line 1159"/>
          <p:cNvSpPr>
            <a:spLocks noChangeShapeType="1"/>
          </p:cNvSpPr>
          <p:nvPr/>
        </p:nvSpPr>
        <p:spPr bwMode="auto">
          <a:xfrm flipV="1">
            <a:off x="5657850" y="2028825"/>
            <a:ext cx="1588" cy="336550"/>
          </a:xfrm>
          <a:prstGeom prst="line">
            <a:avLst/>
          </a:prstGeom>
          <a:noFill/>
          <a:ln w="38100">
            <a:solidFill>
              <a:srgbClr val="0099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164" name="Text Box 173"/>
          <p:cNvSpPr txBox="1">
            <a:spLocks noChangeArrowheads="1"/>
          </p:cNvSpPr>
          <p:nvPr/>
        </p:nvSpPr>
        <p:spPr bwMode="auto">
          <a:xfrm>
            <a:off x="6897688" y="3184525"/>
            <a:ext cx="7048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50000"/>
              </a:spcBef>
              <a:buClrTx/>
              <a:buSzTx/>
              <a:buFontTx/>
              <a:buNone/>
            </a:pPr>
            <a:r>
              <a:rPr lang="en-US" altLang="en-US" sz="800" b="0">
                <a:latin typeface="Times New Roman" pitchFamily="18" charset="0"/>
              </a:rPr>
              <a:t>SASARAM</a:t>
            </a:r>
            <a:endParaRPr lang="en-US" altLang="en-US" sz="900" b="0">
              <a:latin typeface="Times New Roman" pitchFamily="18" charset="0"/>
            </a:endParaRPr>
          </a:p>
        </p:txBody>
      </p:sp>
      <p:sp>
        <p:nvSpPr>
          <p:cNvPr id="38165" name="Line 455"/>
          <p:cNvSpPr>
            <a:spLocks noChangeShapeType="1"/>
          </p:cNvSpPr>
          <p:nvPr/>
        </p:nvSpPr>
        <p:spPr bwMode="auto">
          <a:xfrm flipV="1">
            <a:off x="6540500" y="5575300"/>
            <a:ext cx="1811338" cy="6350"/>
          </a:xfrm>
          <a:prstGeom prst="line">
            <a:avLst/>
          </a:prstGeom>
          <a:noFill/>
          <a:ln w="38100">
            <a:solidFill>
              <a:srgbClr val="0099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166" name="Freeform 1130"/>
          <p:cNvSpPr>
            <a:spLocks/>
          </p:cNvSpPr>
          <p:nvPr/>
        </p:nvSpPr>
        <p:spPr bwMode="auto">
          <a:xfrm rot="-10575956" flipH="1" flipV="1">
            <a:off x="6678613" y="5607050"/>
            <a:ext cx="92075" cy="292100"/>
          </a:xfrm>
          <a:custGeom>
            <a:avLst/>
            <a:gdLst>
              <a:gd name="T0" fmla="*/ 2147483647 w 20"/>
              <a:gd name="T1" fmla="*/ 0 h 50"/>
              <a:gd name="T2" fmla="*/ 2147483647 w 20"/>
              <a:gd name="T3" fmla="*/ 2147483647 h 50"/>
              <a:gd name="T4" fmla="*/ 2147483647 w 20"/>
              <a:gd name="T5" fmla="*/ 2147483647 h 50"/>
              <a:gd name="T6" fmla="*/ 2147483647 w 20"/>
              <a:gd name="T7" fmla="*/ 2147483647 h 50"/>
              <a:gd name="T8" fmla="*/ 2147483647 w 20"/>
              <a:gd name="T9" fmla="*/ 2147483647 h 50"/>
              <a:gd name="T10" fmla="*/ 2147483647 w 20"/>
              <a:gd name="T11" fmla="*/ 2147483647 h 50"/>
              <a:gd name="T12" fmla="*/ 2147483647 w 20"/>
              <a:gd name="T13" fmla="*/ 2147483647 h 50"/>
              <a:gd name="T14" fmla="*/ 2147483647 w 20"/>
              <a:gd name="T15" fmla="*/ 2147483647 h 50"/>
              <a:gd name="T16" fmla="*/ 2147483647 w 20"/>
              <a:gd name="T17" fmla="*/ 2147483647 h 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
              <a:gd name="T28" fmla="*/ 0 h 50"/>
              <a:gd name="T29" fmla="*/ 20 w 20"/>
              <a:gd name="T30" fmla="*/ 50 h 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 h="50">
                <a:moveTo>
                  <a:pt x="2" y="0"/>
                </a:moveTo>
                <a:cubicBezTo>
                  <a:pt x="4" y="11"/>
                  <a:pt x="0" y="11"/>
                  <a:pt x="13" y="13"/>
                </a:cubicBezTo>
                <a:cubicBezTo>
                  <a:pt x="16" y="15"/>
                  <a:pt x="18" y="17"/>
                  <a:pt x="19" y="21"/>
                </a:cubicBezTo>
                <a:cubicBezTo>
                  <a:pt x="16" y="25"/>
                  <a:pt x="11" y="27"/>
                  <a:pt x="6" y="29"/>
                </a:cubicBezTo>
                <a:cubicBezTo>
                  <a:pt x="0" y="27"/>
                  <a:pt x="1" y="21"/>
                  <a:pt x="7" y="20"/>
                </a:cubicBezTo>
                <a:cubicBezTo>
                  <a:pt x="13" y="21"/>
                  <a:pt x="17" y="19"/>
                  <a:pt x="19" y="25"/>
                </a:cubicBezTo>
                <a:cubicBezTo>
                  <a:pt x="18" y="29"/>
                  <a:pt x="20" y="34"/>
                  <a:pt x="16" y="37"/>
                </a:cubicBezTo>
                <a:cubicBezTo>
                  <a:pt x="13" y="39"/>
                  <a:pt x="7" y="40"/>
                  <a:pt x="7" y="40"/>
                </a:cubicBezTo>
                <a:cubicBezTo>
                  <a:pt x="0" y="38"/>
                  <a:pt x="3" y="46"/>
                  <a:pt x="3" y="50"/>
                </a:cubicBezTo>
              </a:path>
            </a:pathLst>
          </a:cu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167" name="Line 457"/>
          <p:cNvSpPr>
            <a:spLocks noChangeShapeType="1"/>
          </p:cNvSpPr>
          <p:nvPr/>
        </p:nvSpPr>
        <p:spPr bwMode="auto">
          <a:xfrm flipH="1" flipV="1">
            <a:off x="6553200" y="5329238"/>
            <a:ext cx="4763" cy="777875"/>
          </a:xfrm>
          <a:prstGeom prst="line">
            <a:avLst/>
          </a:prstGeom>
          <a:noFill/>
          <a:ln w="38100">
            <a:solidFill>
              <a:srgbClr val="0099FF"/>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38168" name="Group 881"/>
          <p:cNvGrpSpPr>
            <a:grpSpLocks/>
          </p:cNvGrpSpPr>
          <p:nvPr/>
        </p:nvGrpSpPr>
        <p:grpSpPr bwMode="auto">
          <a:xfrm rot="-5400000">
            <a:off x="6261893" y="5599907"/>
            <a:ext cx="188913" cy="381000"/>
            <a:chOff x="768" y="336"/>
            <a:chExt cx="104" cy="384"/>
          </a:xfrm>
        </p:grpSpPr>
        <p:sp>
          <p:nvSpPr>
            <p:cNvPr id="38216" name="Line 882"/>
            <p:cNvSpPr>
              <a:spLocks noChangeShapeType="1"/>
            </p:cNvSpPr>
            <p:nvPr/>
          </p:nvSpPr>
          <p:spPr bwMode="auto">
            <a:xfrm>
              <a:off x="816" y="624"/>
              <a:ext cx="0" cy="96"/>
            </a:xfrm>
            <a:prstGeom prst="line">
              <a:avLst/>
            </a:prstGeom>
            <a:noFill/>
            <a:ln w="38100">
              <a:solidFill>
                <a:srgbClr val="0099FF"/>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38217" name="Group 883"/>
            <p:cNvGrpSpPr>
              <a:grpSpLocks/>
            </p:cNvGrpSpPr>
            <p:nvPr/>
          </p:nvGrpSpPr>
          <p:grpSpPr bwMode="auto">
            <a:xfrm>
              <a:off x="768" y="336"/>
              <a:ext cx="104" cy="288"/>
              <a:chOff x="768" y="336"/>
              <a:chExt cx="104" cy="288"/>
            </a:xfrm>
          </p:grpSpPr>
          <p:sp>
            <p:nvSpPr>
              <p:cNvPr id="38218" name="Oval 884"/>
              <p:cNvSpPr>
                <a:spLocks noChangeArrowheads="1"/>
              </p:cNvSpPr>
              <p:nvPr/>
            </p:nvSpPr>
            <p:spPr bwMode="auto">
              <a:xfrm>
                <a:off x="768" y="480"/>
                <a:ext cx="96" cy="144"/>
              </a:xfrm>
              <a:prstGeom prst="ellipse">
                <a:avLst/>
              </a:pr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endParaRPr lang="en-US" altLang="en-US" sz="1800" b="0"/>
              </a:p>
            </p:txBody>
          </p:sp>
          <p:sp>
            <p:nvSpPr>
              <p:cNvPr id="38219" name="Freeform 885"/>
              <p:cNvSpPr>
                <a:spLocks/>
              </p:cNvSpPr>
              <p:nvPr/>
            </p:nvSpPr>
            <p:spPr bwMode="auto">
              <a:xfrm>
                <a:off x="816" y="336"/>
                <a:ext cx="56" cy="192"/>
              </a:xfrm>
              <a:custGeom>
                <a:avLst/>
                <a:gdLst>
                  <a:gd name="T0" fmla="*/ 8 w 56"/>
                  <a:gd name="T1" fmla="*/ 0 h 192"/>
                  <a:gd name="T2" fmla="*/ 8 w 56"/>
                  <a:gd name="T3" fmla="*/ 96 h 192"/>
                  <a:gd name="T4" fmla="*/ 56 w 56"/>
                  <a:gd name="T5" fmla="*/ 192 h 192"/>
                  <a:gd name="T6" fmla="*/ 0 60000 65536"/>
                  <a:gd name="T7" fmla="*/ 0 60000 65536"/>
                  <a:gd name="T8" fmla="*/ 0 60000 65536"/>
                  <a:gd name="T9" fmla="*/ 0 w 56"/>
                  <a:gd name="T10" fmla="*/ 0 h 192"/>
                  <a:gd name="T11" fmla="*/ 56 w 56"/>
                  <a:gd name="T12" fmla="*/ 192 h 192"/>
                </a:gdLst>
                <a:ahLst/>
                <a:cxnLst>
                  <a:cxn ang="T6">
                    <a:pos x="T0" y="T1"/>
                  </a:cxn>
                  <a:cxn ang="T7">
                    <a:pos x="T2" y="T3"/>
                  </a:cxn>
                  <a:cxn ang="T8">
                    <a:pos x="T4" y="T5"/>
                  </a:cxn>
                </a:cxnLst>
                <a:rect l="T9" t="T10" r="T11" b="T12"/>
                <a:pathLst>
                  <a:path w="56" h="192">
                    <a:moveTo>
                      <a:pt x="8" y="0"/>
                    </a:moveTo>
                    <a:cubicBezTo>
                      <a:pt x="4" y="32"/>
                      <a:pt x="0" y="64"/>
                      <a:pt x="8" y="96"/>
                    </a:cubicBezTo>
                    <a:cubicBezTo>
                      <a:pt x="16" y="128"/>
                      <a:pt x="48" y="176"/>
                      <a:pt x="56" y="192"/>
                    </a:cubicBezTo>
                  </a:path>
                </a:pathLst>
              </a:custGeom>
              <a:solidFill>
                <a:srgbClr val="0099FF"/>
              </a:solidFill>
              <a:ln w="9525">
                <a:solidFill>
                  <a:srgbClr val="0099FF"/>
                </a:solidFill>
                <a:round/>
                <a:headEnd/>
                <a:tailEnd/>
              </a:ln>
            </p:spPr>
            <p:txBody>
              <a:bodyPr/>
              <a:lstStyle/>
              <a:p>
                <a:endParaRPr lang="en-US"/>
              </a:p>
            </p:txBody>
          </p:sp>
          <p:sp>
            <p:nvSpPr>
              <p:cNvPr id="38220" name="Oval 886"/>
              <p:cNvSpPr>
                <a:spLocks noChangeArrowheads="1"/>
              </p:cNvSpPr>
              <p:nvPr/>
            </p:nvSpPr>
            <p:spPr bwMode="auto">
              <a:xfrm>
                <a:off x="768" y="480"/>
                <a:ext cx="96" cy="144"/>
              </a:xfrm>
              <a:prstGeom prst="ellipse">
                <a:avLst/>
              </a:pr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endParaRPr lang="en-US" altLang="en-US" sz="1800" b="0"/>
              </a:p>
            </p:txBody>
          </p:sp>
          <p:sp>
            <p:nvSpPr>
              <p:cNvPr id="38221" name="Freeform 887"/>
              <p:cNvSpPr>
                <a:spLocks/>
              </p:cNvSpPr>
              <p:nvPr/>
            </p:nvSpPr>
            <p:spPr bwMode="auto">
              <a:xfrm>
                <a:off x="816" y="336"/>
                <a:ext cx="56" cy="192"/>
              </a:xfrm>
              <a:custGeom>
                <a:avLst/>
                <a:gdLst>
                  <a:gd name="T0" fmla="*/ 8 w 56"/>
                  <a:gd name="T1" fmla="*/ 0 h 192"/>
                  <a:gd name="T2" fmla="*/ 8 w 56"/>
                  <a:gd name="T3" fmla="*/ 96 h 192"/>
                  <a:gd name="T4" fmla="*/ 56 w 56"/>
                  <a:gd name="T5" fmla="*/ 192 h 192"/>
                  <a:gd name="T6" fmla="*/ 0 60000 65536"/>
                  <a:gd name="T7" fmla="*/ 0 60000 65536"/>
                  <a:gd name="T8" fmla="*/ 0 60000 65536"/>
                  <a:gd name="T9" fmla="*/ 0 w 56"/>
                  <a:gd name="T10" fmla="*/ 0 h 192"/>
                  <a:gd name="T11" fmla="*/ 56 w 56"/>
                  <a:gd name="T12" fmla="*/ 192 h 192"/>
                </a:gdLst>
                <a:ahLst/>
                <a:cxnLst>
                  <a:cxn ang="T6">
                    <a:pos x="T0" y="T1"/>
                  </a:cxn>
                  <a:cxn ang="T7">
                    <a:pos x="T2" y="T3"/>
                  </a:cxn>
                  <a:cxn ang="T8">
                    <a:pos x="T4" y="T5"/>
                  </a:cxn>
                </a:cxnLst>
                <a:rect l="T9" t="T10" r="T11" b="T12"/>
                <a:pathLst>
                  <a:path w="56" h="192">
                    <a:moveTo>
                      <a:pt x="8" y="0"/>
                    </a:moveTo>
                    <a:cubicBezTo>
                      <a:pt x="4" y="32"/>
                      <a:pt x="0" y="64"/>
                      <a:pt x="8" y="96"/>
                    </a:cubicBezTo>
                    <a:cubicBezTo>
                      <a:pt x="16" y="128"/>
                      <a:pt x="48" y="176"/>
                      <a:pt x="56" y="192"/>
                    </a:cubicBezTo>
                  </a:path>
                </a:pathLst>
              </a:custGeom>
              <a:solidFill>
                <a:srgbClr val="0099FF"/>
              </a:solidFill>
              <a:ln w="9525">
                <a:solidFill>
                  <a:srgbClr val="0099FF"/>
                </a:solidFill>
                <a:round/>
                <a:headEnd/>
                <a:tailEnd/>
              </a:ln>
            </p:spPr>
            <p:txBody>
              <a:bodyPr/>
              <a:lstStyle/>
              <a:p>
                <a:endParaRPr lang="en-US"/>
              </a:p>
            </p:txBody>
          </p:sp>
        </p:grpSp>
      </p:grpSp>
      <p:cxnSp>
        <p:nvCxnSpPr>
          <p:cNvPr id="38169" name="Straight Connector 383"/>
          <p:cNvCxnSpPr>
            <a:cxnSpLocks noChangeShapeType="1"/>
          </p:cNvCxnSpPr>
          <p:nvPr/>
        </p:nvCxnSpPr>
        <p:spPr bwMode="auto">
          <a:xfrm rot="-5400000">
            <a:off x="5927725" y="5753100"/>
            <a:ext cx="514350" cy="0"/>
          </a:xfrm>
          <a:prstGeom prst="line">
            <a:avLst/>
          </a:prstGeom>
          <a:noFill/>
          <a:ln w="38100" algn="ctr">
            <a:solidFill>
              <a:srgbClr val="CC3300"/>
            </a:solidFill>
            <a:round/>
            <a:headEnd/>
            <a:tailEnd/>
          </a:ln>
          <a:extLst>
            <a:ext uri="{909E8E84-426E-40DD-AFC4-6F175D3DCCD1}">
              <a14:hiddenFill xmlns:a14="http://schemas.microsoft.com/office/drawing/2010/main">
                <a:noFill/>
              </a14:hiddenFill>
            </a:ext>
          </a:extLst>
        </p:spPr>
      </p:cxnSp>
      <p:sp>
        <p:nvSpPr>
          <p:cNvPr id="38170" name="Freeform 873"/>
          <p:cNvSpPr>
            <a:spLocks/>
          </p:cNvSpPr>
          <p:nvPr/>
        </p:nvSpPr>
        <p:spPr bwMode="auto">
          <a:xfrm rot="15941885" flipH="1">
            <a:off x="6646863" y="5913438"/>
            <a:ext cx="149225" cy="320675"/>
          </a:xfrm>
          <a:custGeom>
            <a:avLst/>
            <a:gdLst>
              <a:gd name="T0" fmla="*/ 2147483647 w 21"/>
              <a:gd name="T1" fmla="*/ 0 h 68"/>
              <a:gd name="T2" fmla="*/ 2147483647 w 21"/>
              <a:gd name="T3" fmla="*/ 2147483647 h 68"/>
              <a:gd name="T4" fmla="*/ 2147483647 w 21"/>
              <a:gd name="T5" fmla="*/ 2147483647 h 68"/>
              <a:gd name="T6" fmla="*/ 2147483647 w 21"/>
              <a:gd name="T7" fmla="*/ 2147483647 h 68"/>
              <a:gd name="T8" fmla="*/ 2147483647 w 21"/>
              <a:gd name="T9" fmla="*/ 2147483647 h 68"/>
              <a:gd name="T10" fmla="*/ 2147483647 w 21"/>
              <a:gd name="T11" fmla="*/ 2147483647 h 68"/>
              <a:gd name="T12" fmla="*/ 2147483647 w 21"/>
              <a:gd name="T13" fmla="*/ 2147483647 h 68"/>
              <a:gd name="T14" fmla="*/ 2147483647 w 21"/>
              <a:gd name="T15" fmla="*/ 2147483647 h 68"/>
              <a:gd name="T16" fmla="*/ 2147483647 w 21"/>
              <a:gd name="T17" fmla="*/ 2147483647 h 68"/>
              <a:gd name="T18" fmla="*/ 2147483647 w 21"/>
              <a:gd name="T19" fmla="*/ 2147483647 h 68"/>
              <a:gd name="T20" fmla="*/ 2147483647 w 21"/>
              <a:gd name="T21" fmla="*/ 2147483647 h 68"/>
              <a:gd name="T22" fmla="*/ 2147483647 w 21"/>
              <a:gd name="T23" fmla="*/ 2147483647 h 68"/>
              <a:gd name="T24" fmla="*/ 2147483647 w 21"/>
              <a:gd name="T25" fmla="*/ 2147483647 h 68"/>
              <a:gd name="T26" fmla="*/ 2147483647 w 21"/>
              <a:gd name="T27" fmla="*/ 2147483647 h 68"/>
              <a:gd name="T28" fmla="*/ 2147483647 w 21"/>
              <a:gd name="T29" fmla="*/ 2147483647 h 68"/>
              <a:gd name="T30" fmla="*/ 2147483647 w 21"/>
              <a:gd name="T31" fmla="*/ 2147483647 h 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1"/>
              <a:gd name="T49" fmla="*/ 0 h 68"/>
              <a:gd name="T50" fmla="*/ 21 w 21"/>
              <a:gd name="T51" fmla="*/ 68 h 6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1" h="68">
                <a:moveTo>
                  <a:pt x="2" y="0"/>
                </a:moveTo>
                <a:cubicBezTo>
                  <a:pt x="1" y="6"/>
                  <a:pt x="2" y="9"/>
                  <a:pt x="3" y="15"/>
                </a:cubicBezTo>
                <a:cubicBezTo>
                  <a:pt x="7" y="12"/>
                  <a:pt x="8" y="12"/>
                  <a:pt x="13" y="13"/>
                </a:cubicBezTo>
                <a:cubicBezTo>
                  <a:pt x="16" y="15"/>
                  <a:pt x="18" y="21"/>
                  <a:pt x="18" y="21"/>
                </a:cubicBezTo>
                <a:cubicBezTo>
                  <a:pt x="16" y="26"/>
                  <a:pt x="5" y="31"/>
                  <a:pt x="5" y="31"/>
                </a:cubicBezTo>
                <a:cubicBezTo>
                  <a:pt x="2" y="29"/>
                  <a:pt x="0" y="29"/>
                  <a:pt x="3" y="24"/>
                </a:cubicBezTo>
                <a:cubicBezTo>
                  <a:pt x="5" y="21"/>
                  <a:pt x="12" y="20"/>
                  <a:pt x="12" y="20"/>
                </a:cubicBezTo>
                <a:cubicBezTo>
                  <a:pt x="14" y="21"/>
                  <a:pt x="17" y="21"/>
                  <a:pt x="18" y="23"/>
                </a:cubicBezTo>
                <a:cubicBezTo>
                  <a:pt x="19" y="25"/>
                  <a:pt x="20" y="29"/>
                  <a:pt x="20" y="29"/>
                </a:cubicBezTo>
                <a:cubicBezTo>
                  <a:pt x="20" y="33"/>
                  <a:pt x="21" y="39"/>
                  <a:pt x="18" y="42"/>
                </a:cubicBezTo>
                <a:cubicBezTo>
                  <a:pt x="16" y="44"/>
                  <a:pt x="12" y="46"/>
                  <a:pt x="12" y="46"/>
                </a:cubicBezTo>
                <a:cubicBezTo>
                  <a:pt x="4" y="45"/>
                  <a:pt x="0" y="43"/>
                  <a:pt x="7" y="36"/>
                </a:cubicBezTo>
                <a:cubicBezTo>
                  <a:pt x="14" y="37"/>
                  <a:pt x="18" y="35"/>
                  <a:pt x="20" y="42"/>
                </a:cubicBezTo>
                <a:cubicBezTo>
                  <a:pt x="20" y="45"/>
                  <a:pt x="20" y="51"/>
                  <a:pt x="17" y="54"/>
                </a:cubicBezTo>
                <a:cubicBezTo>
                  <a:pt x="13" y="57"/>
                  <a:pt x="4" y="58"/>
                  <a:pt x="4" y="58"/>
                </a:cubicBezTo>
                <a:cubicBezTo>
                  <a:pt x="2" y="62"/>
                  <a:pt x="1" y="63"/>
                  <a:pt x="1" y="68"/>
                </a:cubicBezTo>
              </a:path>
            </a:pathLst>
          </a:cu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171" name="Text Box 193"/>
          <p:cNvSpPr txBox="1">
            <a:spLocks noChangeArrowheads="1"/>
          </p:cNvSpPr>
          <p:nvPr/>
        </p:nvSpPr>
        <p:spPr bwMode="auto">
          <a:xfrm>
            <a:off x="5210175" y="5919788"/>
            <a:ext cx="9144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lnSpc>
                <a:spcPct val="50000"/>
              </a:lnSpc>
              <a:spcBef>
                <a:spcPct val="50000"/>
              </a:spcBef>
              <a:buClrTx/>
              <a:buSzTx/>
              <a:buFontTx/>
              <a:buNone/>
            </a:pPr>
            <a:r>
              <a:rPr lang="en-US" altLang="en-US" sz="800" b="0">
                <a:latin typeface="Times New Roman" pitchFamily="18" charset="0"/>
              </a:rPr>
              <a:t>RANCHI</a:t>
            </a:r>
          </a:p>
          <a:p>
            <a:pPr eaLnBrk="1" hangingPunct="1">
              <a:lnSpc>
                <a:spcPct val="50000"/>
              </a:lnSpc>
              <a:spcBef>
                <a:spcPct val="50000"/>
              </a:spcBef>
              <a:buClrTx/>
              <a:buSzTx/>
              <a:buFontTx/>
              <a:buNone/>
            </a:pPr>
            <a:r>
              <a:rPr lang="en-US" altLang="en-US" sz="800" b="0">
                <a:latin typeface="Times New Roman" pitchFamily="18" charset="0"/>
              </a:rPr>
              <a:t>2 x1500 MVA ICT</a:t>
            </a:r>
          </a:p>
          <a:p>
            <a:pPr eaLnBrk="1" hangingPunct="1">
              <a:lnSpc>
                <a:spcPct val="50000"/>
              </a:lnSpc>
              <a:spcBef>
                <a:spcPct val="50000"/>
              </a:spcBef>
              <a:buClrTx/>
              <a:buSzTx/>
              <a:buFontTx/>
              <a:buNone/>
            </a:pPr>
            <a:r>
              <a:rPr lang="en-US" altLang="en-US" sz="800" b="0">
                <a:latin typeface="Times New Roman" pitchFamily="18" charset="0"/>
              </a:rPr>
              <a:t>1 x 240MVAR L/R</a:t>
            </a:r>
          </a:p>
          <a:p>
            <a:pPr eaLnBrk="1" hangingPunct="1">
              <a:lnSpc>
                <a:spcPct val="50000"/>
              </a:lnSpc>
              <a:spcBef>
                <a:spcPct val="50000"/>
              </a:spcBef>
              <a:buClrTx/>
              <a:buSzTx/>
              <a:buFontTx/>
              <a:buNone/>
            </a:pPr>
            <a:r>
              <a:rPr lang="en-US" altLang="en-US" sz="800" b="0">
                <a:latin typeface="Times New Roman" pitchFamily="18" charset="0"/>
              </a:rPr>
              <a:t>240 MVAR B/R</a:t>
            </a:r>
          </a:p>
        </p:txBody>
      </p:sp>
      <p:cxnSp>
        <p:nvCxnSpPr>
          <p:cNvPr id="38172" name="Straight Connector 383"/>
          <p:cNvCxnSpPr>
            <a:cxnSpLocks noChangeShapeType="1"/>
          </p:cNvCxnSpPr>
          <p:nvPr/>
        </p:nvCxnSpPr>
        <p:spPr bwMode="auto">
          <a:xfrm>
            <a:off x="682625" y="4656138"/>
            <a:ext cx="825500" cy="1257300"/>
          </a:xfrm>
          <a:prstGeom prst="line">
            <a:avLst/>
          </a:prstGeom>
          <a:noFill/>
          <a:ln w="38100" algn="ctr">
            <a:solidFill>
              <a:srgbClr val="0099FF"/>
            </a:solidFill>
            <a:round/>
            <a:headEnd/>
            <a:tailEnd/>
          </a:ln>
          <a:extLst>
            <a:ext uri="{909E8E84-426E-40DD-AFC4-6F175D3DCCD1}">
              <a14:hiddenFill xmlns:a14="http://schemas.microsoft.com/office/drawing/2010/main">
                <a:noFill/>
              </a14:hiddenFill>
            </a:ext>
          </a:extLst>
        </p:spPr>
      </p:cxnSp>
      <p:sp>
        <p:nvSpPr>
          <p:cNvPr id="38173" name="Text Box 193"/>
          <p:cNvSpPr txBox="1">
            <a:spLocks noChangeArrowheads="1"/>
          </p:cNvSpPr>
          <p:nvPr/>
        </p:nvSpPr>
        <p:spPr bwMode="auto">
          <a:xfrm>
            <a:off x="1830388" y="5732463"/>
            <a:ext cx="55403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50000"/>
              </a:spcBef>
              <a:buClrTx/>
              <a:buSzTx/>
              <a:buFontTx/>
              <a:buNone/>
            </a:pPr>
            <a:r>
              <a:rPr lang="en-US" altLang="en-US" sz="800" b="0">
                <a:latin typeface="Times New Roman" pitchFamily="18" charset="0"/>
              </a:rPr>
              <a:t>SOLAPUR</a:t>
            </a:r>
          </a:p>
        </p:txBody>
      </p:sp>
      <p:sp>
        <p:nvSpPr>
          <p:cNvPr id="38174" name="Text Box 193"/>
          <p:cNvSpPr txBox="1">
            <a:spLocks noChangeArrowheads="1"/>
          </p:cNvSpPr>
          <p:nvPr/>
        </p:nvSpPr>
        <p:spPr bwMode="auto">
          <a:xfrm>
            <a:off x="103188" y="5148263"/>
            <a:ext cx="798512" cy="6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lnSpc>
                <a:spcPct val="50000"/>
              </a:lnSpc>
              <a:spcBef>
                <a:spcPct val="50000"/>
              </a:spcBef>
              <a:buClrTx/>
              <a:buSzTx/>
              <a:buFontTx/>
              <a:buNone/>
            </a:pPr>
            <a:r>
              <a:rPr lang="en-US" altLang="en-US" sz="800" b="0">
                <a:latin typeface="Times New Roman" pitchFamily="18" charset="0"/>
              </a:rPr>
              <a:t>2 x1500 MVA </a:t>
            </a:r>
          </a:p>
        </p:txBody>
      </p:sp>
      <p:sp>
        <p:nvSpPr>
          <p:cNvPr id="38175" name="Text Box 193"/>
          <p:cNvSpPr txBox="1">
            <a:spLocks noChangeArrowheads="1"/>
          </p:cNvSpPr>
          <p:nvPr/>
        </p:nvSpPr>
        <p:spPr bwMode="auto">
          <a:xfrm>
            <a:off x="1471613" y="5546725"/>
            <a:ext cx="84772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lnSpc>
                <a:spcPct val="50000"/>
              </a:lnSpc>
              <a:spcBef>
                <a:spcPct val="50000"/>
              </a:spcBef>
              <a:buClrTx/>
              <a:buSzTx/>
              <a:buFontTx/>
              <a:buNone/>
            </a:pPr>
            <a:r>
              <a:rPr lang="en-US" altLang="en-US" sz="800" b="0">
                <a:latin typeface="Times New Roman" pitchFamily="18" charset="0"/>
              </a:rPr>
              <a:t>2 x1500 MVA ICT</a:t>
            </a:r>
          </a:p>
          <a:p>
            <a:pPr eaLnBrk="1" hangingPunct="1">
              <a:lnSpc>
                <a:spcPct val="50000"/>
              </a:lnSpc>
              <a:spcBef>
                <a:spcPct val="50000"/>
              </a:spcBef>
              <a:buClrTx/>
              <a:buSzTx/>
              <a:buFontTx/>
              <a:buNone/>
            </a:pPr>
            <a:endParaRPr lang="en-US" altLang="en-US" sz="800" b="0">
              <a:latin typeface="Times New Roman" pitchFamily="18" charset="0"/>
            </a:endParaRPr>
          </a:p>
        </p:txBody>
      </p:sp>
      <p:sp>
        <p:nvSpPr>
          <p:cNvPr id="38176" name="Line 556"/>
          <p:cNvSpPr>
            <a:spLocks noChangeShapeType="1"/>
          </p:cNvSpPr>
          <p:nvPr/>
        </p:nvSpPr>
        <p:spPr bwMode="auto">
          <a:xfrm flipV="1">
            <a:off x="1381125" y="5905500"/>
            <a:ext cx="762000" cy="0"/>
          </a:xfrm>
          <a:prstGeom prst="line">
            <a:avLst/>
          </a:prstGeom>
          <a:noFill/>
          <a:ln w="38100">
            <a:solidFill>
              <a:srgbClr val="0099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177" name="Freeform 1057"/>
          <p:cNvSpPr>
            <a:spLocks/>
          </p:cNvSpPr>
          <p:nvPr/>
        </p:nvSpPr>
        <p:spPr bwMode="auto">
          <a:xfrm>
            <a:off x="1838325" y="5905500"/>
            <a:ext cx="100013" cy="284163"/>
          </a:xfrm>
          <a:custGeom>
            <a:avLst/>
            <a:gdLst>
              <a:gd name="T0" fmla="*/ 2147483647 w 21"/>
              <a:gd name="T1" fmla="*/ 0 h 68"/>
              <a:gd name="T2" fmla="*/ 2147483647 w 21"/>
              <a:gd name="T3" fmla="*/ 2147483647 h 68"/>
              <a:gd name="T4" fmla="*/ 2147483647 w 21"/>
              <a:gd name="T5" fmla="*/ 2147483647 h 68"/>
              <a:gd name="T6" fmla="*/ 2147483647 w 21"/>
              <a:gd name="T7" fmla="*/ 2147483647 h 68"/>
              <a:gd name="T8" fmla="*/ 2147483647 w 21"/>
              <a:gd name="T9" fmla="*/ 2147483647 h 68"/>
              <a:gd name="T10" fmla="*/ 2147483647 w 21"/>
              <a:gd name="T11" fmla="*/ 2147483647 h 68"/>
              <a:gd name="T12" fmla="*/ 2147483647 w 21"/>
              <a:gd name="T13" fmla="*/ 2147483647 h 68"/>
              <a:gd name="T14" fmla="*/ 2147483647 w 21"/>
              <a:gd name="T15" fmla="*/ 2147483647 h 68"/>
              <a:gd name="T16" fmla="*/ 2147483647 w 21"/>
              <a:gd name="T17" fmla="*/ 2147483647 h 68"/>
              <a:gd name="T18" fmla="*/ 2147483647 w 21"/>
              <a:gd name="T19" fmla="*/ 2147483647 h 68"/>
              <a:gd name="T20" fmla="*/ 2147483647 w 21"/>
              <a:gd name="T21" fmla="*/ 2147483647 h 68"/>
              <a:gd name="T22" fmla="*/ 2147483647 w 21"/>
              <a:gd name="T23" fmla="*/ 2147483647 h 68"/>
              <a:gd name="T24" fmla="*/ 2147483647 w 21"/>
              <a:gd name="T25" fmla="*/ 2147483647 h 68"/>
              <a:gd name="T26" fmla="*/ 2147483647 w 21"/>
              <a:gd name="T27" fmla="*/ 2147483647 h 68"/>
              <a:gd name="T28" fmla="*/ 2147483647 w 21"/>
              <a:gd name="T29" fmla="*/ 2147483647 h 68"/>
              <a:gd name="T30" fmla="*/ 2147483647 w 21"/>
              <a:gd name="T31" fmla="*/ 2147483647 h 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1"/>
              <a:gd name="T49" fmla="*/ 0 h 68"/>
              <a:gd name="T50" fmla="*/ 21 w 21"/>
              <a:gd name="T51" fmla="*/ 68 h 6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1" h="68">
                <a:moveTo>
                  <a:pt x="2" y="0"/>
                </a:moveTo>
                <a:cubicBezTo>
                  <a:pt x="1" y="6"/>
                  <a:pt x="2" y="9"/>
                  <a:pt x="3" y="15"/>
                </a:cubicBezTo>
                <a:cubicBezTo>
                  <a:pt x="7" y="12"/>
                  <a:pt x="8" y="12"/>
                  <a:pt x="13" y="13"/>
                </a:cubicBezTo>
                <a:cubicBezTo>
                  <a:pt x="16" y="15"/>
                  <a:pt x="18" y="21"/>
                  <a:pt x="18" y="21"/>
                </a:cubicBezTo>
                <a:cubicBezTo>
                  <a:pt x="16" y="26"/>
                  <a:pt x="5" y="31"/>
                  <a:pt x="5" y="31"/>
                </a:cubicBezTo>
                <a:cubicBezTo>
                  <a:pt x="2" y="29"/>
                  <a:pt x="0" y="29"/>
                  <a:pt x="3" y="24"/>
                </a:cubicBezTo>
                <a:cubicBezTo>
                  <a:pt x="5" y="21"/>
                  <a:pt x="12" y="20"/>
                  <a:pt x="12" y="20"/>
                </a:cubicBezTo>
                <a:cubicBezTo>
                  <a:pt x="14" y="21"/>
                  <a:pt x="17" y="21"/>
                  <a:pt x="18" y="23"/>
                </a:cubicBezTo>
                <a:cubicBezTo>
                  <a:pt x="19" y="25"/>
                  <a:pt x="20" y="29"/>
                  <a:pt x="20" y="29"/>
                </a:cubicBezTo>
                <a:cubicBezTo>
                  <a:pt x="20" y="33"/>
                  <a:pt x="21" y="39"/>
                  <a:pt x="18" y="42"/>
                </a:cubicBezTo>
                <a:cubicBezTo>
                  <a:pt x="16" y="44"/>
                  <a:pt x="12" y="46"/>
                  <a:pt x="12" y="46"/>
                </a:cubicBezTo>
                <a:cubicBezTo>
                  <a:pt x="4" y="45"/>
                  <a:pt x="0" y="43"/>
                  <a:pt x="7" y="36"/>
                </a:cubicBezTo>
                <a:cubicBezTo>
                  <a:pt x="14" y="37"/>
                  <a:pt x="18" y="35"/>
                  <a:pt x="20" y="42"/>
                </a:cubicBezTo>
                <a:cubicBezTo>
                  <a:pt x="20" y="45"/>
                  <a:pt x="20" y="51"/>
                  <a:pt x="17" y="54"/>
                </a:cubicBezTo>
                <a:cubicBezTo>
                  <a:pt x="13" y="57"/>
                  <a:pt x="4" y="58"/>
                  <a:pt x="4" y="58"/>
                </a:cubicBezTo>
                <a:cubicBezTo>
                  <a:pt x="2" y="62"/>
                  <a:pt x="1" y="63"/>
                  <a:pt x="1" y="68"/>
                </a:cubicBezTo>
              </a:path>
            </a:pathLst>
          </a:cu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38178" name="Group 1058"/>
          <p:cNvGrpSpPr>
            <a:grpSpLocks/>
          </p:cNvGrpSpPr>
          <p:nvPr/>
        </p:nvGrpSpPr>
        <p:grpSpPr bwMode="auto">
          <a:xfrm>
            <a:off x="1609725" y="5905500"/>
            <a:ext cx="138113" cy="342900"/>
            <a:chOff x="768" y="336"/>
            <a:chExt cx="104" cy="384"/>
          </a:xfrm>
        </p:grpSpPr>
        <p:sp>
          <p:nvSpPr>
            <p:cNvPr id="38210" name="Line 1059"/>
            <p:cNvSpPr>
              <a:spLocks noChangeShapeType="1"/>
            </p:cNvSpPr>
            <p:nvPr/>
          </p:nvSpPr>
          <p:spPr bwMode="auto">
            <a:xfrm>
              <a:off x="816" y="624"/>
              <a:ext cx="0" cy="96"/>
            </a:xfrm>
            <a:prstGeom prst="line">
              <a:avLst/>
            </a:prstGeom>
            <a:noFill/>
            <a:ln w="38100">
              <a:solidFill>
                <a:srgbClr val="0099FF"/>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38211" name="Group 1060"/>
            <p:cNvGrpSpPr>
              <a:grpSpLocks/>
            </p:cNvGrpSpPr>
            <p:nvPr/>
          </p:nvGrpSpPr>
          <p:grpSpPr bwMode="auto">
            <a:xfrm>
              <a:off x="768" y="336"/>
              <a:ext cx="104" cy="288"/>
              <a:chOff x="768" y="336"/>
              <a:chExt cx="104" cy="288"/>
            </a:xfrm>
          </p:grpSpPr>
          <p:sp>
            <p:nvSpPr>
              <p:cNvPr id="38212" name="Oval 1061"/>
              <p:cNvSpPr>
                <a:spLocks noChangeArrowheads="1"/>
              </p:cNvSpPr>
              <p:nvPr/>
            </p:nvSpPr>
            <p:spPr bwMode="auto">
              <a:xfrm>
                <a:off x="768" y="480"/>
                <a:ext cx="96" cy="144"/>
              </a:xfrm>
              <a:prstGeom prst="ellipse">
                <a:avLst/>
              </a:pr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endParaRPr lang="en-US" altLang="en-US" sz="1800" b="0"/>
              </a:p>
            </p:txBody>
          </p:sp>
          <p:sp>
            <p:nvSpPr>
              <p:cNvPr id="38213" name="Freeform 1062"/>
              <p:cNvSpPr>
                <a:spLocks/>
              </p:cNvSpPr>
              <p:nvPr/>
            </p:nvSpPr>
            <p:spPr bwMode="auto">
              <a:xfrm>
                <a:off x="816" y="336"/>
                <a:ext cx="56" cy="192"/>
              </a:xfrm>
              <a:custGeom>
                <a:avLst/>
                <a:gdLst>
                  <a:gd name="T0" fmla="*/ 8 w 56"/>
                  <a:gd name="T1" fmla="*/ 0 h 192"/>
                  <a:gd name="T2" fmla="*/ 8 w 56"/>
                  <a:gd name="T3" fmla="*/ 96 h 192"/>
                  <a:gd name="T4" fmla="*/ 56 w 56"/>
                  <a:gd name="T5" fmla="*/ 192 h 192"/>
                  <a:gd name="T6" fmla="*/ 0 60000 65536"/>
                  <a:gd name="T7" fmla="*/ 0 60000 65536"/>
                  <a:gd name="T8" fmla="*/ 0 60000 65536"/>
                  <a:gd name="T9" fmla="*/ 0 w 56"/>
                  <a:gd name="T10" fmla="*/ 0 h 192"/>
                  <a:gd name="T11" fmla="*/ 56 w 56"/>
                  <a:gd name="T12" fmla="*/ 192 h 192"/>
                </a:gdLst>
                <a:ahLst/>
                <a:cxnLst>
                  <a:cxn ang="T6">
                    <a:pos x="T0" y="T1"/>
                  </a:cxn>
                  <a:cxn ang="T7">
                    <a:pos x="T2" y="T3"/>
                  </a:cxn>
                  <a:cxn ang="T8">
                    <a:pos x="T4" y="T5"/>
                  </a:cxn>
                </a:cxnLst>
                <a:rect l="T9" t="T10" r="T11" b="T12"/>
                <a:pathLst>
                  <a:path w="56" h="192">
                    <a:moveTo>
                      <a:pt x="8" y="0"/>
                    </a:moveTo>
                    <a:cubicBezTo>
                      <a:pt x="4" y="32"/>
                      <a:pt x="0" y="64"/>
                      <a:pt x="8" y="96"/>
                    </a:cubicBezTo>
                    <a:cubicBezTo>
                      <a:pt x="16" y="128"/>
                      <a:pt x="48" y="176"/>
                      <a:pt x="56" y="192"/>
                    </a:cubicBezTo>
                  </a:path>
                </a:pathLst>
              </a:custGeom>
              <a:solidFill>
                <a:srgbClr val="0099FF"/>
              </a:solidFill>
              <a:ln w="9525">
                <a:solidFill>
                  <a:srgbClr val="0099FF"/>
                </a:solidFill>
                <a:round/>
                <a:headEnd/>
                <a:tailEnd/>
              </a:ln>
            </p:spPr>
            <p:txBody>
              <a:bodyPr/>
              <a:lstStyle/>
              <a:p>
                <a:endParaRPr lang="en-US"/>
              </a:p>
            </p:txBody>
          </p:sp>
          <p:sp>
            <p:nvSpPr>
              <p:cNvPr id="38214" name="Oval 1063"/>
              <p:cNvSpPr>
                <a:spLocks noChangeArrowheads="1"/>
              </p:cNvSpPr>
              <p:nvPr/>
            </p:nvSpPr>
            <p:spPr bwMode="auto">
              <a:xfrm>
                <a:off x="768" y="480"/>
                <a:ext cx="96" cy="144"/>
              </a:xfrm>
              <a:prstGeom prst="ellipse">
                <a:avLst/>
              </a:pr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endParaRPr lang="en-US" altLang="en-US" sz="1800" b="0"/>
              </a:p>
            </p:txBody>
          </p:sp>
          <p:sp>
            <p:nvSpPr>
              <p:cNvPr id="38215" name="Freeform 1064"/>
              <p:cNvSpPr>
                <a:spLocks/>
              </p:cNvSpPr>
              <p:nvPr/>
            </p:nvSpPr>
            <p:spPr bwMode="auto">
              <a:xfrm>
                <a:off x="816" y="336"/>
                <a:ext cx="56" cy="192"/>
              </a:xfrm>
              <a:custGeom>
                <a:avLst/>
                <a:gdLst>
                  <a:gd name="T0" fmla="*/ 8 w 56"/>
                  <a:gd name="T1" fmla="*/ 0 h 192"/>
                  <a:gd name="T2" fmla="*/ 8 w 56"/>
                  <a:gd name="T3" fmla="*/ 96 h 192"/>
                  <a:gd name="T4" fmla="*/ 56 w 56"/>
                  <a:gd name="T5" fmla="*/ 192 h 192"/>
                  <a:gd name="T6" fmla="*/ 0 60000 65536"/>
                  <a:gd name="T7" fmla="*/ 0 60000 65536"/>
                  <a:gd name="T8" fmla="*/ 0 60000 65536"/>
                  <a:gd name="T9" fmla="*/ 0 w 56"/>
                  <a:gd name="T10" fmla="*/ 0 h 192"/>
                  <a:gd name="T11" fmla="*/ 56 w 56"/>
                  <a:gd name="T12" fmla="*/ 192 h 192"/>
                </a:gdLst>
                <a:ahLst/>
                <a:cxnLst>
                  <a:cxn ang="T6">
                    <a:pos x="T0" y="T1"/>
                  </a:cxn>
                  <a:cxn ang="T7">
                    <a:pos x="T2" y="T3"/>
                  </a:cxn>
                  <a:cxn ang="T8">
                    <a:pos x="T4" y="T5"/>
                  </a:cxn>
                </a:cxnLst>
                <a:rect l="T9" t="T10" r="T11" b="T12"/>
                <a:pathLst>
                  <a:path w="56" h="192">
                    <a:moveTo>
                      <a:pt x="8" y="0"/>
                    </a:moveTo>
                    <a:cubicBezTo>
                      <a:pt x="4" y="32"/>
                      <a:pt x="0" y="64"/>
                      <a:pt x="8" y="96"/>
                    </a:cubicBezTo>
                    <a:cubicBezTo>
                      <a:pt x="16" y="128"/>
                      <a:pt x="48" y="176"/>
                      <a:pt x="56" y="192"/>
                    </a:cubicBezTo>
                  </a:path>
                </a:pathLst>
              </a:custGeom>
              <a:solidFill>
                <a:srgbClr val="0099FF"/>
              </a:solidFill>
              <a:ln w="9525">
                <a:solidFill>
                  <a:srgbClr val="0099FF"/>
                </a:solidFill>
                <a:round/>
                <a:headEnd/>
                <a:tailEnd/>
              </a:ln>
            </p:spPr>
            <p:txBody>
              <a:bodyPr/>
              <a:lstStyle/>
              <a:p>
                <a:endParaRPr lang="en-US"/>
              </a:p>
            </p:txBody>
          </p:sp>
        </p:grpSp>
      </p:grpSp>
      <p:grpSp>
        <p:nvGrpSpPr>
          <p:cNvPr id="38179" name="Group 1065"/>
          <p:cNvGrpSpPr>
            <a:grpSpLocks/>
          </p:cNvGrpSpPr>
          <p:nvPr/>
        </p:nvGrpSpPr>
        <p:grpSpPr bwMode="auto">
          <a:xfrm>
            <a:off x="1403350" y="5905500"/>
            <a:ext cx="142875" cy="342900"/>
            <a:chOff x="768" y="336"/>
            <a:chExt cx="104" cy="384"/>
          </a:xfrm>
        </p:grpSpPr>
        <p:sp>
          <p:nvSpPr>
            <p:cNvPr id="38204" name="Line 1066"/>
            <p:cNvSpPr>
              <a:spLocks noChangeShapeType="1"/>
            </p:cNvSpPr>
            <p:nvPr/>
          </p:nvSpPr>
          <p:spPr bwMode="auto">
            <a:xfrm>
              <a:off x="816" y="624"/>
              <a:ext cx="0" cy="96"/>
            </a:xfrm>
            <a:prstGeom prst="line">
              <a:avLst/>
            </a:prstGeom>
            <a:noFill/>
            <a:ln w="38100">
              <a:solidFill>
                <a:srgbClr val="0099FF"/>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38205" name="Group 1067"/>
            <p:cNvGrpSpPr>
              <a:grpSpLocks/>
            </p:cNvGrpSpPr>
            <p:nvPr/>
          </p:nvGrpSpPr>
          <p:grpSpPr bwMode="auto">
            <a:xfrm>
              <a:off x="768" y="336"/>
              <a:ext cx="104" cy="288"/>
              <a:chOff x="768" y="336"/>
              <a:chExt cx="104" cy="288"/>
            </a:xfrm>
          </p:grpSpPr>
          <p:sp>
            <p:nvSpPr>
              <p:cNvPr id="38206" name="Oval 1068"/>
              <p:cNvSpPr>
                <a:spLocks noChangeArrowheads="1"/>
              </p:cNvSpPr>
              <p:nvPr/>
            </p:nvSpPr>
            <p:spPr bwMode="auto">
              <a:xfrm>
                <a:off x="768" y="480"/>
                <a:ext cx="96" cy="144"/>
              </a:xfrm>
              <a:prstGeom prst="ellipse">
                <a:avLst/>
              </a:pr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endParaRPr lang="en-US" altLang="en-US" sz="1800" b="0"/>
              </a:p>
            </p:txBody>
          </p:sp>
          <p:sp>
            <p:nvSpPr>
              <p:cNvPr id="38207" name="Freeform 1069"/>
              <p:cNvSpPr>
                <a:spLocks/>
              </p:cNvSpPr>
              <p:nvPr/>
            </p:nvSpPr>
            <p:spPr bwMode="auto">
              <a:xfrm>
                <a:off x="816" y="336"/>
                <a:ext cx="56" cy="192"/>
              </a:xfrm>
              <a:custGeom>
                <a:avLst/>
                <a:gdLst>
                  <a:gd name="T0" fmla="*/ 8 w 56"/>
                  <a:gd name="T1" fmla="*/ 0 h 192"/>
                  <a:gd name="T2" fmla="*/ 8 w 56"/>
                  <a:gd name="T3" fmla="*/ 96 h 192"/>
                  <a:gd name="T4" fmla="*/ 56 w 56"/>
                  <a:gd name="T5" fmla="*/ 192 h 192"/>
                  <a:gd name="T6" fmla="*/ 0 60000 65536"/>
                  <a:gd name="T7" fmla="*/ 0 60000 65536"/>
                  <a:gd name="T8" fmla="*/ 0 60000 65536"/>
                  <a:gd name="T9" fmla="*/ 0 w 56"/>
                  <a:gd name="T10" fmla="*/ 0 h 192"/>
                  <a:gd name="T11" fmla="*/ 56 w 56"/>
                  <a:gd name="T12" fmla="*/ 192 h 192"/>
                </a:gdLst>
                <a:ahLst/>
                <a:cxnLst>
                  <a:cxn ang="T6">
                    <a:pos x="T0" y="T1"/>
                  </a:cxn>
                  <a:cxn ang="T7">
                    <a:pos x="T2" y="T3"/>
                  </a:cxn>
                  <a:cxn ang="T8">
                    <a:pos x="T4" y="T5"/>
                  </a:cxn>
                </a:cxnLst>
                <a:rect l="T9" t="T10" r="T11" b="T12"/>
                <a:pathLst>
                  <a:path w="56" h="192">
                    <a:moveTo>
                      <a:pt x="8" y="0"/>
                    </a:moveTo>
                    <a:cubicBezTo>
                      <a:pt x="4" y="32"/>
                      <a:pt x="0" y="64"/>
                      <a:pt x="8" y="96"/>
                    </a:cubicBezTo>
                    <a:cubicBezTo>
                      <a:pt x="16" y="128"/>
                      <a:pt x="48" y="176"/>
                      <a:pt x="56" y="192"/>
                    </a:cubicBezTo>
                  </a:path>
                </a:pathLst>
              </a:custGeom>
              <a:solidFill>
                <a:srgbClr val="0099FF"/>
              </a:solidFill>
              <a:ln w="9525">
                <a:solidFill>
                  <a:srgbClr val="0099FF"/>
                </a:solidFill>
                <a:round/>
                <a:headEnd/>
                <a:tailEnd/>
              </a:ln>
            </p:spPr>
            <p:txBody>
              <a:bodyPr/>
              <a:lstStyle/>
              <a:p>
                <a:endParaRPr lang="en-US"/>
              </a:p>
            </p:txBody>
          </p:sp>
          <p:sp>
            <p:nvSpPr>
              <p:cNvPr id="38208" name="Oval 1070"/>
              <p:cNvSpPr>
                <a:spLocks noChangeArrowheads="1"/>
              </p:cNvSpPr>
              <p:nvPr/>
            </p:nvSpPr>
            <p:spPr bwMode="auto">
              <a:xfrm>
                <a:off x="768" y="480"/>
                <a:ext cx="96" cy="144"/>
              </a:xfrm>
              <a:prstGeom prst="ellipse">
                <a:avLst/>
              </a:pr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endParaRPr lang="en-US" altLang="en-US" sz="1800" b="0"/>
              </a:p>
            </p:txBody>
          </p:sp>
          <p:sp>
            <p:nvSpPr>
              <p:cNvPr id="38209" name="Freeform 1071"/>
              <p:cNvSpPr>
                <a:spLocks/>
              </p:cNvSpPr>
              <p:nvPr/>
            </p:nvSpPr>
            <p:spPr bwMode="auto">
              <a:xfrm>
                <a:off x="816" y="336"/>
                <a:ext cx="56" cy="192"/>
              </a:xfrm>
              <a:custGeom>
                <a:avLst/>
                <a:gdLst>
                  <a:gd name="T0" fmla="*/ 8 w 56"/>
                  <a:gd name="T1" fmla="*/ 0 h 192"/>
                  <a:gd name="T2" fmla="*/ 8 w 56"/>
                  <a:gd name="T3" fmla="*/ 96 h 192"/>
                  <a:gd name="T4" fmla="*/ 56 w 56"/>
                  <a:gd name="T5" fmla="*/ 192 h 192"/>
                  <a:gd name="T6" fmla="*/ 0 60000 65536"/>
                  <a:gd name="T7" fmla="*/ 0 60000 65536"/>
                  <a:gd name="T8" fmla="*/ 0 60000 65536"/>
                  <a:gd name="T9" fmla="*/ 0 w 56"/>
                  <a:gd name="T10" fmla="*/ 0 h 192"/>
                  <a:gd name="T11" fmla="*/ 56 w 56"/>
                  <a:gd name="T12" fmla="*/ 192 h 192"/>
                </a:gdLst>
                <a:ahLst/>
                <a:cxnLst>
                  <a:cxn ang="T6">
                    <a:pos x="T0" y="T1"/>
                  </a:cxn>
                  <a:cxn ang="T7">
                    <a:pos x="T2" y="T3"/>
                  </a:cxn>
                  <a:cxn ang="T8">
                    <a:pos x="T4" y="T5"/>
                  </a:cxn>
                </a:cxnLst>
                <a:rect l="T9" t="T10" r="T11" b="T12"/>
                <a:pathLst>
                  <a:path w="56" h="192">
                    <a:moveTo>
                      <a:pt x="8" y="0"/>
                    </a:moveTo>
                    <a:cubicBezTo>
                      <a:pt x="4" y="32"/>
                      <a:pt x="0" y="64"/>
                      <a:pt x="8" y="96"/>
                    </a:cubicBezTo>
                    <a:cubicBezTo>
                      <a:pt x="16" y="128"/>
                      <a:pt x="48" y="176"/>
                      <a:pt x="56" y="192"/>
                    </a:cubicBezTo>
                  </a:path>
                </a:pathLst>
              </a:custGeom>
              <a:solidFill>
                <a:srgbClr val="0099FF"/>
              </a:solidFill>
              <a:ln w="9525">
                <a:solidFill>
                  <a:srgbClr val="0099FF"/>
                </a:solidFill>
                <a:round/>
                <a:headEnd/>
                <a:tailEnd/>
              </a:ln>
            </p:spPr>
            <p:txBody>
              <a:bodyPr/>
              <a:lstStyle/>
              <a:p>
                <a:endParaRPr lang="en-US"/>
              </a:p>
            </p:txBody>
          </p:sp>
        </p:grpSp>
      </p:grpSp>
      <p:sp>
        <p:nvSpPr>
          <p:cNvPr id="38180" name="Freeform 1229"/>
          <p:cNvSpPr>
            <a:spLocks/>
          </p:cNvSpPr>
          <p:nvPr/>
        </p:nvSpPr>
        <p:spPr bwMode="auto">
          <a:xfrm rot="5400000" flipH="1">
            <a:off x="1488282" y="5653881"/>
            <a:ext cx="125412" cy="238125"/>
          </a:xfrm>
          <a:custGeom>
            <a:avLst/>
            <a:gdLst>
              <a:gd name="T0" fmla="*/ 2147483647 w 20"/>
              <a:gd name="T1" fmla="*/ 0 h 50"/>
              <a:gd name="T2" fmla="*/ 2147483647 w 20"/>
              <a:gd name="T3" fmla="*/ 2147483647 h 50"/>
              <a:gd name="T4" fmla="*/ 2147483647 w 20"/>
              <a:gd name="T5" fmla="*/ 2147483647 h 50"/>
              <a:gd name="T6" fmla="*/ 2147483647 w 20"/>
              <a:gd name="T7" fmla="*/ 2147483647 h 50"/>
              <a:gd name="T8" fmla="*/ 2147483647 w 20"/>
              <a:gd name="T9" fmla="*/ 2147483647 h 50"/>
              <a:gd name="T10" fmla="*/ 2147483647 w 20"/>
              <a:gd name="T11" fmla="*/ 2147483647 h 50"/>
              <a:gd name="T12" fmla="*/ 2147483647 w 20"/>
              <a:gd name="T13" fmla="*/ 2147483647 h 50"/>
              <a:gd name="T14" fmla="*/ 2147483647 w 20"/>
              <a:gd name="T15" fmla="*/ 2147483647 h 50"/>
              <a:gd name="T16" fmla="*/ 2147483647 w 20"/>
              <a:gd name="T17" fmla="*/ 2147483647 h 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
              <a:gd name="T28" fmla="*/ 0 h 50"/>
              <a:gd name="T29" fmla="*/ 20 w 20"/>
              <a:gd name="T30" fmla="*/ 50 h 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 h="50">
                <a:moveTo>
                  <a:pt x="2" y="0"/>
                </a:moveTo>
                <a:cubicBezTo>
                  <a:pt x="4" y="11"/>
                  <a:pt x="0" y="11"/>
                  <a:pt x="13" y="13"/>
                </a:cubicBezTo>
                <a:cubicBezTo>
                  <a:pt x="16" y="15"/>
                  <a:pt x="18" y="17"/>
                  <a:pt x="19" y="21"/>
                </a:cubicBezTo>
                <a:cubicBezTo>
                  <a:pt x="16" y="25"/>
                  <a:pt x="11" y="27"/>
                  <a:pt x="6" y="29"/>
                </a:cubicBezTo>
                <a:cubicBezTo>
                  <a:pt x="0" y="27"/>
                  <a:pt x="1" y="21"/>
                  <a:pt x="7" y="20"/>
                </a:cubicBezTo>
                <a:cubicBezTo>
                  <a:pt x="13" y="21"/>
                  <a:pt x="17" y="19"/>
                  <a:pt x="19" y="25"/>
                </a:cubicBezTo>
                <a:cubicBezTo>
                  <a:pt x="18" y="29"/>
                  <a:pt x="20" y="34"/>
                  <a:pt x="16" y="37"/>
                </a:cubicBezTo>
                <a:cubicBezTo>
                  <a:pt x="13" y="39"/>
                  <a:pt x="7" y="40"/>
                  <a:pt x="7" y="40"/>
                </a:cubicBezTo>
                <a:cubicBezTo>
                  <a:pt x="0" y="38"/>
                  <a:pt x="3" y="46"/>
                  <a:pt x="3" y="50"/>
                </a:cubicBezTo>
              </a:path>
            </a:pathLst>
          </a:cu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cxnSp>
        <p:nvCxnSpPr>
          <p:cNvPr id="38181" name="Straight Connector 383"/>
          <p:cNvCxnSpPr>
            <a:cxnSpLocks noChangeShapeType="1"/>
          </p:cNvCxnSpPr>
          <p:nvPr/>
        </p:nvCxnSpPr>
        <p:spPr bwMode="auto">
          <a:xfrm>
            <a:off x="1387475" y="6248400"/>
            <a:ext cx="358775" cy="0"/>
          </a:xfrm>
          <a:prstGeom prst="line">
            <a:avLst/>
          </a:prstGeom>
          <a:noFill/>
          <a:ln w="38100" algn="ctr">
            <a:solidFill>
              <a:srgbClr val="CC3300"/>
            </a:solidFill>
            <a:round/>
            <a:headEnd/>
            <a:tailEnd/>
          </a:ln>
          <a:extLst>
            <a:ext uri="{909E8E84-426E-40DD-AFC4-6F175D3DCCD1}">
              <a14:hiddenFill xmlns:a14="http://schemas.microsoft.com/office/drawing/2010/main">
                <a:noFill/>
              </a14:hiddenFill>
            </a:ext>
          </a:extLst>
        </p:spPr>
      </p:cxnSp>
      <p:grpSp>
        <p:nvGrpSpPr>
          <p:cNvPr id="38182" name="Group 488"/>
          <p:cNvGrpSpPr>
            <a:grpSpLocks/>
          </p:cNvGrpSpPr>
          <p:nvPr/>
        </p:nvGrpSpPr>
        <p:grpSpPr bwMode="auto">
          <a:xfrm>
            <a:off x="112713" y="4537075"/>
            <a:ext cx="989012" cy="528638"/>
            <a:chOff x="5567363" y="549274"/>
            <a:chExt cx="1038225" cy="529330"/>
          </a:xfrm>
        </p:grpSpPr>
        <p:sp>
          <p:nvSpPr>
            <p:cNvPr id="38185" name="Text Box 193"/>
            <p:cNvSpPr txBox="1">
              <a:spLocks noChangeArrowheads="1"/>
            </p:cNvSpPr>
            <p:nvPr/>
          </p:nvSpPr>
          <p:spPr bwMode="auto">
            <a:xfrm>
              <a:off x="5618163" y="549274"/>
              <a:ext cx="609600" cy="79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lnSpc>
                  <a:spcPct val="50000"/>
                </a:lnSpc>
                <a:spcBef>
                  <a:spcPct val="50000"/>
                </a:spcBef>
                <a:buClrTx/>
                <a:buSzTx/>
                <a:buFontTx/>
                <a:buNone/>
              </a:pPr>
              <a:r>
                <a:rPr lang="en-US" altLang="en-US" sz="900" b="0">
                  <a:latin typeface="Times New Roman" pitchFamily="18" charset="0"/>
                </a:rPr>
                <a:t>RAICHUR</a:t>
              </a:r>
            </a:p>
          </p:txBody>
        </p:sp>
        <p:sp>
          <p:nvSpPr>
            <p:cNvPr id="38186" name="Freeform 992"/>
            <p:cNvSpPr>
              <a:spLocks/>
            </p:cNvSpPr>
            <p:nvPr/>
          </p:nvSpPr>
          <p:spPr bwMode="auto">
            <a:xfrm>
              <a:off x="6046788" y="658477"/>
              <a:ext cx="114300" cy="368560"/>
            </a:xfrm>
            <a:custGeom>
              <a:avLst/>
              <a:gdLst>
                <a:gd name="T0" fmla="*/ 2147483647 w 21"/>
                <a:gd name="T1" fmla="*/ 0 h 68"/>
                <a:gd name="T2" fmla="*/ 2147483647 w 21"/>
                <a:gd name="T3" fmla="*/ 2147483647 h 68"/>
                <a:gd name="T4" fmla="*/ 2147483647 w 21"/>
                <a:gd name="T5" fmla="*/ 2147483647 h 68"/>
                <a:gd name="T6" fmla="*/ 2147483647 w 21"/>
                <a:gd name="T7" fmla="*/ 2147483647 h 68"/>
                <a:gd name="T8" fmla="*/ 2147483647 w 21"/>
                <a:gd name="T9" fmla="*/ 2147483647 h 68"/>
                <a:gd name="T10" fmla="*/ 2147483647 w 21"/>
                <a:gd name="T11" fmla="*/ 2147483647 h 68"/>
                <a:gd name="T12" fmla="*/ 2147483647 w 21"/>
                <a:gd name="T13" fmla="*/ 2147483647 h 68"/>
                <a:gd name="T14" fmla="*/ 2147483647 w 21"/>
                <a:gd name="T15" fmla="*/ 2147483647 h 68"/>
                <a:gd name="T16" fmla="*/ 2147483647 w 21"/>
                <a:gd name="T17" fmla="*/ 2147483647 h 68"/>
                <a:gd name="T18" fmla="*/ 2147483647 w 21"/>
                <a:gd name="T19" fmla="*/ 2147483647 h 68"/>
                <a:gd name="T20" fmla="*/ 2147483647 w 21"/>
                <a:gd name="T21" fmla="*/ 2147483647 h 68"/>
                <a:gd name="T22" fmla="*/ 2147483647 w 21"/>
                <a:gd name="T23" fmla="*/ 2147483647 h 68"/>
                <a:gd name="T24" fmla="*/ 2147483647 w 21"/>
                <a:gd name="T25" fmla="*/ 2147483647 h 68"/>
                <a:gd name="T26" fmla="*/ 2147483647 w 21"/>
                <a:gd name="T27" fmla="*/ 2147483647 h 68"/>
                <a:gd name="T28" fmla="*/ 2147483647 w 21"/>
                <a:gd name="T29" fmla="*/ 2147483647 h 68"/>
                <a:gd name="T30" fmla="*/ 2147483647 w 21"/>
                <a:gd name="T31" fmla="*/ 2147483647 h 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1"/>
                <a:gd name="T49" fmla="*/ 0 h 68"/>
                <a:gd name="T50" fmla="*/ 21 w 21"/>
                <a:gd name="T51" fmla="*/ 68 h 6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1" h="68">
                  <a:moveTo>
                    <a:pt x="2" y="0"/>
                  </a:moveTo>
                  <a:cubicBezTo>
                    <a:pt x="1" y="6"/>
                    <a:pt x="2" y="9"/>
                    <a:pt x="3" y="15"/>
                  </a:cubicBezTo>
                  <a:cubicBezTo>
                    <a:pt x="7" y="12"/>
                    <a:pt x="8" y="12"/>
                    <a:pt x="13" y="13"/>
                  </a:cubicBezTo>
                  <a:cubicBezTo>
                    <a:pt x="16" y="15"/>
                    <a:pt x="18" y="21"/>
                    <a:pt x="18" y="21"/>
                  </a:cubicBezTo>
                  <a:cubicBezTo>
                    <a:pt x="16" y="26"/>
                    <a:pt x="5" y="31"/>
                    <a:pt x="5" y="31"/>
                  </a:cubicBezTo>
                  <a:cubicBezTo>
                    <a:pt x="2" y="29"/>
                    <a:pt x="0" y="29"/>
                    <a:pt x="3" y="24"/>
                  </a:cubicBezTo>
                  <a:cubicBezTo>
                    <a:pt x="5" y="21"/>
                    <a:pt x="12" y="20"/>
                    <a:pt x="12" y="20"/>
                  </a:cubicBezTo>
                  <a:cubicBezTo>
                    <a:pt x="14" y="21"/>
                    <a:pt x="17" y="21"/>
                    <a:pt x="18" y="23"/>
                  </a:cubicBezTo>
                  <a:cubicBezTo>
                    <a:pt x="19" y="25"/>
                    <a:pt x="20" y="29"/>
                    <a:pt x="20" y="29"/>
                  </a:cubicBezTo>
                  <a:cubicBezTo>
                    <a:pt x="20" y="33"/>
                    <a:pt x="21" y="39"/>
                    <a:pt x="18" y="42"/>
                  </a:cubicBezTo>
                  <a:cubicBezTo>
                    <a:pt x="16" y="44"/>
                    <a:pt x="12" y="46"/>
                    <a:pt x="12" y="46"/>
                  </a:cubicBezTo>
                  <a:cubicBezTo>
                    <a:pt x="4" y="45"/>
                    <a:pt x="0" y="43"/>
                    <a:pt x="7" y="36"/>
                  </a:cubicBezTo>
                  <a:cubicBezTo>
                    <a:pt x="14" y="37"/>
                    <a:pt x="18" y="35"/>
                    <a:pt x="20" y="42"/>
                  </a:cubicBezTo>
                  <a:cubicBezTo>
                    <a:pt x="20" y="45"/>
                    <a:pt x="20" y="51"/>
                    <a:pt x="17" y="54"/>
                  </a:cubicBezTo>
                  <a:cubicBezTo>
                    <a:pt x="13" y="57"/>
                    <a:pt x="4" y="58"/>
                    <a:pt x="4" y="58"/>
                  </a:cubicBezTo>
                  <a:cubicBezTo>
                    <a:pt x="2" y="62"/>
                    <a:pt x="1" y="63"/>
                    <a:pt x="1" y="68"/>
                  </a:cubicBezTo>
                </a:path>
              </a:pathLst>
            </a:cu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38187" name="Group 993"/>
            <p:cNvGrpSpPr>
              <a:grpSpLocks/>
            </p:cNvGrpSpPr>
            <p:nvPr/>
          </p:nvGrpSpPr>
          <p:grpSpPr bwMode="auto">
            <a:xfrm>
              <a:off x="5807075" y="658477"/>
              <a:ext cx="173038" cy="398894"/>
              <a:chOff x="768" y="336"/>
              <a:chExt cx="104" cy="384"/>
            </a:xfrm>
          </p:grpSpPr>
          <p:sp>
            <p:nvSpPr>
              <p:cNvPr id="38198" name="Line 994"/>
              <p:cNvSpPr>
                <a:spLocks noChangeShapeType="1"/>
              </p:cNvSpPr>
              <p:nvPr/>
            </p:nvSpPr>
            <p:spPr bwMode="auto">
              <a:xfrm>
                <a:off x="816" y="624"/>
                <a:ext cx="0" cy="96"/>
              </a:xfrm>
              <a:prstGeom prst="line">
                <a:avLst/>
              </a:prstGeom>
              <a:noFill/>
              <a:ln w="38100">
                <a:solidFill>
                  <a:srgbClr val="0099FF"/>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38199" name="Group 995"/>
              <p:cNvGrpSpPr>
                <a:grpSpLocks/>
              </p:cNvGrpSpPr>
              <p:nvPr/>
            </p:nvGrpSpPr>
            <p:grpSpPr bwMode="auto">
              <a:xfrm>
                <a:off x="768" y="336"/>
                <a:ext cx="104" cy="288"/>
                <a:chOff x="768" y="336"/>
                <a:chExt cx="104" cy="288"/>
              </a:xfrm>
            </p:grpSpPr>
            <p:sp>
              <p:nvSpPr>
                <p:cNvPr id="38200" name="Oval 996"/>
                <p:cNvSpPr>
                  <a:spLocks noChangeArrowheads="1"/>
                </p:cNvSpPr>
                <p:nvPr/>
              </p:nvSpPr>
              <p:spPr bwMode="auto">
                <a:xfrm>
                  <a:off x="768" y="480"/>
                  <a:ext cx="96" cy="144"/>
                </a:xfrm>
                <a:prstGeom prst="ellipse">
                  <a:avLst/>
                </a:pr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endParaRPr lang="en-US" altLang="en-US" sz="1800" b="0"/>
                </a:p>
              </p:txBody>
            </p:sp>
            <p:sp>
              <p:nvSpPr>
                <p:cNvPr id="38201" name="Freeform 997"/>
                <p:cNvSpPr>
                  <a:spLocks/>
                </p:cNvSpPr>
                <p:nvPr/>
              </p:nvSpPr>
              <p:spPr bwMode="auto">
                <a:xfrm>
                  <a:off x="816" y="336"/>
                  <a:ext cx="56" cy="192"/>
                </a:xfrm>
                <a:custGeom>
                  <a:avLst/>
                  <a:gdLst>
                    <a:gd name="T0" fmla="*/ 8 w 56"/>
                    <a:gd name="T1" fmla="*/ 0 h 192"/>
                    <a:gd name="T2" fmla="*/ 8 w 56"/>
                    <a:gd name="T3" fmla="*/ 96 h 192"/>
                    <a:gd name="T4" fmla="*/ 56 w 56"/>
                    <a:gd name="T5" fmla="*/ 192 h 192"/>
                    <a:gd name="T6" fmla="*/ 0 60000 65536"/>
                    <a:gd name="T7" fmla="*/ 0 60000 65536"/>
                    <a:gd name="T8" fmla="*/ 0 60000 65536"/>
                    <a:gd name="T9" fmla="*/ 0 w 56"/>
                    <a:gd name="T10" fmla="*/ 0 h 192"/>
                    <a:gd name="T11" fmla="*/ 56 w 56"/>
                    <a:gd name="T12" fmla="*/ 192 h 192"/>
                  </a:gdLst>
                  <a:ahLst/>
                  <a:cxnLst>
                    <a:cxn ang="T6">
                      <a:pos x="T0" y="T1"/>
                    </a:cxn>
                    <a:cxn ang="T7">
                      <a:pos x="T2" y="T3"/>
                    </a:cxn>
                    <a:cxn ang="T8">
                      <a:pos x="T4" y="T5"/>
                    </a:cxn>
                  </a:cxnLst>
                  <a:rect l="T9" t="T10" r="T11" b="T12"/>
                  <a:pathLst>
                    <a:path w="56" h="192">
                      <a:moveTo>
                        <a:pt x="8" y="0"/>
                      </a:moveTo>
                      <a:cubicBezTo>
                        <a:pt x="4" y="32"/>
                        <a:pt x="0" y="64"/>
                        <a:pt x="8" y="96"/>
                      </a:cubicBezTo>
                      <a:cubicBezTo>
                        <a:pt x="16" y="128"/>
                        <a:pt x="48" y="176"/>
                        <a:pt x="56" y="192"/>
                      </a:cubicBezTo>
                    </a:path>
                  </a:pathLst>
                </a:custGeom>
                <a:solidFill>
                  <a:srgbClr val="0099FF"/>
                </a:solidFill>
                <a:ln w="9525">
                  <a:solidFill>
                    <a:srgbClr val="0099FF"/>
                  </a:solidFill>
                  <a:round/>
                  <a:headEnd/>
                  <a:tailEnd/>
                </a:ln>
              </p:spPr>
              <p:txBody>
                <a:bodyPr/>
                <a:lstStyle/>
                <a:p>
                  <a:endParaRPr lang="en-US"/>
                </a:p>
              </p:txBody>
            </p:sp>
            <p:sp>
              <p:nvSpPr>
                <p:cNvPr id="38202" name="Oval 998"/>
                <p:cNvSpPr>
                  <a:spLocks noChangeArrowheads="1"/>
                </p:cNvSpPr>
                <p:nvPr/>
              </p:nvSpPr>
              <p:spPr bwMode="auto">
                <a:xfrm>
                  <a:off x="768" y="480"/>
                  <a:ext cx="96" cy="144"/>
                </a:xfrm>
                <a:prstGeom prst="ellipse">
                  <a:avLst/>
                </a:pr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endParaRPr lang="en-US" altLang="en-US" sz="1800" b="0"/>
                </a:p>
              </p:txBody>
            </p:sp>
            <p:sp>
              <p:nvSpPr>
                <p:cNvPr id="38203" name="Freeform 999"/>
                <p:cNvSpPr>
                  <a:spLocks/>
                </p:cNvSpPr>
                <p:nvPr/>
              </p:nvSpPr>
              <p:spPr bwMode="auto">
                <a:xfrm>
                  <a:off x="816" y="336"/>
                  <a:ext cx="56" cy="192"/>
                </a:xfrm>
                <a:custGeom>
                  <a:avLst/>
                  <a:gdLst>
                    <a:gd name="T0" fmla="*/ 8 w 56"/>
                    <a:gd name="T1" fmla="*/ 0 h 192"/>
                    <a:gd name="T2" fmla="*/ 8 w 56"/>
                    <a:gd name="T3" fmla="*/ 96 h 192"/>
                    <a:gd name="T4" fmla="*/ 56 w 56"/>
                    <a:gd name="T5" fmla="*/ 192 h 192"/>
                    <a:gd name="T6" fmla="*/ 0 60000 65536"/>
                    <a:gd name="T7" fmla="*/ 0 60000 65536"/>
                    <a:gd name="T8" fmla="*/ 0 60000 65536"/>
                    <a:gd name="T9" fmla="*/ 0 w 56"/>
                    <a:gd name="T10" fmla="*/ 0 h 192"/>
                    <a:gd name="T11" fmla="*/ 56 w 56"/>
                    <a:gd name="T12" fmla="*/ 192 h 192"/>
                  </a:gdLst>
                  <a:ahLst/>
                  <a:cxnLst>
                    <a:cxn ang="T6">
                      <a:pos x="T0" y="T1"/>
                    </a:cxn>
                    <a:cxn ang="T7">
                      <a:pos x="T2" y="T3"/>
                    </a:cxn>
                    <a:cxn ang="T8">
                      <a:pos x="T4" y="T5"/>
                    </a:cxn>
                  </a:cxnLst>
                  <a:rect l="T9" t="T10" r="T11" b="T12"/>
                  <a:pathLst>
                    <a:path w="56" h="192">
                      <a:moveTo>
                        <a:pt x="8" y="0"/>
                      </a:moveTo>
                      <a:cubicBezTo>
                        <a:pt x="4" y="32"/>
                        <a:pt x="0" y="64"/>
                        <a:pt x="8" y="96"/>
                      </a:cubicBezTo>
                      <a:cubicBezTo>
                        <a:pt x="16" y="128"/>
                        <a:pt x="48" y="176"/>
                        <a:pt x="56" y="192"/>
                      </a:cubicBezTo>
                    </a:path>
                  </a:pathLst>
                </a:custGeom>
                <a:solidFill>
                  <a:srgbClr val="0099FF"/>
                </a:solidFill>
                <a:ln w="9525">
                  <a:solidFill>
                    <a:srgbClr val="0099FF"/>
                  </a:solidFill>
                  <a:round/>
                  <a:headEnd/>
                  <a:tailEnd/>
                </a:ln>
              </p:spPr>
              <p:txBody>
                <a:bodyPr/>
                <a:lstStyle/>
                <a:p>
                  <a:endParaRPr lang="en-US"/>
                </a:p>
              </p:txBody>
            </p:sp>
          </p:grpSp>
        </p:grpSp>
        <p:grpSp>
          <p:nvGrpSpPr>
            <p:cNvPr id="38188" name="Group 1000"/>
            <p:cNvGrpSpPr>
              <a:grpSpLocks/>
            </p:cNvGrpSpPr>
            <p:nvPr/>
          </p:nvGrpSpPr>
          <p:grpSpPr bwMode="auto">
            <a:xfrm>
              <a:off x="5567363" y="658477"/>
              <a:ext cx="173037" cy="398894"/>
              <a:chOff x="768" y="336"/>
              <a:chExt cx="104" cy="384"/>
            </a:xfrm>
          </p:grpSpPr>
          <p:sp>
            <p:nvSpPr>
              <p:cNvPr id="38192" name="Line 1001"/>
              <p:cNvSpPr>
                <a:spLocks noChangeShapeType="1"/>
              </p:cNvSpPr>
              <p:nvPr/>
            </p:nvSpPr>
            <p:spPr bwMode="auto">
              <a:xfrm>
                <a:off x="816" y="624"/>
                <a:ext cx="0" cy="96"/>
              </a:xfrm>
              <a:prstGeom prst="line">
                <a:avLst/>
              </a:prstGeom>
              <a:noFill/>
              <a:ln w="38100">
                <a:solidFill>
                  <a:srgbClr val="0099FF"/>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38193" name="Group 1002"/>
              <p:cNvGrpSpPr>
                <a:grpSpLocks/>
              </p:cNvGrpSpPr>
              <p:nvPr/>
            </p:nvGrpSpPr>
            <p:grpSpPr bwMode="auto">
              <a:xfrm>
                <a:off x="768" y="336"/>
                <a:ext cx="104" cy="288"/>
                <a:chOff x="768" y="336"/>
                <a:chExt cx="104" cy="288"/>
              </a:xfrm>
            </p:grpSpPr>
            <p:sp>
              <p:nvSpPr>
                <p:cNvPr id="38194" name="Oval 1003"/>
                <p:cNvSpPr>
                  <a:spLocks noChangeArrowheads="1"/>
                </p:cNvSpPr>
                <p:nvPr/>
              </p:nvSpPr>
              <p:spPr bwMode="auto">
                <a:xfrm>
                  <a:off x="768" y="480"/>
                  <a:ext cx="96" cy="144"/>
                </a:xfrm>
                <a:prstGeom prst="ellipse">
                  <a:avLst/>
                </a:pr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endParaRPr lang="en-US" altLang="en-US" sz="1800" b="0"/>
                </a:p>
              </p:txBody>
            </p:sp>
            <p:sp>
              <p:nvSpPr>
                <p:cNvPr id="38195" name="Freeform 1004"/>
                <p:cNvSpPr>
                  <a:spLocks/>
                </p:cNvSpPr>
                <p:nvPr/>
              </p:nvSpPr>
              <p:spPr bwMode="auto">
                <a:xfrm>
                  <a:off x="816" y="336"/>
                  <a:ext cx="56" cy="192"/>
                </a:xfrm>
                <a:custGeom>
                  <a:avLst/>
                  <a:gdLst>
                    <a:gd name="T0" fmla="*/ 8 w 56"/>
                    <a:gd name="T1" fmla="*/ 0 h 192"/>
                    <a:gd name="T2" fmla="*/ 8 w 56"/>
                    <a:gd name="T3" fmla="*/ 96 h 192"/>
                    <a:gd name="T4" fmla="*/ 56 w 56"/>
                    <a:gd name="T5" fmla="*/ 192 h 192"/>
                    <a:gd name="T6" fmla="*/ 0 60000 65536"/>
                    <a:gd name="T7" fmla="*/ 0 60000 65536"/>
                    <a:gd name="T8" fmla="*/ 0 60000 65536"/>
                    <a:gd name="T9" fmla="*/ 0 w 56"/>
                    <a:gd name="T10" fmla="*/ 0 h 192"/>
                    <a:gd name="T11" fmla="*/ 56 w 56"/>
                    <a:gd name="T12" fmla="*/ 192 h 192"/>
                  </a:gdLst>
                  <a:ahLst/>
                  <a:cxnLst>
                    <a:cxn ang="T6">
                      <a:pos x="T0" y="T1"/>
                    </a:cxn>
                    <a:cxn ang="T7">
                      <a:pos x="T2" y="T3"/>
                    </a:cxn>
                    <a:cxn ang="T8">
                      <a:pos x="T4" y="T5"/>
                    </a:cxn>
                  </a:cxnLst>
                  <a:rect l="T9" t="T10" r="T11" b="T12"/>
                  <a:pathLst>
                    <a:path w="56" h="192">
                      <a:moveTo>
                        <a:pt x="8" y="0"/>
                      </a:moveTo>
                      <a:cubicBezTo>
                        <a:pt x="4" y="32"/>
                        <a:pt x="0" y="64"/>
                        <a:pt x="8" y="96"/>
                      </a:cubicBezTo>
                      <a:cubicBezTo>
                        <a:pt x="16" y="128"/>
                        <a:pt x="48" y="176"/>
                        <a:pt x="56" y="192"/>
                      </a:cubicBezTo>
                    </a:path>
                  </a:pathLst>
                </a:custGeom>
                <a:solidFill>
                  <a:srgbClr val="0099FF"/>
                </a:solidFill>
                <a:ln w="9525">
                  <a:solidFill>
                    <a:srgbClr val="0099FF"/>
                  </a:solidFill>
                  <a:round/>
                  <a:headEnd/>
                  <a:tailEnd/>
                </a:ln>
              </p:spPr>
              <p:txBody>
                <a:bodyPr/>
                <a:lstStyle/>
                <a:p>
                  <a:endParaRPr lang="en-US"/>
                </a:p>
              </p:txBody>
            </p:sp>
            <p:sp>
              <p:nvSpPr>
                <p:cNvPr id="38196" name="Oval 1005"/>
                <p:cNvSpPr>
                  <a:spLocks noChangeArrowheads="1"/>
                </p:cNvSpPr>
                <p:nvPr/>
              </p:nvSpPr>
              <p:spPr bwMode="auto">
                <a:xfrm>
                  <a:off x="768" y="480"/>
                  <a:ext cx="96" cy="144"/>
                </a:xfrm>
                <a:prstGeom prst="ellipse">
                  <a:avLst/>
                </a:pr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endParaRPr lang="en-US" altLang="en-US" sz="1800" b="0"/>
                </a:p>
              </p:txBody>
            </p:sp>
            <p:sp>
              <p:nvSpPr>
                <p:cNvPr id="38197" name="Freeform 1006"/>
                <p:cNvSpPr>
                  <a:spLocks/>
                </p:cNvSpPr>
                <p:nvPr/>
              </p:nvSpPr>
              <p:spPr bwMode="auto">
                <a:xfrm>
                  <a:off x="816" y="336"/>
                  <a:ext cx="56" cy="192"/>
                </a:xfrm>
                <a:custGeom>
                  <a:avLst/>
                  <a:gdLst>
                    <a:gd name="T0" fmla="*/ 8 w 56"/>
                    <a:gd name="T1" fmla="*/ 0 h 192"/>
                    <a:gd name="T2" fmla="*/ 8 w 56"/>
                    <a:gd name="T3" fmla="*/ 96 h 192"/>
                    <a:gd name="T4" fmla="*/ 56 w 56"/>
                    <a:gd name="T5" fmla="*/ 192 h 192"/>
                    <a:gd name="T6" fmla="*/ 0 60000 65536"/>
                    <a:gd name="T7" fmla="*/ 0 60000 65536"/>
                    <a:gd name="T8" fmla="*/ 0 60000 65536"/>
                    <a:gd name="T9" fmla="*/ 0 w 56"/>
                    <a:gd name="T10" fmla="*/ 0 h 192"/>
                    <a:gd name="T11" fmla="*/ 56 w 56"/>
                    <a:gd name="T12" fmla="*/ 192 h 192"/>
                  </a:gdLst>
                  <a:ahLst/>
                  <a:cxnLst>
                    <a:cxn ang="T6">
                      <a:pos x="T0" y="T1"/>
                    </a:cxn>
                    <a:cxn ang="T7">
                      <a:pos x="T2" y="T3"/>
                    </a:cxn>
                    <a:cxn ang="T8">
                      <a:pos x="T4" y="T5"/>
                    </a:cxn>
                  </a:cxnLst>
                  <a:rect l="T9" t="T10" r="T11" b="T12"/>
                  <a:pathLst>
                    <a:path w="56" h="192">
                      <a:moveTo>
                        <a:pt x="8" y="0"/>
                      </a:moveTo>
                      <a:cubicBezTo>
                        <a:pt x="4" y="32"/>
                        <a:pt x="0" y="64"/>
                        <a:pt x="8" y="96"/>
                      </a:cubicBezTo>
                      <a:cubicBezTo>
                        <a:pt x="16" y="128"/>
                        <a:pt x="48" y="176"/>
                        <a:pt x="56" y="192"/>
                      </a:cubicBezTo>
                    </a:path>
                  </a:pathLst>
                </a:custGeom>
                <a:solidFill>
                  <a:srgbClr val="0099FF"/>
                </a:solidFill>
                <a:ln w="9525">
                  <a:solidFill>
                    <a:srgbClr val="0099FF"/>
                  </a:solidFill>
                  <a:round/>
                  <a:headEnd/>
                  <a:tailEnd/>
                </a:ln>
              </p:spPr>
              <p:txBody>
                <a:bodyPr/>
                <a:lstStyle/>
                <a:p>
                  <a:endParaRPr lang="en-US"/>
                </a:p>
              </p:txBody>
            </p:sp>
          </p:grpSp>
        </p:grpSp>
        <p:sp>
          <p:nvSpPr>
            <p:cNvPr id="38189" name="Line 1007"/>
            <p:cNvSpPr>
              <a:spLocks noChangeShapeType="1"/>
            </p:cNvSpPr>
            <p:nvPr/>
          </p:nvSpPr>
          <p:spPr bwMode="auto">
            <a:xfrm flipV="1">
              <a:off x="5600700" y="646343"/>
              <a:ext cx="879475" cy="0"/>
            </a:xfrm>
            <a:prstGeom prst="line">
              <a:avLst/>
            </a:prstGeom>
            <a:noFill/>
            <a:ln w="38100">
              <a:solidFill>
                <a:srgbClr val="0099FF"/>
              </a:solidFill>
              <a:round/>
              <a:headEnd/>
              <a:tailEnd/>
            </a:ln>
            <a:extLst>
              <a:ext uri="{909E8E84-426E-40DD-AFC4-6F175D3DCCD1}">
                <a14:hiddenFill xmlns:a14="http://schemas.microsoft.com/office/drawing/2010/main">
                  <a:noFill/>
                </a14:hiddenFill>
              </a:ext>
            </a:extLst>
          </p:spPr>
          <p:txBody>
            <a:bodyPr/>
            <a:lstStyle/>
            <a:p>
              <a:endParaRPr lang="en-US"/>
            </a:p>
          </p:txBody>
        </p:sp>
        <p:cxnSp>
          <p:nvCxnSpPr>
            <p:cNvPr id="38190" name="Straight Connector 383"/>
            <p:cNvCxnSpPr>
              <a:cxnSpLocks noChangeShapeType="1"/>
            </p:cNvCxnSpPr>
            <p:nvPr/>
          </p:nvCxnSpPr>
          <p:spPr bwMode="auto">
            <a:xfrm>
              <a:off x="5572125" y="1078604"/>
              <a:ext cx="377825" cy="0"/>
            </a:xfrm>
            <a:prstGeom prst="line">
              <a:avLst/>
            </a:prstGeom>
            <a:noFill/>
            <a:ln w="38100" algn="ctr">
              <a:solidFill>
                <a:srgbClr val="CC3300"/>
              </a:solidFill>
              <a:round/>
              <a:headEnd/>
              <a:tailEnd/>
            </a:ln>
            <a:extLst>
              <a:ext uri="{909E8E84-426E-40DD-AFC4-6F175D3DCCD1}">
                <a14:hiddenFill xmlns:a14="http://schemas.microsoft.com/office/drawing/2010/main">
                  <a:noFill/>
                </a14:hiddenFill>
              </a:ext>
            </a:extLst>
          </p:spPr>
        </p:cxnSp>
        <p:sp>
          <p:nvSpPr>
            <p:cNvPr id="38191" name="Freeform 1229"/>
            <p:cNvSpPr>
              <a:spLocks/>
            </p:cNvSpPr>
            <p:nvPr/>
          </p:nvSpPr>
          <p:spPr bwMode="auto">
            <a:xfrm rot="5400000" flipH="1">
              <a:off x="6417267" y="624860"/>
              <a:ext cx="127403" cy="249238"/>
            </a:xfrm>
            <a:custGeom>
              <a:avLst/>
              <a:gdLst>
                <a:gd name="T0" fmla="*/ 2147483647 w 20"/>
                <a:gd name="T1" fmla="*/ 0 h 50"/>
                <a:gd name="T2" fmla="*/ 2147483647 w 20"/>
                <a:gd name="T3" fmla="*/ 2147483647 h 50"/>
                <a:gd name="T4" fmla="*/ 2147483647 w 20"/>
                <a:gd name="T5" fmla="*/ 2147483647 h 50"/>
                <a:gd name="T6" fmla="*/ 2147483647 w 20"/>
                <a:gd name="T7" fmla="*/ 2147483647 h 50"/>
                <a:gd name="T8" fmla="*/ 2147483647 w 20"/>
                <a:gd name="T9" fmla="*/ 2147483647 h 50"/>
                <a:gd name="T10" fmla="*/ 2147483647 w 20"/>
                <a:gd name="T11" fmla="*/ 2147483647 h 50"/>
                <a:gd name="T12" fmla="*/ 2147483647 w 20"/>
                <a:gd name="T13" fmla="*/ 2147483647 h 50"/>
                <a:gd name="T14" fmla="*/ 2147483647 w 20"/>
                <a:gd name="T15" fmla="*/ 2147483647 h 50"/>
                <a:gd name="T16" fmla="*/ 2147483647 w 20"/>
                <a:gd name="T17" fmla="*/ 2147483647 h 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
                <a:gd name="T28" fmla="*/ 0 h 50"/>
                <a:gd name="T29" fmla="*/ 20 w 20"/>
                <a:gd name="T30" fmla="*/ 50 h 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 h="50">
                  <a:moveTo>
                    <a:pt x="2" y="0"/>
                  </a:moveTo>
                  <a:cubicBezTo>
                    <a:pt x="4" y="11"/>
                    <a:pt x="0" y="11"/>
                    <a:pt x="13" y="13"/>
                  </a:cubicBezTo>
                  <a:cubicBezTo>
                    <a:pt x="16" y="15"/>
                    <a:pt x="18" y="17"/>
                    <a:pt x="19" y="21"/>
                  </a:cubicBezTo>
                  <a:cubicBezTo>
                    <a:pt x="16" y="25"/>
                    <a:pt x="11" y="27"/>
                    <a:pt x="6" y="29"/>
                  </a:cubicBezTo>
                  <a:cubicBezTo>
                    <a:pt x="0" y="27"/>
                    <a:pt x="1" y="21"/>
                    <a:pt x="7" y="20"/>
                  </a:cubicBezTo>
                  <a:cubicBezTo>
                    <a:pt x="13" y="21"/>
                    <a:pt x="17" y="19"/>
                    <a:pt x="19" y="25"/>
                  </a:cubicBezTo>
                  <a:cubicBezTo>
                    <a:pt x="18" y="29"/>
                    <a:pt x="20" y="34"/>
                    <a:pt x="16" y="37"/>
                  </a:cubicBezTo>
                  <a:cubicBezTo>
                    <a:pt x="13" y="39"/>
                    <a:pt x="7" y="40"/>
                    <a:pt x="7" y="40"/>
                  </a:cubicBezTo>
                  <a:cubicBezTo>
                    <a:pt x="0" y="38"/>
                    <a:pt x="3" y="46"/>
                    <a:pt x="3" y="50"/>
                  </a:cubicBezTo>
                </a:path>
              </a:pathLst>
            </a:custGeom>
            <a:noFill/>
            <a:ln w="28575">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38183" name="Text Box 193"/>
          <p:cNvSpPr txBox="1">
            <a:spLocks noChangeArrowheads="1"/>
          </p:cNvSpPr>
          <p:nvPr/>
        </p:nvSpPr>
        <p:spPr bwMode="auto">
          <a:xfrm>
            <a:off x="7294563" y="5659438"/>
            <a:ext cx="498475" cy="146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rIns="0" bIns="0">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lnSpc>
                <a:spcPct val="50000"/>
              </a:lnSpc>
              <a:spcBef>
                <a:spcPct val="50000"/>
              </a:spcBef>
              <a:buClrTx/>
              <a:buSzTx/>
              <a:buFontTx/>
              <a:buNone/>
            </a:pPr>
            <a:r>
              <a:rPr lang="en-US" altLang="en-US" sz="700" b="0" dirty="0" smtClean="0">
                <a:latin typeface="Times New Roman" pitchFamily="18" charset="0"/>
              </a:rPr>
              <a:t>303 </a:t>
            </a:r>
            <a:r>
              <a:rPr lang="en-US" altLang="en-US" sz="700" b="0" dirty="0" err="1">
                <a:latin typeface="Times New Roman" pitchFamily="18" charset="0"/>
              </a:rPr>
              <a:t>kM</a:t>
            </a:r>
            <a:endParaRPr lang="en-US" altLang="en-US" sz="700" b="0" dirty="0">
              <a:latin typeface="Times New Roman" pitchFamily="18" charset="0"/>
            </a:endParaRPr>
          </a:p>
        </p:txBody>
      </p:sp>
      <p:sp>
        <p:nvSpPr>
          <p:cNvPr id="38184" name="Text Box 193"/>
          <p:cNvSpPr txBox="1">
            <a:spLocks noChangeArrowheads="1"/>
          </p:cNvSpPr>
          <p:nvPr/>
        </p:nvSpPr>
        <p:spPr bwMode="auto">
          <a:xfrm rot="3152496">
            <a:off x="742950" y="5353051"/>
            <a:ext cx="49847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rIns="0" bIns="0">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lnSpc>
                <a:spcPct val="50000"/>
              </a:lnSpc>
              <a:spcBef>
                <a:spcPct val="50000"/>
              </a:spcBef>
              <a:buClrTx/>
              <a:buSzTx/>
              <a:buFontTx/>
              <a:buNone/>
            </a:pPr>
            <a:r>
              <a:rPr lang="en-US" altLang="en-US" sz="700" b="0">
                <a:latin typeface="Times New Roman" pitchFamily="18" charset="0"/>
              </a:rPr>
              <a:t>208  kM</a:t>
            </a:r>
          </a:p>
        </p:txBody>
      </p:sp>
      <p:sp>
        <p:nvSpPr>
          <p:cNvPr id="629" name="Line 457"/>
          <p:cNvSpPr>
            <a:spLocks noChangeShapeType="1"/>
          </p:cNvSpPr>
          <p:nvPr/>
        </p:nvSpPr>
        <p:spPr bwMode="auto">
          <a:xfrm flipH="1" flipV="1">
            <a:off x="7787620" y="5255471"/>
            <a:ext cx="0" cy="629392"/>
          </a:xfrm>
          <a:prstGeom prst="line">
            <a:avLst/>
          </a:prstGeom>
          <a:noFill/>
          <a:ln w="38100">
            <a:solidFill>
              <a:srgbClr val="0099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0" name="Text Box 193"/>
          <p:cNvSpPr txBox="1">
            <a:spLocks noChangeArrowheads="1"/>
          </p:cNvSpPr>
          <p:nvPr/>
        </p:nvSpPr>
        <p:spPr bwMode="auto">
          <a:xfrm>
            <a:off x="7050881" y="5423473"/>
            <a:ext cx="914400" cy="7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lnSpc>
                <a:spcPct val="50000"/>
              </a:lnSpc>
              <a:spcBef>
                <a:spcPct val="50000"/>
              </a:spcBef>
              <a:buClrTx/>
              <a:buSzTx/>
              <a:buFontTx/>
              <a:buNone/>
            </a:pPr>
            <a:r>
              <a:rPr lang="en-US" altLang="en-US" sz="800" b="0" dirty="0" err="1" smtClean="0">
                <a:latin typeface="Times New Roman" pitchFamily="18" charset="0"/>
              </a:rPr>
              <a:t>Dharamjaygarh</a:t>
            </a:r>
            <a:endParaRPr lang="en-US" altLang="en-US" sz="800" b="0" dirty="0">
              <a:latin typeface="Times New Roman" pitchFamily="18"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Grp="1" noChangeAspect="1" noChangeArrowheads="1"/>
          </p:cNvPicPr>
          <p:nvPr>
            <p:ph type="tbl" idx="1"/>
          </p:nvPr>
        </p:nvPicPr>
        <p:blipFill>
          <a:blip r:embed="rId3">
            <a:extLst>
              <a:ext uri="{28A0092B-C50C-407E-A947-70E740481C1C}">
                <a14:useLocalDpi xmlns:a14="http://schemas.microsoft.com/office/drawing/2010/main" val="0"/>
              </a:ext>
            </a:extLst>
          </a:blip>
          <a:srcRect/>
          <a:stretch>
            <a:fillRect/>
          </a:stretch>
        </p:blipFill>
        <p:spPr>
          <a:xfrm>
            <a:off x="228600" y="990600"/>
            <a:ext cx="8763000" cy="4144963"/>
          </a:xfrm>
          <a:solidFill>
            <a:srgbClr val="DDDDDD">
              <a:alpha val="50195"/>
            </a:srgbClr>
          </a:solidFill>
        </p:spPr>
      </p:pic>
      <p:sp>
        <p:nvSpPr>
          <p:cNvPr id="38915" name="Rectangle 3"/>
          <p:cNvSpPr>
            <a:spLocks noGrp="1" noChangeArrowheads="1"/>
          </p:cNvSpPr>
          <p:nvPr>
            <p:ph type="title"/>
          </p:nvPr>
        </p:nvSpPr>
        <p:spPr/>
        <p:txBody>
          <a:bodyPr/>
          <a:lstStyle/>
          <a:p>
            <a:pPr eaLnBrk="1" hangingPunct="1"/>
            <a:r>
              <a:rPr lang="en-US" altLang="en-US" smtClean="0"/>
              <a:t>Transmission technology</a:t>
            </a:r>
          </a:p>
        </p:txBody>
      </p:sp>
      <p:sp>
        <p:nvSpPr>
          <p:cNvPr id="38916" name="Text Box 4"/>
          <p:cNvSpPr txBox="1">
            <a:spLocks noChangeArrowheads="1"/>
          </p:cNvSpPr>
          <p:nvPr/>
        </p:nvSpPr>
        <p:spPr bwMode="auto">
          <a:xfrm>
            <a:off x="1143000" y="5257800"/>
            <a:ext cx="71628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r>
              <a:rPr lang="en-US" altLang="en-US" sz="2000">
                <a:latin typeface="Times New Roman" pitchFamily="18" charset="0"/>
              </a:rPr>
              <a:t>Issues:</a:t>
            </a:r>
          </a:p>
          <a:p>
            <a:pPr lvl="1" eaLnBrk="1" hangingPunct="1">
              <a:spcBef>
                <a:spcPct val="0"/>
              </a:spcBef>
              <a:buClrTx/>
              <a:buSzTx/>
              <a:buFontTx/>
              <a:buChar char="•"/>
            </a:pPr>
            <a:r>
              <a:rPr lang="en-US" altLang="en-US" sz="2000" b="1">
                <a:latin typeface="Times New Roman" pitchFamily="18" charset="0"/>
              </a:rPr>
              <a:t>Reactive Compensation in EHV/UHV</a:t>
            </a:r>
          </a:p>
          <a:p>
            <a:pPr lvl="1" eaLnBrk="1" hangingPunct="1">
              <a:spcBef>
                <a:spcPct val="0"/>
              </a:spcBef>
              <a:buClrTx/>
              <a:buSzTx/>
              <a:buFontTx/>
              <a:buChar char="•"/>
            </a:pPr>
            <a:r>
              <a:rPr lang="en-US" altLang="en-US" sz="2000" b="1">
                <a:latin typeface="Times New Roman" pitchFamily="18" charset="0"/>
              </a:rPr>
              <a:t>Importance of lines of all voltage levels </a:t>
            </a:r>
          </a:p>
          <a:p>
            <a:pPr lvl="1" eaLnBrk="1" hangingPunct="1">
              <a:spcBef>
                <a:spcPct val="0"/>
              </a:spcBef>
              <a:buClrTx/>
              <a:buSzTx/>
              <a:buFontTx/>
              <a:buChar char="•"/>
            </a:pPr>
            <a:r>
              <a:rPr lang="en-US" altLang="en-US" sz="2000" b="1">
                <a:latin typeface="Times New Roman" pitchFamily="18" charset="0"/>
              </a:rPr>
              <a:t>Short Circuit Levels</a:t>
            </a:r>
          </a:p>
        </p:txBody>
      </p:sp>
      <p:sp>
        <p:nvSpPr>
          <p:cNvPr id="38917" name="Line 5"/>
          <p:cNvSpPr>
            <a:spLocks noChangeShapeType="1"/>
          </p:cNvSpPr>
          <p:nvPr/>
        </p:nvSpPr>
        <p:spPr bwMode="auto">
          <a:xfrm>
            <a:off x="6096000" y="1676400"/>
            <a:ext cx="12192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563CADC-9D62-4894-B10D-8D2C9CF3589E}" type="datetime1">
              <a:rPr lang="en-US" smtClean="0"/>
              <a:pPr>
                <a:defRPr/>
              </a:pPr>
              <a:t>6/27/2014</a:t>
            </a:fld>
            <a:endParaRPr lang="en-US"/>
          </a:p>
        </p:txBody>
      </p:sp>
      <p:sp>
        <p:nvSpPr>
          <p:cNvPr id="5" name="Footer Placeholder 4"/>
          <p:cNvSpPr>
            <a:spLocks noGrp="1"/>
          </p:cNvSpPr>
          <p:nvPr>
            <p:ph type="ftr" sz="quarter" idx="11"/>
          </p:nvPr>
        </p:nvSpPr>
        <p:spPr/>
        <p:txBody>
          <a:bodyPr/>
          <a:lstStyle/>
          <a:p>
            <a:pPr>
              <a:defRPr/>
            </a:pPr>
            <a:r>
              <a:rPr lang="en-US" smtClean="0"/>
              <a:t>POSOCO</a:t>
            </a:r>
            <a:endParaRPr lang="en-US"/>
          </a:p>
        </p:txBody>
      </p:sp>
      <p:sp>
        <p:nvSpPr>
          <p:cNvPr id="6" name="Slide Number Placeholder 5"/>
          <p:cNvSpPr>
            <a:spLocks noGrp="1"/>
          </p:cNvSpPr>
          <p:nvPr>
            <p:ph type="sldNum" sz="quarter" idx="12"/>
          </p:nvPr>
        </p:nvSpPr>
        <p:spPr/>
        <p:txBody>
          <a:bodyPr/>
          <a:lstStyle/>
          <a:p>
            <a:pPr>
              <a:defRPr/>
            </a:pPr>
            <a:fld id="{E34F5DD5-F0DD-472B-927B-0D509B0DE8BA}" type="slidenum">
              <a:rPr lang="en-US" smtClean="0"/>
              <a:pPr>
                <a:defRPr/>
              </a:pPr>
              <a:t>34</a:t>
            </a:fld>
            <a:endParaRPr lang="en-US"/>
          </a:p>
        </p:txBody>
      </p:sp>
      <p:graphicFrame>
        <p:nvGraphicFramePr>
          <p:cNvPr id="7" name="Chart 6"/>
          <p:cNvGraphicFramePr>
            <a:graphicFrameLocks noGrp="1"/>
          </p:cNvGraphicFramePr>
          <p:nvPr>
            <p:extLst>
              <p:ext uri="{D42A27DB-BD31-4B8C-83A1-F6EECF244321}">
                <p14:modId xmlns:p14="http://schemas.microsoft.com/office/powerpoint/2010/main" val="2855398628"/>
              </p:ext>
            </p:extLst>
          </p:nvPr>
        </p:nvGraphicFramePr>
        <p:xfrm>
          <a:off x="298194" y="1371600"/>
          <a:ext cx="8845806" cy="5029200"/>
        </p:xfrm>
        <a:graphic>
          <a:graphicData uri="http://schemas.openxmlformats.org/drawingml/2006/chart">
            <c:chart xmlns:c="http://schemas.openxmlformats.org/drawingml/2006/chart" xmlns:r="http://schemas.openxmlformats.org/officeDocument/2006/relationships" r:id="rId2"/>
          </a:graphicData>
        </a:graphic>
      </p:graphicFrame>
      <p:sp>
        <p:nvSpPr>
          <p:cNvPr id="8" name="Rectangle 2"/>
          <p:cNvSpPr txBox="1">
            <a:spLocks noChangeArrowheads="1"/>
          </p:cNvSpPr>
          <p:nvPr/>
        </p:nvSpPr>
        <p:spPr bwMode="auto">
          <a:xfrm>
            <a:off x="762000" y="304800"/>
            <a:ext cx="8229600"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Garamond" pitchFamily="18" charset="0"/>
                <a:cs typeface="Arial" charset="0"/>
              </a:defRPr>
            </a:lvl2pPr>
            <a:lvl3pPr algn="l" rtl="0" eaLnBrk="0" fontAlgn="base" hangingPunct="0">
              <a:spcBef>
                <a:spcPct val="0"/>
              </a:spcBef>
              <a:spcAft>
                <a:spcPct val="0"/>
              </a:spcAft>
              <a:defRPr sz="3000" b="1">
                <a:solidFill>
                  <a:schemeClr val="tx2"/>
                </a:solidFill>
                <a:latin typeface="Garamond" pitchFamily="18" charset="0"/>
                <a:cs typeface="Arial" charset="0"/>
              </a:defRPr>
            </a:lvl3pPr>
            <a:lvl4pPr algn="l" rtl="0" eaLnBrk="0" fontAlgn="base" hangingPunct="0">
              <a:spcBef>
                <a:spcPct val="0"/>
              </a:spcBef>
              <a:spcAft>
                <a:spcPct val="0"/>
              </a:spcAft>
              <a:defRPr sz="3000" b="1">
                <a:solidFill>
                  <a:schemeClr val="tx2"/>
                </a:solidFill>
                <a:latin typeface="Garamond" pitchFamily="18" charset="0"/>
                <a:cs typeface="Arial" charset="0"/>
              </a:defRPr>
            </a:lvl4pPr>
            <a:lvl5pPr algn="l" rtl="0" eaLnBrk="0" fontAlgn="base" hangingPunct="0">
              <a:spcBef>
                <a:spcPct val="0"/>
              </a:spcBef>
              <a:spcAft>
                <a:spcPct val="0"/>
              </a:spcAft>
              <a:defRPr sz="3000" b="1">
                <a:solidFill>
                  <a:schemeClr val="tx2"/>
                </a:solidFill>
                <a:latin typeface="Garamond" pitchFamily="18" charset="0"/>
                <a:cs typeface="Arial" charset="0"/>
              </a:defRPr>
            </a:lvl5pPr>
            <a:lvl6pPr marL="457200" algn="l" rtl="0" fontAlgn="base">
              <a:spcBef>
                <a:spcPct val="0"/>
              </a:spcBef>
              <a:spcAft>
                <a:spcPct val="0"/>
              </a:spcAft>
              <a:defRPr sz="3000" b="1">
                <a:solidFill>
                  <a:schemeClr val="tx2"/>
                </a:solidFill>
                <a:latin typeface="Garamond" pitchFamily="18" charset="0"/>
                <a:cs typeface="Arial" charset="0"/>
              </a:defRPr>
            </a:lvl6pPr>
            <a:lvl7pPr marL="914400" algn="l" rtl="0" fontAlgn="base">
              <a:spcBef>
                <a:spcPct val="0"/>
              </a:spcBef>
              <a:spcAft>
                <a:spcPct val="0"/>
              </a:spcAft>
              <a:defRPr sz="3000" b="1">
                <a:solidFill>
                  <a:schemeClr val="tx2"/>
                </a:solidFill>
                <a:latin typeface="Garamond" pitchFamily="18" charset="0"/>
                <a:cs typeface="Arial" charset="0"/>
              </a:defRPr>
            </a:lvl7pPr>
            <a:lvl8pPr marL="1371600" algn="l" rtl="0" fontAlgn="base">
              <a:spcBef>
                <a:spcPct val="0"/>
              </a:spcBef>
              <a:spcAft>
                <a:spcPct val="0"/>
              </a:spcAft>
              <a:defRPr sz="3000" b="1">
                <a:solidFill>
                  <a:schemeClr val="tx2"/>
                </a:solidFill>
                <a:latin typeface="Garamond" pitchFamily="18" charset="0"/>
                <a:cs typeface="Arial" charset="0"/>
              </a:defRPr>
            </a:lvl8pPr>
            <a:lvl9pPr marL="1828800" algn="l" rtl="0" fontAlgn="base">
              <a:spcBef>
                <a:spcPct val="0"/>
              </a:spcBef>
              <a:spcAft>
                <a:spcPct val="0"/>
              </a:spcAft>
              <a:defRPr sz="3000" b="1">
                <a:solidFill>
                  <a:schemeClr val="tx2"/>
                </a:solidFill>
                <a:latin typeface="Garamond" pitchFamily="18" charset="0"/>
                <a:cs typeface="Arial" charset="0"/>
              </a:defRPr>
            </a:lvl9pPr>
          </a:lstStyle>
          <a:p>
            <a:pPr eaLnBrk="1" hangingPunct="1"/>
            <a:r>
              <a:rPr lang="en-US" altLang="en-US" kern="0" smtClean="0"/>
              <a:t>Inter Regional Exchange</a:t>
            </a:r>
          </a:p>
        </p:txBody>
      </p:sp>
      <p:sp>
        <p:nvSpPr>
          <p:cNvPr id="9" name="TextBox 1"/>
          <p:cNvSpPr txBox="1">
            <a:spLocks noChangeArrowheads="1"/>
          </p:cNvSpPr>
          <p:nvPr/>
        </p:nvSpPr>
        <p:spPr bwMode="auto">
          <a:xfrm rot="16200000">
            <a:off x="-627063" y="3065463"/>
            <a:ext cx="19288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r>
              <a:rPr lang="en-US" altLang="en-US" sz="1800" dirty="0"/>
              <a:t>Energy in MU</a:t>
            </a:r>
          </a:p>
        </p:txBody>
      </p:sp>
      <p:cxnSp>
        <p:nvCxnSpPr>
          <p:cNvPr id="10" name="Straight Arrow Connector 9"/>
          <p:cNvCxnSpPr/>
          <p:nvPr/>
        </p:nvCxnSpPr>
        <p:spPr>
          <a:xfrm flipV="1">
            <a:off x="152400" y="2286000"/>
            <a:ext cx="0" cy="2057400"/>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spTree>
    <p:extLst>
      <p:ext uri="{BB962C8B-B14F-4D97-AF65-F5344CB8AC3E}">
        <p14:creationId xmlns:p14="http://schemas.microsoft.com/office/powerpoint/2010/main" val="129571617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endParaRPr lang="en-US" altLang="en-US" smtClean="0"/>
          </a:p>
        </p:txBody>
      </p:sp>
      <p:sp>
        <p:nvSpPr>
          <p:cNvPr id="40963" name="Content Placeholder 2"/>
          <p:cNvSpPr>
            <a:spLocks noGrp="1"/>
          </p:cNvSpPr>
          <p:nvPr>
            <p:ph idx="1"/>
          </p:nvPr>
        </p:nvSpPr>
        <p:spPr/>
        <p:txBody>
          <a:bodyPr/>
          <a:lstStyle/>
          <a:p>
            <a:endParaRPr lang="en-US" altLang="en-US" smtClean="0"/>
          </a:p>
        </p:txBody>
      </p:sp>
      <p:sp>
        <p:nvSpPr>
          <p:cNvPr id="4" name="Date Placeholder 3"/>
          <p:cNvSpPr>
            <a:spLocks noGrp="1"/>
          </p:cNvSpPr>
          <p:nvPr>
            <p:ph type="dt" sz="quarter" idx="10"/>
          </p:nvPr>
        </p:nvSpPr>
        <p:spPr/>
        <p:txBody>
          <a:bodyPr/>
          <a:lstStyle/>
          <a:p>
            <a:pPr>
              <a:defRPr/>
            </a:pPr>
            <a:fld id="{123CE5A0-0698-4E09-A799-6D33BCE551DA}" type="datetime1">
              <a:rPr lang="en-US" smtClean="0"/>
              <a:pPr>
                <a:defRPr/>
              </a:pPr>
              <a:t>6/27/2014</a:t>
            </a:fld>
            <a:endParaRPr lang="en-US"/>
          </a:p>
        </p:txBody>
      </p:sp>
      <p:sp>
        <p:nvSpPr>
          <p:cNvPr id="5" name="Footer Placeholder 4"/>
          <p:cNvSpPr>
            <a:spLocks noGrp="1"/>
          </p:cNvSpPr>
          <p:nvPr>
            <p:ph type="ftr" sz="quarter" idx="11"/>
          </p:nvPr>
        </p:nvSpPr>
        <p:spPr/>
        <p:txBody>
          <a:bodyPr/>
          <a:lstStyle/>
          <a:p>
            <a:pPr>
              <a:defRPr/>
            </a:pPr>
            <a:r>
              <a:rPr lang="en-US" smtClean="0"/>
              <a:t>POSOCO</a:t>
            </a:r>
            <a:endParaRPr lang="en-US"/>
          </a:p>
        </p:txBody>
      </p:sp>
      <p:sp>
        <p:nvSpPr>
          <p:cNvPr id="6" name="Slide Number Placeholder 5"/>
          <p:cNvSpPr>
            <a:spLocks noGrp="1"/>
          </p:cNvSpPr>
          <p:nvPr>
            <p:ph type="sldNum" sz="quarter" idx="12"/>
          </p:nvPr>
        </p:nvSpPr>
        <p:spPr/>
        <p:txBody>
          <a:bodyPr/>
          <a:lstStyle/>
          <a:p>
            <a:pPr>
              <a:defRPr/>
            </a:pPr>
            <a:fld id="{F1454867-C3E4-4E2A-B724-9DF4396E8A61}" type="slidenum">
              <a:rPr lang="en-US" smtClean="0"/>
              <a:pPr>
                <a:defRPr/>
              </a:pPr>
              <a:t>35</a:t>
            </a:fld>
            <a:endParaRPr lang="en-US"/>
          </a:p>
        </p:txBody>
      </p:sp>
      <p:pic>
        <p:nvPicPr>
          <p:cNvPr id="4096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239250" cy="6553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5"/>
          <p:cNvSpPr>
            <a:spLocks noGrp="1"/>
          </p:cNvSpPr>
          <p:nvPr>
            <p:ph type="title"/>
          </p:nvPr>
        </p:nvSpPr>
        <p:spPr>
          <a:xfrm>
            <a:off x="722313" y="2057400"/>
            <a:ext cx="7772400" cy="1362075"/>
          </a:xfrm>
        </p:spPr>
        <p:txBody>
          <a:bodyPr/>
          <a:lstStyle/>
          <a:p>
            <a:pPr algn="ctr">
              <a:lnSpc>
                <a:spcPct val="150000"/>
              </a:lnSpc>
            </a:pPr>
            <a:r>
              <a:rPr lang="en-US" altLang="en-US" cap="none" smtClean="0">
                <a:solidFill>
                  <a:srgbClr val="006030"/>
                </a:solidFill>
              </a:rPr>
              <a:t>International Connections</a:t>
            </a:r>
          </a:p>
        </p:txBody>
      </p:sp>
      <p:sp>
        <p:nvSpPr>
          <p:cNvPr id="4" name="Footer Placeholder 3"/>
          <p:cNvSpPr>
            <a:spLocks noGrp="1"/>
          </p:cNvSpPr>
          <p:nvPr>
            <p:ph type="ftr" sz="quarter" idx="11"/>
          </p:nvPr>
        </p:nvSpPr>
        <p:spPr/>
        <p:txBody>
          <a:bodyPr/>
          <a:lstStyle/>
          <a:p>
            <a:pPr>
              <a:defRPr/>
            </a:pPr>
            <a:r>
              <a:rPr lang="en-IN" altLang="en-US"/>
              <a:t>POSOCO</a:t>
            </a:r>
          </a:p>
        </p:txBody>
      </p:sp>
      <p:sp>
        <p:nvSpPr>
          <p:cNvPr id="5" name="Slide Number Placeholder 4"/>
          <p:cNvSpPr>
            <a:spLocks noGrp="1"/>
          </p:cNvSpPr>
          <p:nvPr>
            <p:ph type="sldNum" sz="quarter" idx="12"/>
          </p:nvPr>
        </p:nvSpPr>
        <p:spPr/>
        <p:txBody>
          <a:bodyPr/>
          <a:lstStyle/>
          <a:p>
            <a:pPr>
              <a:defRPr/>
            </a:pPr>
            <a:fld id="{D6076578-04D5-4BDE-8A01-C4A247413897}" type="slidenum">
              <a:rPr lang="en-IN" altLang="en-US" smtClean="0"/>
              <a:pPr>
                <a:defRPr/>
              </a:pPr>
              <a:t>36</a:t>
            </a:fld>
            <a:endParaRPr lang="en-IN" alt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228600" y="0"/>
            <a:ext cx="7772400" cy="1143000"/>
          </a:xfrm>
        </p:spPr>
        <p:txBody>
          <a:bodyPr/>
          <a:lstStyle/>
          <a:p>
            <a:pPr eaLnBrk="1" hangingPunct="1"/>
            <a:r>
              <a:rPr lang="en-US" altLang="en-US" smtClean="0"/>
              <a:t>International Connections</a:t>
            </a:r>
          </a:p>
        </p:txBody>
      </p:sp>
      <p:sp>
        <p:nvSpPr>
          <p:cNvPr id="43011" name="Rectangle 3"/>
          <p:cNvSpPr>
            <a:spLocks noGrp="1" noChangeArrowheads="1"/>
          </p:cNvSpPr>
          <p:nvPr>
            <p:ph idx="1"/>
          </p:nvPr>
        </p:nvSpPr>
        <p:spPr>
          <a:xfrm>
            <a:off x="457200" y="914400"/>
            <a:ext cx="7772400" cy="4495800"/>
          </a:xfrm>
        </p:spPr>
        <p:txBody>
          <a:bodyPr/>
          <a:lstStyle/>
          <a:p>
            <a:pPr eaLnBrk="1" hangingPunct="1">
              <a:lnSpc>
                <a:spcPct val="90000"/>
              </a:lnSpc>
            </a:pPr>
            <a:r>
              <a:rPr lang="en-US" altLang="en-US" smtClean="0"/>
              <a:t>Bhutan</a:t>
            </a:r>
          </a:p>
          <a:p>
            <a:pPr lvl="1" eaLnBrk="1" hangingPunct="1">
              <a:lnSpc>
                <a:spcPct val="90000"/>
              </a:lnSpc>
            </a:pPr>
            <a:r>
              <a:rPr lang="en-US" altLang="en-US" smtClean="0"/>
              <a:t>Tala HEP (1020 MW) – 400 kV</a:t>
            </a:r>
          </a:p>
          <a:p>
            <a:pPr lvl="1" eaLnBrk="1" hangingPunct="1">
              <a:lnSpc>
                <a:spcPct val="90000"/>
              </a:lnSpc>
            </a:pPr>
            <a:r>
              <a:rPr lang="en-US" altLang="en-US" smtClean="0"/>
              <a:t>Chukha HEP (336 MW) – 220 kV</a:t>
            </a:r>
          </a:p>
          <a:p>
            <a:pPr lvl="1" eaLnBrk="1" hangingPunct="1">
              <a:lnSpc>
                <a:spcPct val="90000"/>
              </a:lnSpc>
            </a:pPr>
            <a:r>
              <a:rPr lang="en-US" altLang="en-US" smtClean="0"/>
              <a:t>Kurichu HEP (60 MW) – 132 kV</a:t>
            </a:r>
          </a:p>
          <a:p>
            <a:pPr lvl="1" eaLnBrk="1" hangingPunct="1">
              <a:lnSpc>
                <a:spcPct val="90000"/>
              </a:lnSpc>
            </a:pPr>
            <a:r>
              <a:rPr lang="en-US" altLang="en-US" smtClean="0"/>
              <a:t>Net import by India</a:t>
            </a:r>
          </a:p>
          <a:p>
            <a:pPr eaLnBrk="1" hangingPunct="1">
              <a:lnSpc>
                <a:spcPct val="90000"/>
              </a:lnSpc>
            </a:pPr>
            <a:r>
              <a:rPr lang="en-US" altLang="en-US" smtClean="0"/>
              <a:t>Nepal</a:t>
            </a:r>
          </a:p>
          <a:p>
            <a:pPr lvl="1" eaLnBrk="1" hangingPunct="1">
              <a:lnSpc>
                <a:spcPct val="90000"/>
              </a:lnSpc>
            </a:pPr>
            <a:r>
              <a:rPr lang="en-US" altLang="en-US" smtClean="0"/>
              <a:t>Over 16 links of 132/33/11 KV</a:t>
            </a:r>
          </a:p>
          <a:p>
            <a:pPr lvl="1" eaLnBrk="1" hangingPunct="1">
              <a:lnSpc>
                <a:spcPct val="90000"/>
              </a:lnSpc>
            </a:pPr>
            <a:r>
              <a:rPr lang="en-US" altLang="en-US" smtClean="0"/>
              <a:t>Net export to Nepal (about 10% of Nepal’s demand)</a:t>
            </a:r>
          </a:p>
          <a:p>
            <a:pPr eaLnBrk="1" hangingPunct="1">
              <a:lnSpc>
                <a:spcPct val="90000"/>
              </a:lnSpc>
            </a:pPr>
            <a:r>
              <a:rPr lang="en-US" altLang="en-US" smtClean="0"/>
              <a:t>Bangladesh</a:t>
            </a:r>
          </a:p>
          <a:p>
            <a:pPr lvl="1" eaLnBrk="1" hangingPunct="1">
              <a:lnSpc>
                <a:spcPct val="90000"/>
              </a:lnSpc>
            </a:pPr>
            <a:r>
              <a:rPr lang="en-US" altLang="en-US" smtClean="0"/>
              <a:t>500 MW B-t-B HVDC at Bheramara (Bangladesh)</a:t>
            </a:r>
          </a:p>
          <a:p>
            <a:pPr lvl="1" eaLnBrk="1" hangingPunct="1">
              <a:lnSpc>
                <a:spcPct val="90000"/>
              </a:lnSpc>
            </a:pPr>
            <a:r>
              <a:rPr lang="en-US" altLang="en-US" smtClean="0"/>
              <a:t>400 kV Berhampur (India) –Bheramara (Bangladesh) D/C</a:t>
            </a:r>
          </a:p>
          <a:p>
            <a:pPr lvl="1" eaLnBrk="1" hangingPunct="1">
              <a:lnSpc>
                <a:spcPct val="90000"/>
              </a:lnSpc>
            </a:pPr>
            <a:r>
              <a:rPr lang="en-US" altLang="en-US" smtClean="0"/>
              <a:t>LILO of Farraka-Jeerat at Bheramara </a:t>
            </a:r>
          </a:p>
          <a:p>
            <a:pPr lvl="1" eaLnBrk="1" hangingPunct="1">
              <a:lnSpc>
                <a:spcPct val="90000"/>
              </a:lnSpc>
            </a:pPr>
            <a:r>
              <a:rPr lang="en-US" altLang="en-US" smtClean="0"/>
              <a:t>Net export to Bangladesh</a:t>
            </a:r>
          </a:p>
          <a:p>
            <a:pPr eaLnBrk="1" hangingPunct="1">
              <a:lnSpc>
                <a:spcPct val="90000"/>
              </a:lnSpc>
            </a:pPr>
            <a:r>
              <a:rPr lang="en-US" altLang="en-US" smtClean="0"/>
              <a:t>Future</a:t>
            </a:r>
          </a:p>
          <a:p>
            <a:pPr lvl="1" eaLnBrk="1" hangingPunct="1">
              <a:lnSpc>
                <a:spcPct val="90000"/>
              </a:lnSpc>
            </a:pPr>
            <a:r>
              <a:rPr lang="en-US" altLang="en-US" smtClean="0"/>
              <a:t>SAARC Grid</a:t>
            </a:r>
          </a:p>
        </p:txBody>
      </p:sp>
      <p:sp>
        <p:nvSpPr>
          <p:cNvPr id="2" name="Date Placeholder 3"/>
          <p:cNvSpPr>
            <a:spLocks noGrp="1"/>
          </p:cNvSpPr>
          <p:nvPr>
            <p:ph type="dt" sz="quarter" idx="10"/>
          </p:nvPr>
        </p:nvSpPr>
        <p:spPr>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BDC25C11-507F-4E36-80F7-9C3CFBA6D35D}" type="datetime1">
              <a:rPr lang="en-US" smtClean="0"/>
              <a:pPr eaLnBrk="1" hangingPunct="1">
                <a:defRPr/>
              </a:pPr>
              <a:t>6/27/2014</a:t>
            </a:fld>
            <a:endParaRPr lang="en-US" smtClean="0"/>
          </a:p>
        </p:txBody>
      </p:sp>
      <p:sp>
        <p:nvSpPr>
          <p:cNvPr id="3" name="Footer Placeholder 4"/>
          <p:cNvSpPr>
            <a:spLocks noGrp="1"/>
          </p:cNvSpPr>
          <p:nvPr>
            <p:ph type="ftr" sz="quarter" idx="11"/>
          </p:nvPr>
        </p:nvSpPr>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ERLDC: POSOCO</a:t>
            </a:r>
          </a:p>
        </p:txBody>
      </p:sp>
      <p:sp>
        <p:nvSpPr>
          <p:cNvPr id="67588" name="Slide Number Placeholder 5"/>
          <p:cNvSpPr>
            <a:spLocks noGrp="1"/>
          </p:cNvSpPr>
          <p:nvPr>
            <p:ph type="sldNum" sz="quarter" idx="12"/>
          </p:nvPr>
        </p:nvSpPr>
        <p:spPr>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C75D6EFD-4511-41EE-92D8-0712F493528B}" type="slidenum">
              <a:rPr lang="en-US" smtClean="0"/>
              <a:pPr eaLnBrk="1" hangingPunct="1">
                <a:defRPr/>
              </a:pPr>
              <a:t>37</a:t>
            </a:fld>
            <a:endParaRPr lang="en-US" smtClean="0"/>
          </a:p>
        </p:txBody>
      </p:sp>
      <p:sp>
        <p:nvSpPr>
          <p:cNvPr id="43015" name="Slide Number Placeholder 5"/>
          <p:cNvSpPr txBox="1">
            <a:spLocks noGrp="1"/>
          </p:cNvSpPr>
          <p:nvPr/>
        </p:nvSpPr>
        <p:spPr bwMode="auto">
          <a:xfrm>
            <a:off x="6553200" y="64008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algn="r" eaLnBrk="1" hangingPunct="1">
              <a:spcBef>
                <a:spcPct val="0"/>
              </a:spcBef>
              <a:buClrTx/>
              <a:buSzTx/>
              <a:buFontTx/>
              <a:buNone/>
            </a:pPr>
            <a:fld id="{F782C2BE-0A0E-4FE2-A733-13B8DD211B9F}" type="slidenum">
              <a:rPr lang="en-US" altLang="en-US" sz="1200">
                <a:latin typeface="Verdana" pitchFamily="34" charset="0"/>
              </a:rPr>
              <a:pPr algn="r" eaLnBrk="1" hangingPunct="1">
                <a:spcBef>
                  <a:spcPct val="0"/>
                </a:spcBef>
                <a:buClrTx/>
                <a:buSzTx/>
                <a:buFontTx/>
                <a:buNone/>
              </a:pPr>
              <a:t>37</a:t>
            </a:fld>
            <a:endParaRPr lang="en-US" altLang="en-US" sz="1200">
              <a:latin typeface="Verdana" pitchFamily="34" charset="0"/>
            </a:endParaRPr>
          </a:p>
        </p:txBody>
      </p:sp>
    </p:spTree>
  </p:cSld>
  <p:clrMapOvr>
    <a:masterClrMapping/>
  </p:clrMapOvr>
  <p:transition spd="slow" advClick="0"/>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en-US" altLang="en-US" smtClean="0"/>
              <a:t>Transnational links between ER and Nepal</a:t>
            </a:r>
          </a:p>
        </p:txBody>
      </p:sp>
      <p:sp>
        <p:nvSpPr>
          <p:cNvPr id="44035" name="Content Placeholder 2"/>
          <p:cNvSpPr>
            <a:spLocks noGrp="1"/>
          </p:cNvSpPr>
          <p:nvPr>
            <p:ph idx="1"/>
          </p:nvPr>
        </p:nvSpPr>
        <p:spPr/>
        <p:txBody>
          <a:bodyPr/>
          <a:lstStyle/>
          <a:p>
            <a:r>
              <a:rPr lang="en-US" altLang="en-US" smtClean="0"/>
              <a:t>132 kV Valmikinagar-Surajpura(Nepal) S/C</a:t>
            </a:r>
          </a:p>
          <a:p>
            <a:r>
              <a:rPr lang="en-US" altLang="en-US" smtClean="0"/>
              <a:t>132 kV Kataiyya(GSS)-Duhabi(Nepal) S/C</a:t>
            </a:r>
          </a:p>
          <a:p>
            <a:r>
              <a:rPr lang="en-US" altLang="en-US" smtClean="0"/>
              <a:t>33 kV Kataiya-Rajbiraj (Nepal) S/C</a:t>
            </a:r>
          </a:p>
          <a:p>
            <a:r>
              <a:rPr lang="en-US" altLang="en-US" smtClean="0"/>
              <a:t>33 kV Kataiya-Biragram (Nepal) S/C</a:t>
            </a:r>
          </a:p>
          <a:p>
            <a:r>
              <a:rPr lang="en-US" altLang="en-US" smtClean="0"/>
              <a:t>33 kV Sitamarhi-Jaleshwar (Nepal) S/C</a:t>
            </a:r>
          </a:p>
          <a:p>
            <a:r>
              <a:rPr lang="en-US" altLang="en-US" smtClean="0"/>
              <a:t>33 kV Rauxsaul-Birganj (Nepal) S/C</a:t>
            </a:r>
          </a:p>
          <a:p>
            <a:r>
              <a:rPr lang="en-US" altLang="en-US" smtClean="0"/>
              <a:t>33 kV Jaynagar-Sirha (Nepal) S/C</a:t>
            </a:r>
          </a:p>
          <a:p>
            <a:endParaRPr lang="en-US" altLang="en-US" smtClean="0"/>
          </a:p>
        </p:txBody>
      </p:sp>
      <p:sp>
        <p:nvSpPr>
          <p:cNvPr id="4" name="Date Placeholder 3"/>
          <p:cNvSpPr>
            <a:spLocks noGrp="1"/>
          </p:cNvSpPr>
          <p:nvPr>
            <p:ph type="dt" sz="quarter" idx="10"/>
          </p:nvPr>
        </p:nvSpPr>
        <p:spPr/>
        <p:txBody>
          <a:bodyPr/>
          <a:lstStyle/>
          <a:p>
            <a:pPr>
              <a:defRPr/>
            </a:pPr>
            <a:fld id="{123CE5A0-0698-4E09-A799-6D33BCE551DA}" type="datetime1">
              <a:rPr lang="en-US" smtClean="0"/>
              <a:pPr>
                <a:defRPr/>
              </a:pPr>
              <a:t>6/27/2014</a:t>
            </a:fld>
            <a:endParaRPr lang="en-US"/>
          </a:p>
        </p:txBody>
      </p:sp>
      <p:sp>
        <p:nvSpPr>
          <p:cNvPr id="5" name="Footer Placeholder 4"/>
          <p:cNvSpPr>
            <a:spLocks noGrp="1"/>
          </p:cNvSpPr>
          <p:nvPr>
            <p:ph type="ftr" sz="quarter" idx="11"/>
          </p:nvPr>
        </p:nvSpPr>
        <p:spPr/>
        <p:txBody>
          <a:bodyPr/>
          <a:lstStyle/>
          <a:p>
            <a:pPr>
              <a:defRPr/>
            </a:pPr>
            <a:r>
              <a:rPr lang="en-US" smtClean="0"/>
              <a:t>POSOCO</a:t>
            </a:r>
            <a:endParaRPr lang="en-US"/>
          </a:p>
        </p:txBody>
      </p:sp>
      <p:sp>
        <p:nvSpPr>
          <p:cNvPr id="6" name="Slide Number Placeholder 5"/>
          <p:cNvSpPr>
            <a:spLocks noGrp="1"/>
          </p:cNvSpPr>
          <p:nvPr>
            <p:ph type="sldNum" sz="quarter" idx="12"/>
          </p:nvPr>
        </p:nvSpPr>
        <p:spPr/>
        <p:txBody>
          <a:bodyPr/>
          <a:lstStyle/>
          <a:p>
            <a:pPr>
              <a:defRPr/>
            </a:pPr>
            <a:fld id="{DF70CFF4-883C-4C90-A549-738CCC646FAB}" type="slidenum">
              <a:rPr lang="en-US" smtClean="0"/>
              <a:pPr>
                <a:defRPr/>
              </a:pPr>
              <a:t>38</a:t>
            </a:fld>
            <a:endParaRPr 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3889375"/>
            <a:ext cx="4267200" cy="267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5059" name="Object 18"/>
          <p:cNvGraphicFramePr>
            <a:graphicFrameLocks noChangeAspect="1"/>
          </p:cNvGraphicFramePr>
          <p:nvPr/>
        </p:nvGraphicFramePr>
        <p:xfrm>
          <a:off x="1528763" y="0"/>
          <a:ext cx="4343400" cy="2606675"/>
        </p:xfrm>
        <a:graphic>
          <a:graphicData uri="http://schemas.openxmlformats.org/presentationml/2006/ole">
            <mc:AlternateContent xmlns:mc="http://schemas.openxmlformats.org/markup-compatibility/2006">
              <mc:Choice xmlns:v="urn:schemas-microsoft-com:vml" Requires="v">
                <p:oleObj spid="_x0000_s45084" name="Drawing" r:id="rId4" imgW="6915150" imgH="3505200" progId="">
                  <p:embed/>
                </p:oleObj>
              </mc:Choice>
              <mc:Fallback>
                <p:oleObj name="Drawing" r:id="rId4" imgW="6915150" imgH="3505200" progId="">
                  <p:embed/>
                  <p:pic>
                    <p:nvPicPr>
                      <p:cNvPr id="0" name="Object 18"/>
                      <p:cNvPicPr>
                        <a:picLocks noChangeAspect="1" noChangeArrowheads="1"/>
                      </p:cNvPicPr>
                      <p:nvPr/>
                    </p:nvPicPr>
                    <p:blipFill>
                      <a:blip r:embed="rId5">
                        <a:extLst>
                          <a:ext uri="{28A0092B-C50C-407E-A947-70E740481C1C}">
                            <a14:useLocalDpi xmlns:a14="http://schemas.microsoft.com/office/drawing/2010/main" val="0"/>
                          </a:ext>
                        </a:extLst>
                      </a:blip>
                      <a:srcRect l="15877" t="12537" r="18649" b="9962"/>
                      <a:stretch>
                        <a:fillRect/>
                      </a:stretch>
                    </p:blipFill>
                    <p:spPr bwMode="auto">
                      <a:xfrm>
                        <a:off x="1528763" y="0"/>
                        <a:ext cx="4343400" cy="2606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5060" name="Rectangle 2"/>
          <p:cNvSpPr>
            <a:spLocks noGrp="1" noChangeArrowheads="1"/>
          </p:cNvSpPr>
          <p:nvPr>
            <p:ph type="title"/>
          </p:nvPr>
        </p:nvSpPr>
        <p:spPr>
          <a:xfrm>
            <a:off x="647700" y="2830513"/>
            <a:ext cx="8496300" cy="779462"/>
          </a:xfrm>
        </p:spPr>
        <p:txBody>
          <a:bodyPr/>
          <a:lstStyle/>
          <a:p>
            <a:pPr eaLnBrk="1" hangingPunct="1"/>
            <a:r>
              <a:rPr lang="en-US" altLang="en-US" sz="2800" smtClean="0"/>
              <a:t>SAARC Grid</a:t>
            </a:r>
          </a:p>
        </p:txBody>
      </p:sp>
      <p:grpSp>
        <p:nvGrpSpPr>
          <p:cNvPr id="45061" name="Group 3"/>
          <p:cNvGrpSpPr>
            <a:grpSpLocks/>
          </p:cNvGrpSpPr>
          <p:nvPr/>
        </p:nvGrpSpPr>
        <p:grpSpPr bwMode="auto">
          <a:xfrm>
            <a:off x="76200" y="1524000"/>
            <a:ext cx="3962400" cy="4191000"/>
            <a:chOff x="1296" y="576"/>
            <a:chExt cx="3648" cy="3504"/>
          </a:xfrm>
        </p:grpSpPr>
        <p:grpSp>
          <p:nvGrpSpPr>
            <p:cNvPr id="45075" name="Group 4"/>
            <p:cNvGrpSpPr>
              <a:grpSpLocks/>
            </p:cNvGrpSpPr>
            <p:nvPr/>
          </p:nvGrpSpPr>
          <p:grpSpPr bwMode="auto">
            <a:xfrm>
              <a:off x="1296" y="576"/>
              <a:ext cx="3648" cy="3504"/>
              <a:chOff x="1680" y="240"/>
              <a:chExt cx="3469" cy="3648"/>
            </a:xfrm>
          </p:grpSpPr>
          <p:sp>
            <p:nvSpPr>
              <p:cNvPr id="45078" name="Freeform 5"/>
              <p:cNvSpPr>
                <a:spLocks/>
              </p:cNvSpPr>
              <p:nvPr/>
            </p:nvSpPr>
            <p:spPr bwMode="auto">
              <a:xfrm>
                <a:off x="2271" y="2400"/>
                <a:ext cx="1425" cy="1488"/>
              </a:xfrm>
              <a:custGeom>
                <a:avLst/>
                <a:gdLst>
                  <a:gd name="T0" fmla="*/ 6377 w 1236"/>
                  <a:gd name="T1" fmla="*/ 1114 h 1460"/>
                  <a:gd name="T2" fmla="*/ 9823 w 1236"/>
                  <a:gd name="T3" fmla="*/ 947 h 1460"/>
                  <a:gd name="T4" fmla="*/ 31229 w 1236"/>
                  <a:gd name="T5" fmla="*/ 735 h 1460"/>
                  <a:gd name="T6" fmla="*/ 40256 w 1236"/>
                  <a:gd name="T7" fmla="*/ 765 h 1460"/>
                  <a:gd name="T8" fmla="*/ 45324 w 1236"/>
                  <a:gd name="T9" fmla="*/ 669 h 1460"/>
                  <a:gd name="T10" fmla="*/ 68421 w 1236"/>
                  <a:gd name="T11" fmla="*/ 600 h 1460"/>
                  <a:gd name="T12" fmla="*/ 106047 w 1236"/>
                  <a:gd name="T13" fmla="*/ 445 h 1460"/>
                  <a:gd name="T14" fmla="*/ 118078 w 1236"/>
                  <a:gd name="T15" fmla="*/ 397 h 1460"/>
                  <a:gd name="T16" fmla="*/ 139614 w 1236"/>
                  <a:gd name="T17" fmla="*/ 179 h 1460"/>
                  <a:gd name="T18" fmla="*/ 168144 w 1236"/>
                  <a:gd name="T19" fmla="*/ 17 h 1460"/>
                  <a:gd name="T20" fmla="*/ 199912 w 1236"/>
                  <a:gd name="T21" fmla="*/ 75 h 1460"/>
                  <a:gd name="T22" fmla="*/ 206223 w 1236"/>
                  <a:gd name="T23" fmla="*/ 177 h 1460"/>
                  <a:gd name="T24" fmla="*/ 222919 w 1236"/>
                  <a:gd name="T25" fmla="*/ 305 h 1460"/>
                  <a:gd name="T26" fmla="*/ 230383 w 1236"/>
                  <a:gd name="T27" fmla="*/ 397 h 1460"/>
                  <a:gd name="T28" fmla="*/ 237173 w 1236"/>
                  <a:gd name="T29" fmla="*/ 397 h 1460"/>
                  <a:gd name="T30" fmla="*/ 240702 w 1236"/>
                  <a:gd name="T31" fmla="*/ 536 h 1460"/>
                  <a:gd name="T32" fmla="*/ 262850 w 1236"/>
                  <a:gd name="T33" fmla="*/ 523 h 1460"/>
                  <a:gd name="T34" fmla="*/ 281795 w 1236"/>
                  <a:gd name="T35" fmla="*/ 458 h 1460"/>
                  <a:gd name="T36" fmla="*/ 297765 w 1236"/>
                  <a:gd name="T37" fmla="*/ 381 h 1460"/>
                  <a:gd name="T38" fmla="*/ 310843 w 1236"/>
                  <a:gd name="T39" fmla="*/ 367 h 1460"/>
                  <a:gd name="T40" fmla="*/ 319187 w 1236"/>
                  <a:gd name="T41" fmla="*/ 267 h 1460"/>
                  <a:gd name="T42" fmla="*/ 326200 w 1236"/>
                  <a:gd name="T43" fmla="*/ 225 h 1460"/>
                  <a:gd name="T44" fmla="*/ 333464 w 1236"/>
                  <a:gd name="T45" fmla="*/ 183 h 1460"/>
                  <a:gd name="T46" fmla="*/ 349382 w 1236"/>
                  <a:gd name="T47" fmla="*/ 260 h 1460"/>
                  <a:gd name="T48" fmla="*/ 333464 w 1236"/>
                  <a:gd name="T49" fmla="*/ 458 h 1460"/>
                  <a:gd name="T50" fmla="*/ 281278 w 1236"/>
                  <a:gd name="T51" fmla="*/ 743 h 1460"/>
                  <a:gd name="T52" fmla="*/ 287209 w 1236"/>
                  <a:gd name="T53" fmla="*/ 833 h 1460"/>
                  <a:gd name="T54" fmla="*/ 258508 w 1236"/>
                  <a:gd name="T55" fmla="*/ 903 h 1460"/>
                  <a:gd name="T56" fmla="*/ 240702 w 1236"/>
                  <a:gd name="T57" fmla="*/ 1075 h 1460"/>
                  <a:gd name="T58" fmla="*/ 217671 w 1236"/>
                  <a:gd name="T59" fmla="*/ 1064 h 1460"/>
                  <a:gd name="T60" fmla="*/ 211003 w 1236"/>
                  <a:gd name="T61" fmla="*/ 1371 h 1460"/>
                  <a:gd name="T62" fmla="*/ 212583 w 1236"/>
                  <a:gd name="T63" fmla="*/ 1626 h 1460"/>
                  <a:gd name="T64" fmla="*/ 211237 w 1236"/>
                  <a:gd name="T65" fmla="*/ 1795 h 1460"/>
                  <a:gd name="T66" fmla="*/ 203714 w 1236"/>
                  <a:gd name="T67" fmla="*/ 1989 h 1460"/>
                  <a:gd name="T68" fmla="*/ 197070 w 1236"/>
                  <a:gd name="T69" fmla="*/ 2501 h 1460"/>
                  <a:gd name="T70" fmla="*/ 170026 w 1236"/>
                  <a:gd name="T71" fmla="*/ 2593 h 1460"/>
                  <a:gd name="T72" fmla="*/ 166513 w 1236"/>
                  <a:gd name="T73" fmla="*/ 2765 h 1460"/>
                  <a:gd name="T74" fmla="*/ 148410 w 1236"/>
                  <a:gd name="T75" fmla="*/ 2818 h 1460"/>
                  <a:gd name="T76" fmla="*/ 137841 w 1236"/>
                  <a:gd name="T77" fmla="*/ 2901 h 1460"/>
                  <a:gd name="T78" fmla="*/ 118078 w 1236"/>
                  <a:gd name="T79" fmla="*/ 3099 h 1460"/>
                  <a:gd name="T80" fmla="*/ 107562 w 1236"/>
                  <a:gd name="T81" fmla="*/ 3112 h 1460"/>
                  <a:gd name="T82" fmla="*/ 80922 w 1236"/>
                  <a:gd name="T83" fmla="*/ 2975 h 1460"/>
                  <a:gd name="T84" fmla="*/ 61615 w 1236"/>
                  <a:gd name="T85" fmla="*/ 2644 h 1460"/>
                  <a:gd name="T86" fmla="*/ 52255 w 1236"/>
                  <a:gd name="T87" fmla="*/ 2349 h 1460"/>
                  <a:gd name="T88" fmla="*/ 33011 w 1236"/>
                  <a:gd name="T89" fmla="*/ 2017 h 1460"/>
                  <a:gd name="T90" fmla="*/ 17897 w 1236"/>
                  <a:gd name="T91" fmla="*/ 1704 h 1460"/>
                  <a:gd name="T92" fmla="*/ 13464 w 1236"/>
                  <a:gd name="T93" fmla="*/ 1330 h 1460"/>
                  <a:gd name="T94" fmla="*/ 2715 w 1236"/>
                  <a:gd name="T95" fmla="*/ 1216 h 146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236"/>
                  <a:gd name="T145" fmla="*/ 0 h 1460"/>
                  <a:gd name="T146" fmla="*/ 1236 w 1236"/>
                  <a:gd name="T147" fmla="*/ 1460 h 146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236" h="1460">
                    <a:moveTo>
                      <a:pt x="9" y="569"/>
                    </a:moveTo>
                    <a:cubicBezTo>
                      <a:pt x="13" y="553"/>
                      <a:pt x="17" y="537"/>
                      <a:pt x="21" y="521"/>
                    </a:cubicBezTo>
                    <a:cubicBezTo>
                      <a:pt x="24" y="509"/>
                      <a:pt x="33" y="485"/>
                      <a:pt x="33" y="485"/>
                    </a:cubicBezTo>
                    <a:cubicBezTo>
                      <a:pt x="0" y="474"/>
                      <a:pt x="18" y="466"/>
                      <a:pt x="33" y="443"/>
                    </a:cubicBezTo>
                    <a:cubicBezTo>
                      <a:pt x="41" y="360"/>
                      <a:pt x="33" y="397"/>
                      <a:pt x="81" y="365"/>
                    </a:cubicBezTo>
                    <a:cubicBezTo>
                      <a:pt x="95" y="367"/>
                      <a:pt x="91" y="340"/>
                      <a:pt x="105" y="343"/>
                    </a:cubicBezTo>
                    <a:cubicBezTo>
                      <a:pt x="111" y="344"/>
                      <a:pt x="110" y="293"/>
                      <a:pt x="131" y="326"/>
                    </a:cubicBezTo>
                    <a:cubicBezTo>
                      <a:pt x="135" y="322"/>
                      <a:pt x="137" y="365"/>
                      <a:pt x="135" y="359"/>
                    </a:cubicBezTo>
                    <a:cubicBezTo>
                      <a:pt x="137" y="343"/>
                      <a:pt x="135" y="326"/>
                      <a:pt x="141" y="311"/>
                    </a:cubicBezTo>
                    <a:cubicBezTo>
                      <a:pt x="143" y="302"/>
                      <a:pt x="145" y="315"/>
                      <a:pt x="153" y="314"/>
                    </a:cubicBezTo>
                    <a:cubicBezTo>
                      <a:pt x="161" y="313"/>
                      <a:pt x="176" y="310"/>
                      <a:pt x="189" y="305"/>
                    </a:cubicBezTo>
                    <a:cubicBezTo>
                      <a:pt x="202" y="300"/>
                      <a:pt x="215" y="288"/>
                      <a:pt x="231" y="281"/>
                    </a:cubicBezTo>
                    <a:cubicBezTo>
                      <a:pt x="253" y="264"/>
                      <a:pt x="270" y="285"/>
                      <a:pt x="285" y="263"/>
                    </a:cubicBezTo>
                    <a:cubicBezTo>
                      <a:pt x="298" y="210"/>
                      <a:pt x="278" y="235"/>
                      <a:pt x="357" y="209"/>
                    </a:cubicBezTo>
                    <a:cubicBezTo>
                      <a:pt x="363" y="207"/>
                      <a:pt x="358" y="194"/>
                      <a:pt x="363" y="191"/>
                    </a:cubicBezTo>
                    <a:cubicBezTo>
                      <a:pt x="374" y="185"/>
                      <a:pt x="387" y="187"/>
                      <a:pt x="399" y="185"/>
                    </a:cubicBezTo>
                    <a:cubicBezTo>
                      <a:pt x="407" y="173"/>
                      <a:pt x="415" y="161"/>
                      <a:pt x="423" y="149"/>
                    </a:cubicBezTo>
                    <a:cubicBezTo>
                      <a:pt x="445" y="117"/>
                      <a:pt x="419" y="100"/>
                      <a:pt x="471" y="83"/>
                    </a:cubicBezTo>
                    <a:cubicBezTo>
                      <a:pt x="487" y="67"/>
                      <a:pt x="496" y="29"/>
                      <a:pt x="513" y="23"/>
                    </a:cubicBezTo>
                    <a:cubicBezTo>
                      <a:pt x="530" y="17"/>
                      <a:pt x="549" y="19"/>
                      <a:pt x="567" y="17"/>
                    </a:cubicBezTo>
                    <a:cubicBezTo>
                      <a:pt x="601" y="0"/>
                      <a:pt x="608" y="9"/>
                      <a:pt x="639" y="23"/>
                    </a:cubicBezTo>
                    <a:cubicBezTo>
                      <a:pt x="651" y="28"/>
                      <a:pt x="675" y="35"/>
                      <a:pt x="675" y="35"/>
                    </a:cubicBezTo>
                    <a:cubicBezTo>
                      <a:pt x="687" y="47"/>
                      <a:pt x="705" y="53"/>
                      <a:pt x="717" y="65"/>
                    </a:cubicBezTo>
                    <a:cubicBezTo>
                      <a:pt x="725" y="71"/>
                      <a:pt x="696" y="74"/>
                      <a:pt x="696" y="82"/>
                    </a:cubicBezTo>
                    <a:cubicBezTo>
                      <a:pt x="696" y="90"/>
                      <a:pt x="707" y="103"/>
                      <a:pt x="717" y="113"/>
                    </a:cubicBezTo>
                    <a:cubicBezTo>
                      <a:pt x="719" y="121"/>
                      <a:pt x="748" y="137"/>
                      <a:pt x="753" y="143"/>
                    </a:cubicBezTo>
                    <a:cubicBezTo>
                      <a:pt x="757" y="148"/>
                      <a:pt x="765" y="147"/>
                      <a:pt x="771" y="149"/>
                    </a:cubicBezTo>
                    <a:cubicBezTo>
                      <a:pt x="773" y="161"/>
                      <a:pt x="770" y="175"/>
                      <a:pt x="777" y="185"/>
                    </a:cubicBezTo>
                    <a:cubicBezTo>
                      <a:pt x="781" y="190"/>
                      <a:pt x="778" y="171"/>
                      <a:pt x="783" y="167"/>
                    </a:cubicBezTo>
                    <a:cubicBezTo>
                      <a:pt x="789" y="162"/>
                      <a:pt x="793" y="187"/>
                      <a:pt x="801" y="185"/>
                    </a:cubicBezTo>
                    <a:cubicBezTo>
                      <a:pt x="802" y="192"/>
                      <a:pt x="811" y="207"/>
                      <a:pt x="813" y="218"/>
                    </a:cubicBezTo>
                    <a:cubicBezTo>
                      <a:pt x="815" y="229"/>
                      <a:pt x="808" y="248"/>
                      <a:pt x="813" y="251"/>
                    </a:cubicBezTo>
                    <a:lnTo>
                      <a:pt x="842" y="238"/>
                    </a:lnTo>
                    <a:lnTo>
                      <a:pt x="887" y="245"/>
                    </a:lnTo>
                    <a:cubicBezTo>
                      <a:pt x="900" y="242"/>
                      <a:pt x="910" y="226"/>
                      <a:pt x="921" y="221"/>
                    </a:cubicBezTo>
                    <a:cubicBezTo>
                      <a:pt x="932" y="216"/>
                      <a:pt x="940" y="225"/>
                      <a:pt x="951" y="215"/>
                    </a:cubicBezTo>
                    <a:cubicBezTo>
                      <a:pt x="971" y="208"/>
                      <a:pt x="966" y="165"/>
                      <a:pt x="986" y="158"/>
                    </a:cubicBezTo>
                    <a:cubicBezTo>
                      <a:pt x="997" y="146"/>
                      <a:pt x="995" y="176"/>
                      <a:pt x="1005" y="178"/>
                    </a:cubicBezTo>
                    <a:cubicBezTo>
                      <a:pt x="1012" y="179"/>
                      <a:pt x="1019" y="167"/>
                      <a:pt x="1026" y="166"/>
                    </a:cubicBezTo>
                    <a:cubicBezTo>
                      <a:pt x="1033" y="165"/>
                      <a:pt x="1045" y="177"/>
                      <a:pt x="1049" y="172"/>
                    </a:cubicBezTo>
                    <a:cubicBezTo>
                      <a:pt x="1053" y="167"/>
                      <a:pt x="1045" y="145"/>
                      <a:pt x="1050" y="137"/>
                    </a:cubicBezTo>
                    <a:cubicBezTo>
                      <a:pt x="1055" y="129"/>
                      <a:pt x="1071" y="131"/>
                      <a:pt x="1076" y="125"/>
                    </a:cubicBezTo>
                    <a:cubicBezTo>
                      <a:pt x="1081" y="119"/>
                      <a:pt x="1078" y="104"/>
                      <a:pt x="1082" y="101"/>
                    </a:cubicBezTo>
                    <a:cubicBezTo>
                      <a:pt x="1086" y="98"/>
                      <a:pt x="1098" y="108"/>
                      <a:pt x="1101" y="107"/>
                    </a:cubicBezTo>
                    <a:cubicBezTo>
                      <a:pt x="1104" y="106"/>
                      <a:pt x="1096" y="97"/>
                      <a:pt x="1100" y="94"/>
                    </a:cubicBezTo>
                    <a:cubicBezTo>
                      <a:pt x="1104" y="91"/>
                      <a:pt x="1116" y="84"/>
                      <a:pt x="1125" y="86"/>
                    </a:cubicBezTo>
                    <a:cubicBezTo>
                      <a:pt x="1134" y="88"/>
                      <a:pt x="1146" y="101"/>
                      <a:pt x="1155" y="107"/>
                    </a:cubicBezTo>
                    <a:cubicBezTo>
                      <a:pt x="1168" y="108"/>
                      <a:pt x="1167" y="119"/>
                      <a:pt x="1179" y="122"/>
                    </a:cubicBezTo>
                    <a:cubicBezTo>
                      <a:pt x="1191" y="125"/>
                      <a:pt x="1236" y="110"/>
                      <a:pt x="1227" y="125"/>
                    </a:cubicBezTo>
                    <a:cubicBezTo>
                      <a:pt x="1231" y="134"/>
                      <a:pt x="1136" y="204"/>
                      <a:pt x="1125" y="215"/>
                    </a:cubicBezTo>
                    <a:cubicBezTo>
                      <a:pt x="1099" y="241"/>
                      <a:pt x="1071" y="267"/>
                      <a:pt x="1041" y="287"/>
                    </a:cubicBezTo>
                    <a:cubicBezTo>
                      <a:pt x="1028" y="296"/>
                      <a:pt x="975" y="334"/>
                      <a:pt x="950" y="347"/>
                    </a:cubicBezTo>
                    <a:cubicBezTo>
                      <a:pt x="937" y="361"/>
                      <a:pt x="977" y="357"/>
                      <a:pt x="980" y="364"/>
                    </a:cubicBezTo>
                    <a:cubicBezTo>
                      <a:pt x="983" y="371"/>
                      <a:pt x="978" y="379"/>
                      <a:pt x="969" y="389"/>
                    </a:cubicBezTo>
                    <a:cubicBezTo>
                      <a:pt x="966" y="398"/>
                      <a:pt x="943" y="423"/>
                      <a:pt x="927" y="425"/>
                    </a:cubicBezTo>
                    <a:cubicBezTo>
                      <a:pt x="911" y="430"/>
                      <a:pt x="889" y="418"/>
                      <a:pt x="873" y="422"/>
                    </a:cubicBezTo>
                    <a:cubicBezTo>
                      <a:pt x="851" y="430"/>
                      <a:pt x="850" y="435"/>
                      <a:pt x="833" y="451"/>
                    </a:cubicBezTo>
                    <a:cubicBezTo>
                      <a:pt x="822" y="463"/>
                      <a:pt x="822" y="498"/>
                      <a:pt x="813" y="503"/>
                    </a:cubicBezTo>
                    <a:cubicBezTo>
                      <a:pt x="804" y="508"/>
                      <a:pt x="790" y="480"/>
                      <a:pt x="777" y="479"/>
                    </a:cubicBezTo>
                    <a:cubicBezTo>
                      <a:pt x="762" y="494"/>
                      <a:pt x="749" y="482"/>
                      <a:pt x="735" y="497"/>
                    </a:cubicBezTo>
                    <a:cubicBezTo>
                      <a:pt x="721" y="512"/>
                      <a:pt x="697" y="545"/>
                      <a:pt x="693" y="569"/>
                    </a:cubicBezTo>
                    <a:cubicBezTo>
                      <a:pt x="687" y="593"/>
                      <a:pt x="710" y="624"/>
                      <a:pt x="711" y="641"/>
                    </a:cubicBezTo>
                    <a:cubicBezTo>
                      <a:pt x="714" y="658"/>
                      <a:pt x="710" y="653"/>
                      <a:pt x="711" y="673"/>
                    </a:cubicBezTo>
                    <a:cubicBezTo>
                      <a:pt x="703" y="699"/>
                      <a:pt x="731" y="737"/>
                      <a:pt x="717" y="761"/>
                    </a:cubicBezTo>
                    <a:cubicBezTo>
                      <a:pt x="719" y="781"/>
                      <a:pt x="729" y="778"/>
                      <a:pt x="728" y="791"/>
                    </a:cubicBezTo>
                    <a:cubicBezTo>
                      <a:pt x="727" y="804"/>
                      <a:pt x="716" y="824"/>
                      <a:pt x="713" y="841"/>
                    </a:cubicBezTo>
                    <a:cubicBezTo>
                      <a:pt x="708" y="855"/>
                      <a:pt x="714" y="877"/>
                      <a:pt x="710" y="892"/>
                    </a:cubicBezTo>
                    <a:cubicBezTo>
                      <a:pt x="706" y="907"/>
                      <a:pt x="696" y="914"/>
                      <a:pt x="687" y="929"/>
                    </a:cubicBezTo>
                    <a:cubicBezTo>
                      <a:pt x="694" y="958"/>
                      <a:pt x="631" y="969"/>
                      <a:pt x="656" y="985"/>
                    </a:cubicBezTo>
                    <a:cubicBezTo>
                      <a:pt x="647" y="1018"/>
                      <a:pt x="672" y="1141"/>
                      <a:pt x="665" y="1171"/>
                    </a:cubicBezTo>
                    <a:cubicBezTo>
                      <a:pt x="658" y="1201"/>
                      <a:pt x="630" y="1156"/>
                      <a:pt x="615" y="1163"/>
                    </a:cubicBezTo>
                    <a:cubicBezTo>
                      <a:pt x="596" y="1201"/>
                      <a:pt x="598" y="1174"/>
                      <a:pt x="573" y="1211"/>
                    </a:cubicBezTo>
                    <a:cubicBezTo>
                      <a:pt x="563" y="1226"/>
                      <a:pt x="557" y="1243"/>
                      <a:pt x="549" y="1259"/>
                    </a:cubicBezTo>
                    <a:cubicBezTo>
                      <a:pt x="549" y="1271"/>
                      <a:pt x="553" y="1286"/>
                      <a:pt x="561" y="1294"/>
                    </a:cubicBezTo>
                    <a:cubicBezTo>
                      <a:pt x="569" y="1302"/>
                      <a:pt x="607" y="1303"/>
                      <a:pt x="597" y="1307"/>
                    </a:cubicBezTo>
                    <a:cubicBezTo>
                      <a:pt x="587" y="1311"/>
                      <a:pt x="520" y="1315"/>
                      <a:pt x="501" y="1319"/>
                    </a:cubicBezTo>
                    <a:cubicBezTo>
                      <a:pt x="483" y="1325"/>
                      <a:pt x="489" y="1325"/>
                      <a:pt x="483" y="1331"/>
                    </a:cubicBezTo>
                    <a:cubicBezTo>
                      <a:pt x="477" y="1337"/>
                      <a:pt x="471" y="1341"/>
                      <a:pt x="465" y="1355"/>
                    </a:cubicBezTo>
                    <a:cubicBezTo>
                      <a:pt x="454" y="1374"/>
                      <a:pt x="458" y="1399"/>
                      <a:pt x="447" y="1415"/>
                    </a:cubicBezTo>
                    <a:cubicBezTo>
                      <a:pt x="436" y="1431"/>
                      <a:pt x="410" y="1444"/>
                      <a:pt x="399" y="1451"/>
                    </a:cubicBezTo>
                    <a:cubicBezTo>
                      <a:pt x="393" y="1449"/>
                      <a:pt x="389" y="1459"/>
                      <a:pt x="383" y="1456"/>
                    </a:cubicBezTo>
                    <a:cubicBezTo>
                      <a:pt x="377" y="1453"/>
                      <a:pt x="370" y="1460"/>
                      <a:pt x="363" y="1457"/>
                    </a:cubicBezTo>
                    <a:cubicBezTo>
                      <a:pt x="346" y="1451"/>
                      <a:pt x="330" y="1431"/>
                      <a:pt x="312" y="1427"/>
                    </a:cubicBezTo>
                    <a:cubicBezTo>
                      <a:pt x="291" y="1413"/>
                      <a:pt x="287" y="1412"/>
                      <a:pt x="273" y="1391"/>
                    </a:cubicBezTo>
                    <a:cubicBezTo>
                      <a:pt x="265" y="1357"/>
                      <a:pt x="244" y="1330"/>
                      <a:pt x="225" y="1301"/>
                    </a:cubicBezTo>
                    <a:cubicBezTo>
                      <a:pt x="211" y="1246"/>
                      <a:pt x="228" y="1267"/>
                      <a:pt x="207" y="1235"/>
                    </a:cubicBezTo>
                    <a:cubicBezTo>
                      <a:pt x="202" y="1216"/>
                      <a:pt x="216" y="1216"/>
                      <a:pt x="213" y="1193"/>
                    </a:cubicBezTo>
                    <a:cubicBezTo>
                      <a:pt x="208" y="1170"/>
                      <a:pt x="187" y="1131"/>
                      <a:pt x="176" y="1099"/>
                    </a:cubicBezTo>
                    <a:cubicBezTo>
                      <a:pt x="174" y="1057"/>
                      <a:pt x="157" y="1027"/>
                      <a:pt x="147" y="1001"/>
                    </a:cubicBezTo>
                    <a:cubicBezTo>
                      <a:pt x="136" y="975"/>
                      <a:pt x="121" y="960"/>
                      <a:pt x="111" y="943"/>
                    </a:cubicBezTo>
                    <a:cubicBezTo>
                      <a:pt x="96" y="921"/>
                      <a:pt x="94" y="923"/>
                      <a:pt x="86" y="898"/>
                    </a:cubicBezTo>
                    <a:cubicBezTo>
                      <a:pt x="79" y="873"/>
                      <a:pt x="66" y="829"/>
                      <a:pt x="60" y="797"/>
                    </a:cubicBezTo>
                    <a:cubicBezTo>
                      <a:pt x="54" y="765"/>
                      <a:pt x="53" y="736"/>
                      <a:pt x="51" y="707"/>
                    </a:cubicBezTo>
                    <a:cubicBezTo>
                      <a:pt x="49" y="678"/>
                      <a:pt x="50" y="643"/>
                      <a:pt x="45" y="623"/>
                    </a:cubicBezTo>
                    <a:cubicBezTo>
                      <a:pt x="34" y="591"/>
                      <a:pt x="46" y="617"/>
                      <a:pt x="21" y="587"/>
                    </a:cubicBezTo>
                    <a:cubicBezTo>
                      <a:pt x="16" y="581"/>
                      <a:pt x="9" y="569"/>
                      <a:pt x="9" y="569"/>
                    </a:cubicBezTo>
                    <a:close/>
                  </a:path>
                </a:pathLst>
              </a:custGeom>
              <a:solidFill>
                <a:srgbClr val="00B0F0"/>
              </a:solidFill>
              <a:ln w="63500">
                <a:solidFill>
                  <a:srgbClr val="000000"/>
                </a:solidFill>
                <a:round/>
                <a:headEnd/>
                <a:tailEnd/>
              </a:ln>
            </p:spPr>
            <p:txBody>
              <a:bodyPr/>
              <a:lstStyle/>
              <a:p>
                <a:endParaRPr lang="en-US"/>
              </a:p>
            </p:txBody>
          </p:sp>
          <p:sp>
            <p:nvSpPr>
              <p:cNvPr id="45079" name="Freeform 6"/>
              <p:cNvSpPr>
                <a:spLocks/>
              </p:cNvSpPr>
              <p:nvPr/>
            </p:nvSpPr>
            <p:spPr bwMode="auto">
              <a:xfrm>
                <a:off x="1680" y="240"/>
                <a:ext cx="3469" cy="2718"/>
              </a:xfrm>
              <a:custGeom>
                <a:avLst/>
                <a:gdLst>
                  <a:gd name="T0" fmla="*/ 277 w 3522"/>
                  <a:gd name="T1" fmla="*/ 1805 h 2743"/>
                  <a:gd name="T2" fmla="*/ 273 w 3522"/>
                  <a:gd name="T3" fmla="*/ 1433 h 2743"/>
                  <a:gd name="T4" fmla="*/ 251 w 3522"/>
                  <a:gd name="T5" fmla="*/ 1267 h 2743"/>
                  <a:gd name="T6" fmla="*/ 134 w 3522"/>
                  <a:gd name="T7" fmla="*/ 1381 h 2743"/>
                  <a:gd name="T8" fmla="*/ 118 w 3522"/>
                  <a:gd name="T9" fmla="*/ 1223 h 2743"/>
                  <a:gd name="T10" fmla="*/ 33 w 3522"/>
                  <a:gd name="T11" fmla="*/ 1185 h 2743"/>
                  <a:gd name="T12" fmla="*/ 96 w 3522"/>
                  <a:gd name="T13" fmla="*/ 1072 h 2743"/>
                  <a:gd name="T14" fmla="*/ 148 w 3522"/>
                  <a:gd name="T15" fmla="*/ 983 h 2743"/>
                  <a:gd name="T16" fmla="*/ 96 w 3522"/>
                  <a:gd name="T17" fmla="*/ 883 h 2743"/>
                  <a:gd name="T18" fmla="*/ 158 w 3522"/>
                  <a:gd name="T19" fmla="*/ 755 h 2743"/>
                  <a:gd name="T20" fmla="*/ 287 w 3522"/>
                  <a:gd name="T21" fmla="*/ 729 h 2743"/>
                  <a:gd name="T22" fmla="*/ 365 w 3522"/>
                  <a:gd name="T23" fmla="*/ 614 h 2743"/>
                  <a:gd name="T24" fmla="*/ 466 w 3522"/>
                  <a:gd name="T25" fmla="*/ 463 h 2743"/>
                  <a:gd name="T26" fmla="*/ 457 w 3522"/>
                  <a:gd name="T27" fmla="*/ 378 h 2743"/>
                  <a:gd name="T28" fmla="*/ 381 w 3522"/>
                  <a:gd name="T29" fmla="*/ 297 h 2743"/>
                  <a:gd name="T30" fmla="*/ 355 w 3522"/>
                  <a:gd name="T31" fmla="*/ 133 h 2743"/>
                  <a:gd name="T32" fmla="*/ 425 w 3522"/>
                  <a:gd name="T33" fmla="*/ 36 h 2743"/>
                  <a:gd name="T34" fmla="*/ 532 w 3522"/>
                  <a:gd name="T35" fmla="*/ 54 h 2743"/>
                  <a:gd name="T36" fmla="*/ 611 w 3522"/>
                  <a:gd name="T37" fmla="*/ 138 h 2743"/>
                  <a:gd name="T38" fmla="*/ 690 w 3522"/>
                  <a:gd name="T39" fmla="*/ 147 h 2743"/>
                  <a:gd name="T40" fmla="*/ 785 w 3522"/>
                  <a:gd name="T41" fmla="*/ 230 h 2743"/>
                  <a:gd name="T42" fmla="*/ 755 w 3522"/>
                  <a:gd name="T43" fmla="*/ 367 h 2743"/>
                  <a:gd name="T44" fmla="*/ 739 w 3522"/>
                  <a:gd name="T45" fmla="*/ 527 h 2743"/>
                  <a:gd name="T46" fmla="*/ 800 w 3522"/>
                  <a:gd name="T47" fmla="*/ 583 h 2743"/>
                  <a:gd name="T48" fmla="*/ 820 w 3522"/>
                  <a:gd name="T49" fmla="*/ 672 h 2743"/>
                  <a:gd name="T50" fmla="*/ 825 w 3522"/>
                  <a:gd name="T51" fmla="*/ 761 h 2743"/>
                  <a:gd name="T52" fmla="*/ 885 w 3522"/>
                  <a:gd name="T53" fmla="*/ 793 h 2743"/>
                  <a:gd name="T54" fmla="*/ 1088 w 3522"/>
                  <a:gd name="T55" fmla="*/ 869 h 2743"/>
                  <a:gd name="T56" fmla="*/ 1273 w 3522"/>
                  <a:gd name="T57" fmla="*/ 970 h 2743"/>
                  <a:gd name="T58" fmla="*/ 1344 w 3522"/>
                  <a:gd name="T59" fmla="*/ 862 h 2743"/>
                  <a:gd name="T60" fmla="*/ 1563 w 3522"/>
                  <a:gd name="T61" fmla="*/ 883 h 2743"/>
                  <a:gd name="T62" fmla="*/ 1618 w 3522"/>
                  <a:gd name="T63" fmla="*/ 780 h 2743"/>
                  <a:gd name="T64" fmla="*/ 1757 w 3522"/>
                  <a:gd name="T65" fmla="*/ 672 h 2743"/>
                  <a:gd name="T66" fmla="*/ 1911 w 3522"/>
                  <a:gd name="T67" fmla="*/ 755 h 2743"/>
                  <a:gd name="T68" fmla="*/ 1867 w 3522"/>
                  <a:gd name="T69" fmla="*/ 844 h 2743"/>
                  <a:gd name="T70" fmla="*/ 1757 w 3522"/>
                  <a:gd name="T71" fmla="*/ 988 h 2743"/>
                  <a:gd name="T72" fmla="*/ 1671 w 3522"/>
                  <a:gd name="T73" fmla="*/ 1242 h 2743"/>
                  <a:gd name="T74" fmla="*/ 1621 w 3522"/>
                  <a:gd name="T75" fmla="*/ 1211 h 2743"/>
                  <a:gd name="T76" fmla="*/ 1571 w 3522"/>
                  <a:gd name="T77" fmla="*/ 1205 h 2743"/>
                  <a:gd name="T78" fmla="*/ 1523 w 3522"/>
                  <a:gd name="T79" fmla="*/ 1166 h 2743"/>
                  <a:gd name="T80" fmla="*/ 1608 w 3522"/>
                  <a:gd name="T81" fmla="*/ 1039 h 2743"/>
                  <a:gd name="T82" fmla="*/ 1433 w 3522"/>
                  <a:gd name="T83" fmla="*/ 1022 h 2743"/>
                  <a:gd name="T84" fmla="*/ 1339 w 3522"/>
                  <a:gd name="T85" fmla="*/ 938 h 2743"/>
                  <a:gd name="T86" fmla="*/ 1359 w 3522"/>
                  <a:gd name="T87" fmla="*/ 1059 h 2743"/>
                  <a:gd name="T88" fmla="*/ 1348 w 3522"/>
                  <a:gd name="T89" fmla="*/ 1141 h 2743"/>
                  <a:gd name="T90" fmla="*/ 1368 w 3522"/>
                  <a:gd name="T91" fmla="*/ 1376 h 2743"/>
                  <a:gd name="T92" fmla="*/ 1320 w 3522"/>
                  <a:gd name="T93" fmla="*/ 1332 h 2743"/>
                  <a:gd name="T94" fmla="*/ 1232 w 3522"/>
                  <a:gd name="T95" fmla="*/ 1368 h 2743"/>
                  <a:gd name="T96" fmla="*/ 1198 w 3522"/>
                  <a:gd name="T97" fmla="*/ 1483 h 2743"/>
                  <a:gd name="T98" fmla="*/ 1104 w 3522"/>
                  <a:gd name="T99" fmla="*/ 1566 h 2743"/>
                  <a:gd name="T100" fmla="*/ 975 w 3522"/>
                  <a:gd name="T101" fmla="*/ 1610 h 2743"/>
                  <a:gd name="T102" fmla="*/ 925 w 3522"/>
                  <a:gd name="T103" fmla="*/ 1636 h 2743"/>
                  <a:gd name="T104" fmla="*/ 874 w 3522"/>
                  <a:gd name="T105" fmla="*/ 1673 h 2743"/>
                  <a:gd name="T106" fmla="*/ 765 w 3522"/>
                  <a:gd name="T107" fmla="*/ 1578 h 2743"/>
                  <a:gd name="T108" fmla="*/ 690 w 3522"/>
                  <a:gd name="T109" fmla="*/ 1509 h 2743"/>
                  <a:gd name="T110" fmla="*/ 600 w 3522"/>
                  <a:gd name="T111" fmla="*/ 1578 h 2743"/>
                  <a:gd name="T112" fmla="*/ 521 w 3522"/>
                  <a:gd name="T113" fmla="*/ 1660 h 2743"/>
                  <a:gd name="T114" fmla="*/ 417 w 3522"/>
                  <a:gd name="T115" fmla="*/ 1756 h 2743"/>
                  <a:gd name="T116" fmla="*/ 365 w 3522"/>
                  <a:gd name="T117" fmla="*/ 1776 h 2743"/>
                  <a:gd name="T118" fmla="*/ 317 w 3522"/>
                  <a:gd name="T119" fmla="*/ 1870 h 274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522"/>
                  <a:gd name="T181" fmla="*/ 0 h 2743"/>
                  <a:gd name="T182" fmla="*/ 3522 w 3522"/>
                  <a:gd name="T183" fmla="*/ 2743 h 274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522" h="2743">
                    <a:moveTo>
                      <a:pt x="589" y="2743"/>
                    </a:moveTo>
                    <a:cubicBezTo>
                      <a:pt x="586" y="2718"/>
                      <a:pt x="590" y="2692"/>
                      <a:pt x="580" y="2669"/>
                    </a:cubicBezTo>
                    <a:cubicBezTo>
                      <a:pt x="570" y="2647"/>
                      <a:pt x="529" y="2621"/>
                      <a:pt x="507" y="2605"/>
                    </a:cubicBezTo>
                    <a:cubicBezTo>
                      <a:pt x="469" y="2491"/>
                      <a:pt x="509" y="2366"/>
                      <a:pt x="480" y="2249"/>
                    </a:cubicBezTo>
                    <a:cubicBezTo>
                      <a:pt x="496" y="2183"/>
                      <a:pt x="521" y="2183"/>
                      <a:pt x="480" y="2121"/>
                    </a:cubicBezTo>
                    <a:cubicBezTo>
                      <a:pt x="486" y="2103"/>
                      <a:pt x="492" y="2084"/>
                      <a:pt x="498" y="2066"/>
                    </a:cubicBezTo>
                    <a:cubicBezTo>
                      <a:pt x="501" y="2057"/>
                      <a:pt x="507" y="2039"/>
                      <a:pt x="507" y="2039"/>
                    </a:cubicBezTo>
                    <a:cubicBezTo>
                      <a:pt x="494" y="1987"/>
                      <a:pt x="489" y="1976"/>
                      <a:pt x="498" y="1920"/>
                    </a:cubicBezTo>
                    <a:cubicBezTo>
                      <a:pt x="486" y="1859"/>
                      <a:pt x="477" y="1878"/>
                      <a:pt x="461" y="1828"/>
                    </a:cubicBezTo>
                    <a:cubicBezTo>
                      <a:pt x="405" y="1847"/>
                      <a:pt x="445" y="1872"/>
                      <a:pt x="406" y="1911"/>
                    </a:cubicBezTo>
                    <a:cubicBezTo>
                      <a:pt x="403" y="1922"/>
                      <a:pt x="396" y="1969"/>
                      <a:pt x="379" y="1975"/>
                    </a:cubicBezTo>
                    <a:cubicBezTo>
                      <a:pt x="336" y="1991"/>
                      <a:pt x="287" y="1986"/>
                      <a:pt x="242" y="1993"/>
                    </a:cubicBezTo>
                    <a:cubicBezTo>
                      <a:pt x="172" y="1976"/>
                      <a:pt x="183" y="1939"/>
                      <a:pt x="132" y="1901"/>
                    </a:cubicBezTo>
                    <a:cubicBezTo>
                      <a:pt x="114" y="1888"/>
                      <a:pt x="77" y="1865"/>
                      <a:pt x="77" y="1865"/>
                    </a:cubicBezTo>
                    <a:cubicBezTo>
                      <a:pt x="51" y="1784"/>
                      <a:pt x="157" y="1774"/>
                      <a:pt x="214" y="1764"/>
                    </a:cubicBezTo>
                    <a:cubicBezTo>
                      <a:pt x="220" y="1758"/>
                      <a:pt x="233" y="1755"/>
                      <a:pt x="233" y="1746"/>
                    </a:cubicBezTo>
                    <a:cubicBezTo>
                      <a:pt x="233" y="1731"/>
                      <a:pt x="194" y="1720"/>
                      <a:pt x="187" y="1719"/>
                    </a:cubicBezTo>
                    <a:cubicBezTo>
                      <a:pt x="148" y="1714"/>
                      <a:pt x="108" y="1712"/>
                      <a:pt x="68" y="1709"/>
                    </a:cubicBezTo>
                    <a:cubicBezTo>
                      <a:pt x="27" y="1647"/>
                      <a:pt x="52" y="1662"/>
                      <a:pt x="4" y="1645"/>
                    </a:cubicBezTo>
                    <a:cubicBezTo>
                      <a:pt x="7" y="1624"/>
                      <a:pt x="0" y="1598"/>
                      <a:pt x="13" y="1581"/>
                    </a:cubicBezTo>
                    <a:cubicBezTo>
                      <a:pt x="30" y="1559"/>
                      <a:pt x="160" y="1547"/>
                      <a:pt x="178" y="1545"/>
                    </a:cubicBezTo>
                    <a:cubicBezTo>
                      <a:pt x="253" y="1521"/>
                      <a:pt x="224" y="1527"/>
                      <a:pt x="297" y="1545"/>
                    </a:cubicBezTo>
                    <a:cubicBezTo>
                      <a:pt x="313" y="1520"/>
                      <a:pt x="339" y="1483"/>
                      <a:pt x="315" y="1453"/>
                    </a:cubicBezTo>
                    <a:cubicBezTo>
                      <a:pt x="303" y="1438"/>
                      <a:pt x="283" y="1430"/>
                      <a:pt x="269" y="1417"/>
                    </a:cubicBezTo>
                    <a:cubicBezTo>
                      <a:pt x="260" y="1399"/>
                      <a:pt x="246" y="1374"/>
                      <a:pt x="242" y="1353"/>
                    </a:cubicBezTo>
                    <a:cubicBezTo>
                      <a:pt x="238" y="1332"/>
                      <a:pt x="246" y="1306"/>
                      <a:pt x="233" y="1289"/>
                    </a:cubicBezTo>
                    <a:cubicBezTo>
                      <a:pt x="221" y="1274"/>
                      <a:pt x="178" y="1271"/>
                      <a:pt x="178" y="1271"/>
                    </a:cubicBezTo>
                    <a:cubicBezTo>
                      <a:pt x="175" y="1259"/>
                      <a:pt x="167" y="1247"/>
                      <a:pt x="169" y="1234"/>
                    </a:cubicBezTo>
                    <a:cubicBezTo>
                      <a:pt x="172" y="1207"/>
                      <a:pt x="211" y="1141"/>
                      <a:pt x="233" y="1124"/>
                    </a:cubicBezTo>
                    <a:cubicBezTo>
                      <a:pt x="251" y="1111"/>
                      <a:pt x="288" y="1088"/>
                      <a:pt x="288" y="1088"/>
                    </a:cubicBezTo>
                    <a:cubicBezTo>
                      <a:pt x="306" y="1100"/>
                      <a:pt x="324" y="1112"/>
                      <a:pt x="342" y="1124"/>
                    </a:cubicBezTo>
                    <a:cubicBezTo>
                      <a:pt x="357" y="1134"/>
                      <a:pt x="379" y="1119"/>
                      <a:pt x="397" y="1115"/>
                    </a:cubicBezTo>
                    <a:cubicBezTo>
                      <a:pt x="457" y="1100"/>
                      <a:pt x="474" y="1068"/>
                      <a:pt x="525" y="1051"/>
                    </a:cubicBezTo>
                    <a:cubicBezTo>
                      <a:pt x="531" y="1045"/>
                      <a:pt x="539" y="1040"/>
                      <a:pt x="544" y="1033"/>
                    </a:cubicBezTo>
                    <a:cubicBezTo>
                      <a:pt x="557" y="1015"/>
                      <a:pt x="565" y="993"/>
                      <a:pt x="580" y="978"/>
                    </a:cubicBezTo>
                    <a:cubicBezTo>
                      <a:pt x="611" y="947"/>
                      <a:pt x="641" y="917"/>
                      <a:pt x="672" y="887"/>
                    </a:cubicBezTo>
                    <a:cubicBezTo>
                      <a:pt x="689" y="871"/>
                      <a:pt x="715" y="869"/>
                      <a:pt x="736" y="859"/>
                    </a:cubicBezTo>
                    <a:cubicBezTo>
                      <a:pt x="753" y="808"/>
                      <a:pt x="764" y="755"/>
                      <a:pt x="781" y="704"/>
                    </a:cubicBezTo>
                    <a:cubicBezTo>
                      <a:pt x="790" y="678"/>
                      <a:pt x="854" y="667"/>
                      <a:pt x="854" y="667"/>
                    </a:cubicBezTo>
                    <a:cubicBezTo>
                      <a:pt x="869" y="652"/>
                      <a:pt x="885" y="636"/>
                      <a:pt x="900" y="621"/>
                    </a:cubicBezTo>
                    <a:cubicBezTo>
                      <a:pt x="909" y="612"/>
                      <a:pt x="899" y="594"/>
                      <a:pt x="891" y="585"/>
                    </a:cubicBezTo>
                    <a:cubicBezTo>
                      <a:pt x="876" y="568"/>
                      <a:pt x="858" y="550"/>
                      <a:pt x="836" y="548"/>
                    </a:cubicBezTo>
                    <a:cubicBezTo>
                      <a:pt x="806" y="545"/>
                      <a:pt x="775" y="542"/>
                      <a:pt x="745" y="539"/>
                    </a:cubicBezTo>
                    <a:cubicBezTo>
                      <a:pt x="715" y="510"/>
                      <a:pt x="731" y="532"/>
                      <a:pt x="717" y="484"/>
                    </a:cubicBezTo>
                    <a:cubicBezTo>
                      <a:pt x="712" y="465"/>
                      <a:pt x="699" y="429"/>
                      <a:pt x="699" y="429"/>
                    </a:cubicBezTo>
                    <a:cubicBezTo>
                      <a:pt x="709" y="341"/>
                      <a:pt x="704" y="329"/>
                      <a:pt x="772" y="283"/>
                    </a:cubicBezTo>
                    <a:cubicBezTo>
                      <a:pt x="775" y="274"/>
                      <a:pt x="781" y="265"/>
                      <a:pt x="781" y="256"/>
                    </a:cubicBezTo>
                    <a:cubicBezTo>
                      <a:pt x="781" y="170"/>
                      <a:pt x="728" y="190"/>
                      <a:pt x="653" y="183"/>
                    </a:cubicBezTo>
                    <a:cubicBezTo>
                      <a:pt x="633" y="162"/>
                      <a:pt x="610" y="130"/>
                      <a:pt x="635" y="100"/>
                    </a:cubicBezTo>
                    <a:cubicBezTo>
                      <a:pt x="648" y="84"/>
                      <a:pt x="738" y="50"/>
                      <a:pt x="754" y="45"/>
                    </a:cubicBezTo>
                    <a:cubicBezTo>
                      <a:pt x="763" y="42"/>
                      <a:pt x="781" y="36"/>
                      <a:pt x="781" y="36"/>
                    </a:cubicBezTo>
                    <a:cubicBezTo>
                      <a:pt x="815" y="4"/>
                      <a:pt x="864" y="6"/>
                      <a:pt x="909" y="0"/>
                    </a:cubicBezTo>
                    <a:cubicBezTo>
                      <a:pt x="927" y="6"/>
                      <a:pt x="951" y="11"/>
                      <a:pt x="964" y="27"/>
                    </a:cubicBezTo>
                    <a:cubicBezTo>
                      <a:pt x="970" y="35"/>
                      <a:pt x="968" y="47"/>
                      <a:pt x="973" y="55"/>
                    </a:cubicBezTo>
                    <a:cubicBezTo>
                      <a:pt x="992" y="86"/>
                      <a:pt x="1026" y="118"/>
                      <a:pt x="1056" y="137"/>
                    </a:cubicBezTo>
                    <a:cubicBezTo>
                      <a:pt x="1092" y="192"/>
                      <a:pt x="1052" y="143"/>
                      <a:pt x="1101" y="173"/>
                    </a:cubicBezTo>
                    <a:cubicBezTo>
                      <a:pt x="1109" y="178"/>
                      <a:pt x="1112" y="188"/>
                      <a:pt x="1120" y="192"/>
                    </a:cubicBezTo>
                    <a:cubicBezTo>
                      <a:pt x="1137" y="201"/>
                      <a:pt x="1156" y="204"/>
                      <a:pt x="1174" y="210"/>
                    </a:cubicBezTo>
                    <a:cubicBezTo>
                      <a:pt x="1183" y="213"/>
                      <a:pt x="1202" y="219"/>
                      <a:pt x="1202" y="219"/>
                    </a:cubicBezTo>
                    <a:cubicBezTo>
                      <a:pt x="1223" y="216"/>
                      <a:pt x="1245" y="215"/>
                      <a:pt x="1266" y="210"/>
                    </a:cubicBezTo>
                    <a:cubicBezTo>
                      <a:pt x="1285" y="206"/>
                      <a:pt x="1321" y="192"/>
                      <a:pt x="1321" y="192"/>
                    </a:cubicBezTo>
                    <a:cubicBezTo>
                      <a:pt x="1401" y="197"/>
                      <a:pt x="1469" y="170"/>
                      <a:pt x="1494" y="247"/>
                    </a:cubicBezTo>
                    <a:cubicBezTo>
                      <a:pt x="1485" y="301"/>
                      <a:pt x="1489" y="313"/>
                      <a:pt x="1440" y="329"/>
                    </a:cubicBezTo>
                    <a:cubicBezTo>
                      <a:pt x="1398" y="368"/>
                      <a:pt x="1403" y="419"/>
                      <a:pt x="1348" y="439"/>
                    </a:cubicBezTo>
                    <a:cubicBezTo>
                      <a:pt x="1339" y="466"/>
                      <a:pt x="1326" y="491"/>
                      <a:pt x="1348" y="521"/>
                    </a:cubicBezTo>
                    <a:cubicBezTo>
                      <a:pt x="1355" y="531"/>
                      <a:pt x="1373" y="527"/>
                      <a:pt x="1385" y="530"/>
                    </a:cubicBezTo>
                    <a:cubicBezTo>
                      <a:pt x="1418" y="631"/>
                      <a:pt x="1404" y="610"/>
                      <a:pt x="1275" y="621"/>
                    </a:cubicBezTo>
                    <a:cubicBezTo>
                      <a:pt x="1277" y="632"/>
                      <a:pt x="1297" y="732"/>
                      <a:pt x="1302" y="740"/>
                    </a:cubicBezTo>
                    <a:cubicBezTo>
                      <a:pt x="1313" y="756"/>
                      <a:pt x="1339" y="752"/>
                      <a:pt x="1357" y="759"/>
                    </a:cubicBezTo>
                    <a:cubicBezTo>
                      <a:pt x="1360" y="768"/>
                      <a:pt x="1359" y="779"/>
                      <a:pt x="1366" y="786"/>
                    </a:cubicBezTo>
                    <a:cubicBezTo>
                      <a:pt x="1373" y="793"/>
                      <a:pt x="1385" y="791"/>
                      <a:pt x="1394" y="795"/>
                    </a:cubicBezTo>
                    <a:cubicBezTo>
                      <a:pt x="1424" y="810"/>
                      <a:pt x="1435" y="830"/>
                      <a:pt x="1467" y="841"/>
                    </a:cubicBezTo>
                    <a:cubicBezTo>
                      <a:pt x="1487" y="870"/>
                      <a:pt x="1502" y="885"/>
                      <a:pt x="1531" y="905"/>
                    </a:cubicBezTo>
                    <a:cubicBezTo>
                      <a:pt x="1549" y="960"/>
                      <a:pt x="1543" y="910"/>
                      <a:pt x="1513" y="941"/>
                    </a:cubicBezTo>
                    <a:cubicBezTo>
                      <a:pt x="1506" y="948"/>
                      <a:pt x="1509" y="961"/>
                      <a:pt x="1504" y="969"/>
                    </a:cubicBezTo>
                    <a:cubicBezTo>
                      <a:pt x="1499" y="976"/>
                      <a:pt x="1490" y="980"/>
                      <a:pt x="1485" y="987"/>
                    </a:cubicBezTo>
                    <a:cubicBezTo>
                      <a:pt x="1472" y="1005"/>
                      <a:pt x="1449" y="1042"/>
                      <a:pt x="1449" y="1042"/>
                    </a:cubicBezTo>
                    <a:cubicBezTo>
                      <a:pt x="1460" y="1075"/>
                      <a:pt x="1480" y="1083"/>
                      <a:pt x="1513" y="1097"/>
                    </a:cubicBezTo>
                    <a:cubicBezTo>
                      <a:pt x="1531" y="1105"/>
                      <a:pt x="1550" y="1109"/>
                      <a:pt x="1568" y="1115"/>
                    </a:cubicBezTo>
                    <a:cubicBezTo>
                      <a:pt x="1577" y="1118"/>
                      <a:pt x="1595" y="1124"/>
                      <a:pt x="1595" y="1124"/>
                    </a:cubicBezTo>
                    <a:cubicBezTo>
                      <a:pt x="1604" y="1130"/>
                      <a:pt x="1612" y="1138"/>
                      <a:pt x="1622" y="1143"/>
                    </a:cubicBezTo>
                    <a:cubicBezTo>
                      <a:pt x="1640" y="1151"/>
                      <a:pt x="1677" y="1161"/>
                      <a:pt x="1677" y="1161"/>
                    </a:cubicBezTo>
                    <a:cubicBezTo>
                      <a:pt x="1745" y="1225"/>
                      <a:pt x="1831" y="1227"/>
                      <a:pt x="1924" y="1234"/>
                    </a:cubicBezTo>
                    <a:cubicBezTo>
                      <a:pt x="1936" y="1236"/>
                      <a:pt x="1981" y="1243"/>
                      <a:pt x="1997" y="1252"/>
                    </a:cubicBezTo>
                    <a:cubicBezTo>
                      <a:pt x="2038" y="1275"/>
                      <a:pt x="2064" y="1302"/>
                      <a:pt x="2107" y="1316"/>
                    </a:cubicBezTo>
                    <a:cubicBezTo>
                      <a:pt x="2141" y="1352"/>
                      <a:pt x="2109" y="1326"/>
                      <a:pt x="2180" y="1344"/>
                    </a:cubicBezTo>
                    <a:cubicBezTo>
                      <a:pt x="2289" y="1372"/>
                      <a:pt x="2270" y="1365"/>
                      <a:pt x="2336" y="1399"/>
                    </a:cubicBezTo>
                    <a:cubicBezTo>
                      <a:pt x="2354" y="1396"/>
                      <a:pt x="2377" y="1402"/>
                      <a:pt x="2390" y="1389"/>
                    </a:cubicBezTo>
                    <a:cubicBezTo>
                      <a:pt x="2403" y="1376"/>
                      <a:pt x="2395" y="1353"/>
                      <a:pt x="2400" y="1335"/>
                    </a:cubicBezTo>
                    <a:cubicBezTo>
                      <a:pt x="2414" y="1280"/>
                      <a:pt x="2419" y="1272"/>
                      <a:pt x="2464" y="1243"/>
                    </a:cubicBezTo>
                    <a:cubicBezTo>
                      <a:pt x="2473" y="1249"/>
                      <a:pt x="2484" y="1252"/>
                      <a:pt x="2491" y="1261"/>
                    </a:cubicBezTo>
                    <a:cubicBezTo>
                      <a:pt x="2526" y="1306"/>
                      <a:pt x="2468" y="1279"/>
                      <a:pt x="2528" y="1298"/>
                    </a:cubicBezTo>
                    <a:cubicBezTo>
                      <a:pt x="2657" y="1293"/>
                      <a:pt x="2747" y="1286"/>
                      <a:pt x="2866" y="1271"/>
                    </a:cubicBezTo>
                    <a:cubicBezTo>
                      <a:pt x="2880" y="1228"/>
                      <a:pt x="2868" y="1227"/>
                      <a:pt x="2838" y="1197"/>
                    </a:cubicBezTo>
                    <a:cubicBezTo>
                      <a:pt x="2860" y="1165"/>
                      <a:pt x="2876" y="1155"/>
                      <a:pt x="2912" y="1143"/>
                    </a:cubicBezTo>
                    <a:cubicBezTo>
                      <a:pt x="2930" y="1137"/>
                      <a:pt x="2948" y="1130"/>
                      <a:pt x="2966" y="1124"/>
                    </a:cubicBezTo>
                    <a:cubicBezTo>
                      <a:pt x="2975" y="1121"/>
                      <a:pt x="2994" y="1115"/>
                      <a:pt x="2994" y="1115"/>
                    </a:cubicBezTo>
                    <a:cubicBezTo>
                      <a:pt x="3017" y="1047"/>
                      <a:pt x="3093" y="1016"/>
                      <a:pt x="3149" y="978"/>
                    </a:cubicBezTo>
                    <a:cubicBezTo>
                      <a:pt x="3169" y="964"/>
                      <a:pt x="3198" y="972"/>
                      <a:pt x="3222" y="969"/>
                    </a:cubicBezTo>
                    <a:cubicBezTo>
                      <a:pt x="3250" y="966"/>
                      <a:pt x="3277" y="963"/>
                      <a:pt x="3305" y="960"/>
                    </a:cubicBezTo>
                    <a:cubicBezTo>
                      <a:pt x="3395" y="930"/>
                      <a:pt x="3412" y="987"/>
                      <a:pt x="3460" y="1042"/>
                    </a:cubicBezTo>
                    <a:cubicBezTo>
                      <a:pt x="3474" y="1058"/>
                      <a:pt x="3506" y="1088"/>
                      <a:pt x="3506" y="1088"/>
                    </a:cubicBezTo>
                    <a:cubicBezTo>
                      <a:pt x="3522" y="1135"/>
                      <a:pt x="3500" y="1121"/>
                      <a:pt x="3469" y="1152"/>
                    </a:cubicBezTo>
                    <a:cubicBezTo>
                      <a:pt x="3476" y="1179"/>
                      <a:pt x="3490" y="1192"/>
                      <a:pt x="3460" y="1207"/>
                    </a:cubicBezTo>
                    <a:cubicBezTo>
                      <a:pt x="3449" y="1213"/>
                      <a:pt x="3436" y="1212"/>
                      <a:pt x="3424" y="1216"/>
                    </a:cubicBezTo>
                    <a:cubicBezTo>
                      <a:pt x="3406" y="1221"/>
                      <a:pt x="3369" y="1234"/>
                      <a:pt x="3369" y="1234"/>
                    </a:cubicBezTo>
                    <a:cubicBezTo>
                      <a:pt x="3337" y="1265"/>
                      <a:pt x="3293" y="1272"/>
                      <a:pt x="3250" y="1280"/>
                    </a:cubicBezTo>
                    <a:cubicBezTo>
                      <a:pt x="3262" y="1338"/>
                      <a:pt x="3281" y="1388"/>
                      <a:pt x="3222" y="1426"/>
                    </a:cubicBezTo>
                    <a:cubicBezTo>
                      <a:pt x="3204" y="1481"/>
                      <a:pt x="3210" y="1532"/>
                      <a:pt x="3177" y="1581"/>
                    </a:cubicBezTo>
                    <a:cubicBezTo>
                      <a:pt x="3166" y="1646"/>
                      <a:pt x="3172" y="1664"/>
                      <a:pt x="3104" y="1645"/>
                    </a:cubicBezTo>
                    <a:cubicBezTo>
                      <a:pt x="3030" y="1671"/>
                      <a:pt x="3088" y="1641"/>
                      <a:pt x="3067" y="1792"/>
                    </a:cubicBezTo>
                    <a:cubicBezTo>
                      <a:pt x="3060" y="1840"/>
                      <a:pt x="3041" y="1867"/>
                      <a:pt x="3003" y="1892"/>
                    </a:cubicBezTo>
                    <a:cubicBezTo>
                      <a:pt x="2985" y="1889"/>
                      <a:pt x="2956" y="1900"/>
                      <a:pt x="2948" y="1883"/>
                    </a:cubicBezTo>
                    <a:cubicBezTo>
                      <a:pt x="2932" y="1852"/>
                      <a:pt x="2963" y="1780"/>
                      <a:pt x="2976" y="1746"/>
                    </a:cubicBezTo>
                    <a:cubicBezTo>
                      <a:pt x="2967" y="1681"/>
                      <a:pt x="2976" y="1652"/>
                      <a:pt x="2912" y="1673"/>
                    </a:cubicBezTo>
                    <a:cubicBezTo>
                      <a:pt x="2906" y="1679"/>
                      <a:pt x="2896" y="1683"/>
                      <a:pt x="2893" y="1691"/>
                    </a:cubicBezTo>
                    <a:cubicBezTo>
                      <a:pt x="2887" y="1705"/>
                      <a:pt x="2894" y="1725"/>
                      <a:pt x="2884" y="1737"/>
                    </a:cubicBezTo>
                    <a:cubicBezTo>
                      <a:pt x="2876" y="1747"/>
                      <a:pt x="2860" y="1743"/>
                      <a:pt x="2848" y="1746"/>
                    </a:cubicBezTo>
                    <a:cubicBezTo>
                      <a:pt x="2836" y="1743"/>
                      <a:pt x="2819" y="1747"/>
                      <a:pt x="2811" y="1737"/>
                    </a:cubicBezTo>
                    <a:cubicBezTo>
                      <a:pt x="2798" y="1722"/>
                      <a:pt x="2793" y="1682"/>
                      <a:pt x="2793" y="1682"/>
                    </a:cubicBezTo>
                    <a:cubicBezTo>
                      <a:pt x="2806" y="1614"/>
                      <a:pt x="2808" y="1631"/>
                      <a:pt x="2875" y="1618"/>
                    </a:cubicBezTo>
                    <a:cubicBezTo>
                      <a:pt x="2919" y="1589"/>
                      <a:pt x="2921" y="1582"/>
                      <a:pt x="2939" y="1527"/>
                    </a:cubicBezTo>
                    <a:cubicBezTo>
                      <a:pt x="2942" y="1518"/>
                      <a:pt x="2948" y="1499"/>
                      <a:pt x="2948" y="1499"/>
                    </a:cubicBezTo>
                    <a:cubicBezTo>
                      <a:pt x="2936" y="1490"/>
                      <a:pt x="2927" y="1475"/>
                      <a:pt x="2912" y="1472"/>
                    </a:cubicBezTo>
                    <a:cubicBezTo>
                      <a:pt x="2855" y="1462"/>
                      <a:pt x="2845" y="1494"/>
                      <a:pt x="2802" y="1508"/>
                    </a:cubicBezTo>
                    <a:cubicBezTo>
                      <a:pt x="2739" y="1493"/>
                      <a:pt x="2693" y="1479"/>
                      <a:pt x="2628" y="1472"/>
                    </a:cubicBezTo>
                    <a:cubicBezTo>
                      <a:pt x="2625" y="1460"/>
                      <a:pt x="2623" y="1447"/>
                      <a:pt x="2619" y="1435"/>
                    </a:cubicBezTo>
                    <a:cubicBezTo>
                      <a:pt x="2592" y="1342"/>
                      <a:pt x="2614" y="1381"/>
                      <a:pt x="2482" y="1371"/>
                    </a:cubicBezTo>
                    <a:cubicBezTo>
                      <a:pt x="2473" y="1365"/>
                      <a:pt x="2465" y="1355"/>
                      <a:pt x="2454" y="1353"/>
                    </a:cubicBezTo>
                    <a:cubicBezTo>
                      <a:pt x="2385" y="1343"/>
                      <a:pt x="2429" y="1424"/>
                      <a:pt x="2454" y="1444"/>
                    </a:cubicBezTo>
                    <a:cubicBezTo>
                      <a:pt x="2462" y="1450"/>
                      <a:pt x="2473" y="1450"/>
                      <a:pt x="2482" y="1453"/>
                    </a:cubicBezTo>
                    <a:cubicBezTo>
                      <a:pt x="2496" y="1474"/>
                      <a:pt x="2520" y="1498"/>
                      <a:pt x="2491" y="1527"/>
                    </a:cubicBezTo>
                    <a:cubicBezTo>
                      <a:pt x="2477" y="1541"/>
                      <a:pt x="2436" y="1545"/>
                      <a:pt x="2436" y="1545"/>
                    </a:cubicBezTo>
                    <a:cubicBezTo>
                      <a:pt x="2427" y="1551"/>
                      <a:pt x="2412" y="1553"/>
                      <a:pt x="2409" y="1563"/>
                    </a:cubicBezTo>
                    <a:cubicBezTo>
                      <a:pt x="2396" y="1602"/>
                      <a:pt x="2452" y="1625"/>
                      <a:pt x="2473" y="1645"/>
                    </a:cubicBezTo>
                    <a:cubicBezTo>
                      <a:pt x="2491" y="1700"/>
                      <a:pt x="2508" y="1756"/>
                      <a:pt x="2528" y="1810"/>
                    </a:cubicBezTo>
                    <a:cubicBezTo>
                      <a:pt x="2535" y="1860"/>
                      <a:pt x="2559" y="1925"/>
                      <a:pt x="2537" y="1975"/>
                    </a:cubicBezTo>
                    <a:cubicBezTo>
                      <a:pt x="2533" y="1984"/>
                      <a:pt x="2518" y="1981"/>
                      <a:pt x="2509" y="1984"/>
                    </a:cubicBezTo>
                    <a:cubicBezTo>
                      <a:pt x="2471" y="1944"/>
                      <a:pt x="2446" y="1985"/>
                      <a:pt x="2427" y="1929"/>
                    </a:cubicBezTo>
                    <a:cubicBezTo>
                      <a:pt x="2430" y="1920"/>
                      <a:pt x="2443" y="1908"/>
                      <a:pt x="2436" y="1901"/>
                    </a:cubicBezTo>
                    <a:cubicBezTo>
                      <a:pt x="2430" y="1895"/>
                      <a:pt x="2422" y="1912"/>
                      <a:pt x="2418" y="1920"/>
                    </a:cubicBezTo>
                    <a:cubicBezTo>
                      <a:pt x="2413" y="1928"/>
                      <a:pt x="2416" y="1940"/>
                      <a:pt x="2409" y="1947"/>
                    </a:cubicBezTo>
                    <a:cubicBezTo>
                      <a:pt x="2402" y="1954"/>
                      <a:pt x="2390" y="1953"/>
                      <a:pt x="2381" y="1956"/>
                    </a:cubicBezTo>
                    <a:cubicBezTo>
                      <a:pt x="2336" y="1941"/>
                      <a:pt x="2300" y="1949"/>
                      <a:pt x="2262" y="1975"/>
                    </a:cubicBezTo>
                    <a:cubicBezTo>
                      <a:pt x="2268" y="1996"/>
                      <a:pt x="2281" y="2017"/>
                      <a:pt x="2281" y="2039"/>
                    </a:cubicBezTo>
                    <a:cubicBezTo>
                      <a:pt x="2281" y="2082"/>
                      <a:pt x="2254" y="2089"/>
                      <a:pt x="2226" y="2112"/>
                    </a:cubicBezTo>
                    <a:cubicBezTo>
                      <a:pt x="2216" y="2120"/>
                      <a:pt x="2209" y="2133"/>
                      <a:pt x="2198" y="2139"/>
                    </a:cubicBezTo>
                    <a:cubicBezTo>
                      <a:pt x="2161" y="2159"/>
                      <a:pt x="2121" y="2157"/>
                      <a:pt x="2089" y="2185"/>
                    </a:cubicBezTo>
                    <a:cubicBezTo>
                      <a:pt x="2073" y="2199"/>
                      <a:pt x="2055" y="2213"/>
                      <a:pt x="2043" y="2231"/>
                    </a:cubicBezTo>
                    <a:cubicBezTo>
                      <a:pt x="2037" y="2240"/>
                      <a:pt x="2034" y="2253"/>
                      <a:pt x="2025" y="2258"/>
                    </a:cubicBezTo>
                    <a:cubicBezTo>
                      <a:pt x="2011" y="2266"/>
                      <a:pt x="1994" y="2264"/>
                      <a:pt x="1979" y="2267"/>
                    </a:cubicBezTo>
                    <a:cubicBezTo>
                      <a:pt x="1931" y="2299"/>
                      <a:pt x="1906" y="2294"/>
                      <a:pt x="1851" y="2276"/>
                    </a:cubicBezTo>
                    <a:cubicBezTo>
                      <a:pt x="1829" y="2299"/>
                      <a:pt x="1818" y="2312"/>
                      <a:pt x="1787" y="2322"/>
                    </a:cubicBezTo>
                    <a:cubicBezTo>
                      <a:pt x="1781" y="2331"/>
                      <a:pt x="1780" y="2348"/>
                      <a:pt x="1769" y="2349"/>
                    </a:cubicBezTo>
                    <a:cubicBezTo>
                      <a:pt x="1750" y="2351"/>
                      <a:pt x="1714" y="2331"/>
                      <a:pt x="1714" y="2331"/>
                    </a:cubicBezTo>
                    <a:cubicBezTo>
                      <a:pt x="1708" y="2340"/>
                      <a:pt x="1701" y="2349"/>
                      <a:pt x="1696" y="2359"/>
                    </a:cubicBezTo>
                    <a:cubicBezTo>
                      <a:pt x="1692" y="2368"/>
                      <a:pt x="1694" y="2380"/>
                      <a:pt x="1686" y="2386"/>
                    </a:cubicBezTo>
                    <a:cubicBezTo>
                      <a:pt x="1670" y="2397"/>
                      <a:pt x="1650" y="2398"/>
                      <a:pt x="1632" y="2404"/>
                    </a:cubicBezTo>
                    <a:cubicBezTo>
                      <a:pt x="1623" y="2407"/>
                      <a:pt x="1604" y="2413"/>
                      <a:pt x="1604" y="2413"/>
                    </a:cubicBezTo>
                    <a:cubicBezTo>
                      <a:pt x="1452" y="2398"/>
                      <a:pt x="1554" y="2425"/>
                      <a:pt x="1485" y="2359"/>
                    </a:cubicBezTo>
                    <a:cubicBezTo>
                      <a:pt x="1473" y="2321"/>
                      <a:pt x="1459" y="2307"/>
                      <a:pt x="1421" y="2295"/>
                    </a:cubicBezTo>
                    <a:cubicBezTo>
                      <a:pt x="1415" y="2289"/>
                      <a:pt x="1405" y="2285"/>
                      <a:pt x="1403" y="2276"/>
                    </a:cubicBezTo>
                    <a:cubicBezTo>
                      <a:pt x="1401" y="2266"/>
                      <a:pt x="1429" y="2231"/>
                      <a:pt x="1403" y="2221"/>
                    </a:cubicBezTo>
                    <a:cubicBezTo>
                      <a:pt x="1374" y="2210"/>
                      <a:pt x="1342" y="2215"/>
                      <a:pt x="1312" y="2212"/>
                    </a:cubicBezTo>
                    <a:cubicBezTo>
                      <a:pt x="1305" y="2202"/>
                      <a:pt x="1288" y="2167"/>
                      <a:pt x="1266" y="2176"/>
                    </a:cubicBezTo>
                    <a:cubicBezTo>
                      <a:pt x="1256" y="2180"/>
                      <a:pt x="1257" y="2198"/>
                      <a:pt x="1248" y="2203"/>
                    </a:cubicBezTo>
                    <a:cubicBezTo>
                      <a:pt x="1234" y="2211"/>
                      <a:pt x="1217" y="2209"/>
                      <a:pt x="1202" y="2212"/>
                    </a:cubicBezTo>
                    <a:cubicBezTo>
                      <a:pt x="1171" y="2245"/>
                      <a:pt x="1144" y="2262"/>
                      <a:pt x="1101" y="2276"/>
                    </a:cubicBezTo>
                    <a:cubicBezTo>
                      <a:pt x="1085" y="2293"/>
                      <a:pt x="1076" y="2301"/>
                      <a:pt x="1065" y="2322"/>
                    </a:cubicBezTo>
                    <a:cubicBezTo>
                      <a:pt x="1053" y="2345"/>
                      <a:pt x="1060" y="2358"/>
                      <a:pt x="1037" y="2377"/>
                    </a:cubicBezTo>
                    <a:cubicBezTo>
                      <a:pt x="1025" y="2387"/>
                      <a:pt x="955" y="2395"/>
                      <a:pt x="955" y="2395"/>
                    </a:cubicBezTo>
                    <a:cubicBezTo>
                      <a:pt x="919" y="2419"/>
                      <a:pt x="896" y="2446"/>
                      <a:pt x="854" y="2459"/>
                    </a:cubicBezTo>
                    <a:cubicBezTo>
                      <a:pt x="827" y="2477"/>
                      <a:pt x="799" y="2487"/>
                      <a:pt x="772" y="2505"/>
                    </a:cubicBezTo>
                    <a:cubicBezTo>
                      <a:pt x="769" y="2514"/>
                      <a:pt x="772" y="2529"/>
                      <a:pt x="763" y="2532"/>
                    </a:cubicBezTo>
                    <a:cubicBezTo>
                      <a:pt x="751" y="2537"/>
                      <a:pt x="739" y="2523"/>
                      <a:pt x="726" y="2523"/>
                    </a:cubicBezTo>
                    <a:cubicBezTo>
                      <a:pt x="704" y="2523"/>
                      <a:pt x="683" y="2529"/>
                      <a:pt x="662" y="2532"/>
                    </a:cubicBezTo>
                    <a:cubicBezTo>
                      <a:pt x="665" y="2541"/>
                      <a:pt x="672" y="2550"/>
                      <a:pt x="672" y="2560"/>
                    </a:cubicBezTo>
                    <a:cubicBezTo>
                      <a:pt x="672" y="2580"/>
                      <a:pt x="629" y="2651"/>
                      <a:pt x="617" y="2669"/>
                    </a:cubicBezTo>
                    <a:cubicBezTo>
                      <a:pt x="617" y="2669"/>
                      <a:pt x="600" y="2724"/>
                      <a:pt x="598" y="2724"/>
                    </a:cubicBezTo>
                    <a:cubicBezTo>
                      <a:pt x="587" y="2724"/>
                      <a:pt x="585" y="2687"/>
                      <a:pt x="580" y="2697"/>
                    </a:cubicBezTo>
                    <a:cubicBezTo>
                      <a:pt x="573" y="2711"/>
                      <a:pt x="586" y="2728"/>
                      <a:pt x="589" y="2743"/>
                    </a:cubicBezTo>
                    <a:close/>
                  </a:path>
                </a:pathLst>
              </a:custGeom>
              <a:solidFill>
                <a:srgbClr val="00B0F0"/>
              </a:solidFill>
              <a:ln w="63500">
                <a:solidFill>
                  <a:srgbClr val="000000"/>
                </a:solidFill>
                <a:round/>
                <a:headEnd/>
                <a:tailEnd/>
              </a:ln>
            </p:spPr>
            <p:txBody>
              <a:bodyPr wrap="none" anchor="ctr"/>
              <a:lstStyle/>
              <a:p>
                <a:endParaRPr lang="en-US"/>
              </a:p>
            </p:txBody>
          </p:sp>
        </p:grpSp>
        <p:sp>
          <p:nvSpPr>
            <p:cNvPr id="45076" name="Freeform 7"/>
            <p:cNvSpPr>
              <a:spLocks/>
            </p:cNvSpPr>
            <p:nvPr/>
          </p:nvSpPr>
          <p:spPr bwMode="auto">
            <a:xfrm>
              <a:off x="2880" y="1421"/>
              <a:ext cx="960" cy="336"/>
            </a:xfrm>
            <a:custGeom>
              <a:avLst/>
              <a:gdLst>
                <a:gd name="T0" fmla="*/ 0 w 960"/>
                <a:gd name="T1" fmla="*/ 0 h 336"/>
                <a:gd name="T2" fmla="*/ 269 w 960"/>
                <a:gd name="T3" fmla="*/ 38 h 336"/>
                <a:gd name="T4" fmla="*/ 374 w 960"/>
                <a:gd name="T5" fmla="*/ 105 h 336"/>
                <a:gd name="T6" fmla="*/ 413 w 960"/>
                <a:gd name="T7" fmla="*/ 96 h 336"/>
                <a:gd name="T8" fmla="*/ 461 w 960"/>
                <a:gd name="T9" fmla="*/ 77 h 336"/>
                <a:gd name="T10" fmla="*/ 518 w 960"/>
                <a:gd name="T11" fmla="*/ 115 h 336"/>
                <a:gd name="T12" fmla="*/ 538 w 960"/>
                <a:gd name="T13" fmla="*/ 134 h 336"/>
                <a:gd name="T14" fmla="*/ 595 w 960"/>
                <a:gd name="T15" fmla="*/ 144 h 336"/>
                <a:gd name="T16" fmla="*/ 643 w 960"/>
                <a:gd name="T17" fmla="*/ 201 h 336"/>
                <a:gd name="T18" fmla="*/ 701 w 960"/>
                <a:gd name="T19" fmla="*/ 240 h 336"/>
                <a:gd name="T20" fmla="*/ 883 w 960"/>
                <a:gd name="T21" fmla="*/ 230 h 336"/>
                <a:gd name="T22" fmla="*/ 960 w 960"/>
                <a:gd name="T23" fmla="*/ 297 h 336"/>
                <a:gd name="T24" fmla="*/ 941 w 960"/>
                <a:gd name="T25" fmla="*/ 336 h 3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60"/>
                <a:gd name="T40" fmla="*/ 0 h 336"/>
                <a:gd name="T41" fmla="*/ 960 w 960"/>
                <a:gd name="T42" fmla="*/ 336 h 3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60" h="336">
                  <a:moveTo>
                    <a:pt x="0" y="0"/>
                  </a:moveTo>
                  <a:cubicBezTo>
                    <a:pt x="97" y="8"/>
                    <a:pt x="173" y="22"/>
                    <a:pt x="269" y="38"/>
                  </a:cubicBezTo>
                  <a:cubicBezTo>
                    <a:pt x="313" y="53"/>
                    <a:pt x="330" y="91"/>
                    <a:pt x="374" y="105"/>
                  </a:cubicBezTo>
                  <a:cubicBezTo>
                    <a:pt x="387" y="102"/>
                    <a:pt x="402" y="103"/>
                    <a:pt x="413" y="96"/>
                  </a:cubicBezTo>
                  <a:cubicBezTo>
                    <a:pt x="459" y="66"/>
                    <a:pt x="402" y="57"/>
                    <a:pt x="461" y="77"/>
                  </a:cubicBezTo>
                  <a:cubicBezTo>
                    <a:pt x="498" y="131"/>
                    <a:pt x="457" y="85"/>
                    <a:pt x="518" y="115"/>
                  </a:cubicBezTo>
                  <a:cubicBezTo>
                    <a:pt x="526" y="119"/>
                    <a:pt x="529" y="131"/>
                    <a:pt x="538" y="134"/>
                  </a:cubicBezTo>
                  <a:cubicBezTo>
                    <a:pt x="556" y="141"/>
                    <a:pt x="576" y="141"/>
                    <a:pt x="595" y="144"/>
                  </a:cubicBezTo>
                  <a:cubicBezTo>
                    <a:pt x="613" y="172"/>
                    <a:pt x="615" y="180"/>
                    <a:pt x="643" y="201"/>
                  </a:cubicBezTo>
                  <a:cubicBezTo>
                    <a:pt x="661" y="215"/>
                    <a:pt x="701" y="240"/>
                    <a:pt x="701" y="240"/>
                  </a:cubicBezTo>
                  <a:cubicBezTo>
                    <a:pt x="767" y="217"/>
                    <a:pt x="811" y="223"/>
                    <a:pt x="883" y="230"/>
                  </a:cubicBezTo>
                  <a:cubicBezTo>
                    <a:pt x="903" y="287"/>
                    <a:pt x="898" y="285"/>
                    <a:pt x="960" y="297"/>
                  </a:cubicBezTo>
                  <a:cubicBezTo>
                    <a:pt x="949" y="330"/>
                    <a:pt x="957" y="318"/>
                    <a:pt x="941" y="33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077" name="Freeform 8"/>
            <p:cNvSpPr>
              <a:spLocks/>
            </p:cNvSpPr>
            <p:nvPr/>
          </p:nvSpPr>
          <p:spPr bwMode="auto">
            <a:xfrm>
              <a:off x="3830" y="1550"/>
              <a:ext cx="413" cy="140"/>
            </a:xfrm>
            <a:custGeom>
              <a:avLst/>
              <a:gdLst>
                <a:gd name="T0" fmla="*/ 0 w 413"/>
                <a:gd name="T1" fmla="*/ 130 h 140"/>
                <a:gd name="T2" fmla="*/ 48 w 413"/>
                <a:gd name="T3" fmla="*/ 120 h 140"/>
                <a:gd name="T4" fmla="*/ 68 w 413"/>
                <a:gd name="T5" fmla="*/ 53 h 140"/>
                <a:gd name="T6" fmla="*/ 202 w 413"/>
                <a:gd name="T7" fmla="*/ 24 h 140"/>
                <a:gd name="T8" fmla="*/ 288 w 413"/>
                <a:gd name="T9" fmla="*/ 82 h 140"/>
                <a:gd name="T10" fmla="*/ 336 w 413"/>
                <a:gd name="T11" fmla="*/ 120 h 140"/>
                <a:gd name="T12" fmla="*/ 413 w 413"/>
                <a:gd name="T13" fmla="*/ 140 h 140"/>
                <a:gd name="T14" fmla="*/ 0 60000 65536"/>
                <a:gd name="T15" fmla="*/ 0 60000 65536"/>
                <a:gd name="T16" fmla="*/ 0 60000 65536"/>
                <a:gd name="T17" fmla="*/ 0 60000 65536"/>
                <a:gd name="T18" fmla="*/ 0 60000 65536"/>
                <a:gd name="T19" fmla="*/ 0 60000 65536"/>
                <a:gd name="T20" fmla="*/ 0 60000 65536"/>
                <a:gd name="T21" fmla="*/ 0 w 413"/>
                <a:gd name="T22" fmla="*/ 0 h 140"/>
                <a:gd name="T23" fmla="*/ 413 w 413"/>
                <a:gd name="T24" fmla="*/ 140 h 1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3" h="140">
                  <a:moveTo>
                    <a:pt x="0" y="130"/>
                  </a:moveTo>
                  <a:cubicBezTo>
                    <a:pt x="16" y="127"/>
                    <a:pt x="34" y="129"/>
                    <a:pt x="48" y="120"/>
                  </a:cubicBezTo>
                  <a:cubicBezTo>
                    <a:pt x="67" y="107"/>
                    <a:pt x="50" y="68"/>
                    <a:pt x="68" y="53"/>
                  </a:cubicBezTo>
                  <a:cubicBezTo>
                    <a:pt x="91" y="33"/>
                    <a:pt x="181" y="27"/>
                    <a:pt x="202" y="24"/>
                  </a:cubicBezTo>
                  <a:cubicBezTo>
                    <a:pt x="278" y="0"/>
                    <a:pt x="252" y="37"/>
                    <a:pt x="288" y="82"/>
                  </a:cubicBezTo>
                  <a:cubicBezTo>
                    <a:pt x="302" y="99"/>
                    <a:pt x="318" y="108"/>
                    <a:pt x="336" y="120"/>
                  </a:cubicBezTo>
                  <a:cubicBezTo>
                    <a:pt x="366" y="111"/>
                    <a:pt x="413" y="89"/>
                    <a:pt x="413" y="14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pic>
        <p:nvPicPr>
          <p:cNvPr id="45062" name="Picture 10"/>
          <p:cNvPicPr>
            <a:picLocks noChangeAspect="1" noChangeArrowheads="1"/>
          </p:cNvPicPr>
          <p:nvPr/>
        </p:nvPicPr>
        <p:blipFill>
          <a:blip r:embed="rId6">
            <a:extLst>
              <a:ext uri="{28A0092B-C50C-407E-A947-70E740481C1C}">
                <a14:useLocalDpi xmlns:a14="http://schemas.microsoft.com/office/drawing/2010/main" val="0"/>
              </a:ext>
            </a:extLst>
          </a:blip>
          <a:srcRect l="1904" t="7469" r="7619" b="3905"/>
          <a:stretch>
            <a:fillRect/>
          </a:stretch>
        </p:blipFill>
        <p:spPr bwMode="auto">
          <a:xfrm>
            <a:off x="5789613" y="260350"/>
            <a:ext cx="3390900" cy="282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3" name="Line 12"/>
          <p:cNvSpPr>
            <a:spLocks noChangeShapeType="1"/>
          </p:cNvSpPr>
          <p:nvPr/>
        </p:nvSpPr>
        <p:spPr bwMode="auto">
          <a:xfrm flipV="1">
            <a:off x="3124200" y="2286000"/>
            <a:ext cx="2665413" cy="6096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5064" name="Line 13"/>
          <p:cNvSpPr>
            <a:spLocks noChangeShapeType="1"/>
          </p:cNvSpPr>
          <p:nvPr/>
        </p:nvSpPr>
        <p:spPr bwMode="auto">
          <a:xfrm flipV="1">
            <a:off x="2286000" y="1828800"/>
            <a:ext cx="766763" cy="9144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5065" name="Text Box 14"/>
          <p:cNvSpPr txBox="1">
            <a:spLocks noChangeArrowheads="1"/>
          </p:cNvSpPr>
          <p:nvPr/>
        </p:nvSpPr>
        <p:spPr bwMode="auto">
          <a:xfrm>
            <a:off x="6958013" y="2778125"/>
            <a:ext cx="1063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r>
              <a:rPr lang="en-US" altLang="en-US" sz="2400" b="0">
                <a:latin typeface="Times New Roman" pitchFamily="18" charset="0"/>
              </a:rPr>
              <a:t>Bhutan</a:t>
            </a:r>
          </a:p>
        </p:txBody>
      </p:sp>
      <p:sp>
        <p:nvSpPr>
          <p:cNvPr id="45066" name="Text Box 15"/>
          <p:cNvSpPr txBox="1">
            <a:spLocks noChangeArrowheads="1"/>
          </p:cNvSpPr>
          <p:nvPr/>
        </p:nvSpPr>
        <p:spPr bwMode="auto">
          <a:xfrm>
            <a:off x="4724400" y="76200"/>
            <a:ext cx="9112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r>
              <a:rPr lang="en-US" altLang="en-US" sz="2400" b="0">
                <a:latin typeface="Times New Roman" pitchFamily="18" charset="0"/>
              </a:rPr>
              <a:t>Nepal</a:t>
            </a:r>
          </a:p>
        </p:txBody>
      </p:sp>
      <p:sp>
        <p:nvSpPr>
          <p:cNvPr id="45067" name="Text Box 17"/>
          <p:cNvSpPr txBox="1">
            <a:spLocks noChangeArrowheads="1"/>
          </p:cNvSpPr>
          <p:nvPr/>
        </p:nvSpPr>
        <p:spPr bwMode="auto">
          <a:xfrm>
            <a:off x="4343400" y="2535238"/>
            <a:ext cx="31242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r>
              <a:rPr lang="en-US" altLang="en-US" sz="1400" b="0" u="sng">
                <a:latin typeface="Times New Roman" pitchFamily="18" charset="0"/>
              </a:rPr>
              <a:t>India- Bhutan synchronous links</a:t>
            </a:r>
          </a:p>
          <a:p>
            <a:pPr eaLnBrk="1" hangingPunct="1">
              <a:spcBef>
                <a:spcPct val="0"/>
              </a:spcBef>
              <a:buClrTx/>
              <a:buSzTx/>
              <a:buFontTx/>
              <a:buNone/>
            </a:pPr>
            <a:r>
              <a:rPr lang="en-US" altLang="en-US" sz="1400" b="0">
                <a:latin typeface="Times New Roman" pitchFamily="18" charset="0"/>
              </a:rPr>
              <a:t>400 kV Tala-Binaguri D/C</a:t>
            </a:r>
          </a:p>
          <a:p>
            <a:pPr eaLnBrk="1" hangingPunct="1">
              <a:spcBef>
                <a:spcPct val="0"/>
              </a:spcBef>
              <a:buClrTx/>
              <a:buSzTx/>
              <a:buFontTx/>
              <a:buNone/>
            </a:pPr>
            <a:r>
              <a:rPr lang="en-US" altLang="en-US" sz="1400" b="0">
                <a:latin typeface="Times New Roman" pitchFamily="18" charset="0"/>
              </a:rPr>
              <a:t>400 kV Tala-Malbase-Binaguri</a:t>
            </a:r>
          </a:p>
          <a:p>
            <a:pPr eaLnBrk="1" hangingPunct="1">
              <a:spcBef>
                <a:spcPct val="0"/>
              </a:spcBef>
              <a:buClrTx/>
              <a:buSzTx/>
              <a:buFontTx/>
              <a:buNone/>
            </a:pPr>
            <a:r>
              <a:rPr lang="en-US" altLang="en-US" sz="1400" b="0">
                <a:latin typeface="Times New Roman" pitchFamily="18" charset="0"/>
              </a:rPr>
              <a:t>220 kV Chukha-Birpara D/C</a:t>
            </a:r>
          </a:p>
          <a:p>
            <a:pPr eaLnBrk="1" hangingPunct="1">
              <a:spcBef>
                <a:spcPct val="0"/>
              </a:spcBef>
              <a:buClrTx/>
              <a:buSzTx/>
              <a:buFontTx/>
              <a:buNone/>
            </a:pPr>
            <a:r>
              <a:rPr lang="en-US" altLang="en-US" sz="1400" b="0">
                <a:latin typeface="Times New Roman" pitchFamily="18" charset="0"/>
              </a:rPr>
              <a:t>220 kV Chukha-Malbase-Birpara</a:t>
            </a:r>
          </a:p>
          <a:p>
            <a:pPr eaLnBrk="1" hangingPunct="1">
              <a:spcBef>
                <a:spcPct val="0"/>
              </a:spcBef>
              <a:buClrTx/>
              <a:buSzTx/>
              <a:buFontTx/>
              <a:buNone/>
            </a:pPr>
            <a:r>
              <a:rPr lang="en-US" altLang="en-US" sz="1400" b="0">
                <a:latin typeface="Times New Roman" pitchFamily="18" charset="0"/>
              </a:rPr>
              <a:t>132 kV Kurichu-Gelegphug-Bongaigaon</a:t>
            </a:r>
          </a:p>
        </p:txBody>
      </p:sp>
      <p:sp>
        <p:nvSpPr>
          <p:cNvPr id="45068" name="Rectangle 18"/>
          <p:cNvSpPr>
            <a:spLocks noChangeArrowheads="1"/>
          </p:cNvSpPr>
          <p:nvPr/>
        </p:nvSpPr>
        <p:spPr bwMode="auto">
          <a:xfrm>
            <a:off x="71438" y="241300"/>
            <a:ext cx="1717675"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r>
              <a:rPr lang="en-US" altLang="en-US" sz="1400">
                <a:latin typeface="Times New Roman" pitchFamily="18" charset="0"/>
              </a:rPr>
              <a:t>Over 16 links of 132/33/11 KV Radial links with Nepal Net import by Nepal</a:t>
            </a:r>
          </a:p>
        </p:txBody>
      </p:sp>
      <p:sp>
        <p:nvSpPr>
          <p:cNvPr id="45069" name="TextBox 18"/>
          <p:cNvSpPr txBox="1">
            <a:spLocks noChangeArrowheads="1"/>
          </p:cNvSpPr>
          <p:nvPr/>
        </p:nvSpPr>
        <p:spPr bwMode="auto">
          <a:xfrm>
            <a:off x="0" y="6473825"/>
            <a:ext cx="5943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r>
              <a:rPr lang="en-US" altLang="en-US" sz="1800">
                <a:solidFill>
                  <a:srgbClr val="C00000"/>
                </a:solidFill>
              </a:rPr>
              <a:t>Future Connections with Sri Lanka</a:t>
            </a:r>
          </a:p>
        </p:txBody>
      </p:sp>
      <p:cxnSp>
        <p:nvCxnSpPr>
          <p:cNvPr id="18" name="Straight Arrow Connector 17"/>
          <p:cNvCxnSpPr/>
          <p:nvPr/>
        </p:nvCxnSpPr>
        <p:spPr>
          <a:xfrm>
            <a:off x="3182938" y="3592513"/>
            <a:ext cx="550862" cy="903287"/>
          </a:xfrm>
          <a:prstGeom prst="straightConnector1">
            <a:avLst/>
          </a:prstGeom>
          <a:ln>
            <a:solidFill>
              <a:srgbClr val="FF0000"/>
            </a:solidFill>
            <a:tailEnd type="arrow"/>
          </a:ln>
        </p:spPr>
        <p:style>
          <a:lnRef idx="2">
            <a:schemeClr val="accent4"/>
          </a:lnRef>
          <a:fillRef idx="0">
            <a:schemeClr val="accent4"/>
          </a:fillRef>
          <a:effectRef idx="1">
            <a:schemeClr val="accent4"/>
          </a:effectRef>
          <a:fontRef idx="minor">
            <a:schemeClr val="tx1"/>
          </a:fontRef>
        </p:style>
      </p:cxnSp>
      <p:sp>
        <p:nvSpPr>
          <p:cNvPr id="3" name="Freeform 2"/>
          <p:cNvSpPr/>
          <p:nvPr/>
        </p:nvSpPr>
        <p:spPr>
          <a:xfrm>
            <a:off x="2944813" y="3687763"/>
            <a:ext cx="617537" cy="201612"/>
          </a:xfrm>
          <a:custGeom>
            <a:avLst/>
            <a:gdLst>
              <a:gd name="connsiteX0" fmla="*/ 0 w 617771"/>
              <a:gd name="connsiteY0" fmla="*/ 95316 h 202194"/>
              <a:gd name="connsiteX1" fmla="*/ 17813 w 617771"/>
              <a:gd name="connsiteY1" fmla="*/ 65628 h 202194"/>
              <a:gd name="connsiteX2" fmla="*/ 35625 w 617771"/>
              <a:gd name="connsiteY2" fmla="*/ 35939 h 202194"/>
              <a:gd name="connsiteX3" fmla="*/ 47501 w 617771"/>
              <a:gd name="connsiteY3" fmla="*/ 47815 h 202194"/>
              <a:gd name="connsiteX4" fmla="*/ 89064 w 617771"/>
              <a:gd name="connsiteY4" fmla="*/ 47815 h 202194"/>
              <a:gd name="connsiteX5" fmla="*/ 112815 w 617771"/>
              <a:gd name="connsiteY5" fmla="*/ 18126 h 202194"/>
              <a:gd name="connsiteX6" fmla="*/ 154379 w 617771"/>
              <a:gd name="connsiteY6" fmla="*/ 24064 h 202194"/>
              <a:gd name="connsiteX7" fmla="*/ 172192 w 617771"/>
              <a:gd name="connsiteY7" fmla="*/ 35939 h 202194"/>
              <a:gd name="connsiteX8" fmla="*/ 184067 w 617771"/>
              <a:gd name="connsiteY8" fmla="*/ 47815 h 202194"/>
              <a:gd name="connsiteX9" fmla="*/ 225631 w 617771"/>
              <a:gd name="connsiteY9" fmla="*/ 41877 h 202194"/>
              <a:gd name="connsiteX10" fmla="*/ 243444 w 617771"/>
              <a:gd name="connsiteY10" fmla="*/ 35939 h 202194"/>
              <a:gd name="connsiteX11" fmla="*/ 273132 w 617771"/>
              <a:gd name="connsiteY11" fmla="*/ 6251 h 202194"/>
              <a:gd name="connsiteX12" fmla="*/ 290945 w 617771"/>
              <a:gd name="connsiteY12" fmla="*/ 18126 h 202194"/>
              <a:gd name="connsiteX13" fmla="*/ 338446 w 617771"/>
              <a:gd name="connsiteY13" fmla="*/ 6251 h 202194"/>
              <a:gd name="connsiteX14" fmla="*/ 344384 w 617771"/>
              <a:gd name="connsiteY14" fmla="*/ 24064 h 202194"/>
              <a:gd name="connsiteX15" fmla="*/ 409698 w 617771"/>
              <a:gd name="connsiteY15" fmla="*/ 41877 h 202194"/>
              <a:gd name="connsiteX16" fmla="*/ 421574 w 617771"/>
              <a:gd name="connsiteY16" fmla="*/ 89378 h 202194"/>
              <a:gd name="connsiteX17" fmla="*/ 439387 w 617771"/>
              <a:gd name="connsiteY17" fmla="*/ 101254 h 202194"/>
              <a:gd name="connsiteX18" fmla="*/ 457200 w 617771"/>
              <a:gd name="connsiteY18" fmla="*/ 119067 h 202194"/>
              <a:gd name="connsiteX19" fmla="*/ 475013 w 617771"/>
              <a:gd name="connsiteY19" fmla="*/ 148755 h 202194"/>
              <a:gd name="connsiteX20" fmla="*/ 504701 w 617771"/>
              <a:gd name="connsiteY20" fmla="*/ 190319 h 202194"/>
              <a:gd name="connsiteX21" fmla="*/ 558140 w 617771"/>
              <a:gd name="connsiteY21" fmla="*/ 196256 h 202194"/>
              <a:gd name="connsiteX22" fmla="*/ 605641 w 617771"/>
              <a:gd name="connsiteY22" fmla="*/ 202194 h 202194"/>
              <a:gd name="connsiteX23" fmla="*/ 617516 w 617771"/>
              <a:gd name="connsiteY23" fmla="*/ 184381 h 202194"/>
              <a:gd name="connsiteX24" fmla="*/ 599703 w 617771"/>
              <a:gd name="connsiteY24" fmla="*/ 154693 h 202194"/>
              <a:gd name="connsiteX25" fmla="*/ 593766 w 617771"/>
              <a:gd name="connsiteY25" fmla="*/ 136880 h 202194"/>
              <a:gd name="connsiteX26" fmla="*/ 581890 w 617771"/>
              <a:gd name="connsiteY26" fmla="*/ 125004 h 202194"/>
              <a:gd name="connsiteX27" fmla="*/ 570015 w 617771"/>
              <a:gd name="connsiteY27" fmla="*/ 89378 h 202194"/>
              <a:gd name="connsiteX28" fmla="*/ 564077 w 617771"/>
              <a:gd name="connsiteY28" fmla="*/ 71565 h 202194"/>
              <a:gd name="connsiteX29" fmla="*/ 558140 w 617771"/>
              <a:gd name="connsiteY29" fmla="*/ 53752 h 202194"/>
              <a:gd name="connsiteX30" fmla="*/ 540327 w 617771"/>
              <a:gd name="connsiteY30" fmla="*/ 47815 h 202194"/>
              <a:gd name="connsiteX31" fmla="*/ 534389 w 617771"/>
              <a:gd name="connsiteY31" fmla="*/ 30002 h 202194"/>
              <a:gd name="connsiteX32" fmla="*/ 522514 w 617771"/>
              <a:gd name="connsiteY32" fmla="*/ 12189 h 20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17771" h="202194">
                <a:moveTo>
                  <a:pt x="0" y="95316"/>
                </a:moveTo>
                <a:cubicBezTo>
                  <a:pt x="5938" y="85420"/>
                  <a:pt x="12652" y="75950"/>
                  <a:pt x="17813" y="65628"/>
                </a:cubicBezTo>
                <a:cubicBezTo>
                  <a:pt x="33230" y="34794"/>
                  <a:pt x="12429" y="59137"/>
                  <a:pt x="35625" y="35939"/>
                </a:cubicBezTo>
                <a:cubicBezTo>
                  <a:pt x="39584" y="39898"/>
                  <a:pt x="42700" y="44935"/>
                  <a:pt x="47501" y="47815"/>
                </a:cubicBezTo>
                <a:cubicBezTo>
                  <a:pt x="65037" y="58337"/>
                  <a:pt x="69696" y="52657"/>
                  <a:pt x="89064" y="47815"/>
                </a:cubicBezTo>
                <a:cubicBezTo>
                  <a:pt x="90238" y="46053"/>
                  <a:pt x="106725" y="18803"/>
                  <a:pt x="112815" y="18126"/>
                </a:cubicBezTo>
                <a:cubicBezTo>
                  <a:pt x="126725" y="16580"/>
                  <a:pt x="140524" y="22085"/>
                  <a:pt x="154379" y="24064"/>
                </a:cubicBezTo>
                <a:cubicBezTo>
                  <a:pt x="160317" y="28022"/>
                  <a:pt x="166620" y="31481"/>
                  <a:pt x="172192" y="35939"/>
                </a:cubicBezTo>
                <a:cubicBezTo>
                  <a:pt x="176563" y="39436"/>
                  <a:pt x="178503" y="47197"/>
                  <a:pt x="184067" y="47815"/>
                </a:cubicBezTo>
                <a:cubicBezTo>
                  <a:pt x="197977" y="49361"/>
                  <a:pt x="211776" y="43856"/>
                  <a:pt x="225631" y="41877"/>
                </a:cubicBezTo>
                <a:cubicBezTo>
                  <a:pt x="231569" y="39898"/>
                  <a:pt x="240339" y="41373"/>
                  <a:pt x="243444" y="35939"/>
                </a:cubicBezTo>
                <a:cubicBezTo>
                  <a:pt x="266191" y="-3869"/>
                  <a:pt x="227216" y="-5228"/>
                  <a:pt x="273132" y="6251"/>
                </a:cubicBezTo>
                <a:cubicBezTo>
                  <a:pt x="279070" y="10209"/>
                  <a:pt x="283864" y="17241"/>
                  <a:pt x="290945" y="18126"/>
                </a:cubicBezTo>
                <a:cubicBezTo>
                  <a:pt x="301369" y="19429"/>
                  <a:pt x="326812" y="10129"/>
                  <a:pt x="338446" y="6251"/>
                </a:cubicBezTo>
                <a:cubicBezTo>
                  <a:pt x="340425" y="12189"/>
                  <a:pt x="339291" y="20426"/>
                  <a:pt x="344384" y="24064"/>
                </a:cubicBezTo>
                <a:cubicBezTo>
                  <a:pt x="356101" y="32433"/>
                  <a:pt x="394730" y="38883"/>
                  <a:pt x="409698" y="41877"/>
                </a:cubicBezTo>
                <a:cubicBezTo>
                  <a:pt x="409994" y="43357"/>
                  <a:pt x="416705" y="83292"/>
                  <a:pt x="421574" y="89378"/>
                </a:cubicBezTo>
                <a:cubicBezTo>
                  <a:pt x="426032" y="94951"/>
                  <a:pt x="433905" y="96685"/>
                  <a:pt x="439387" y="101254"/>
                </a:cubicBezTo>
                <a:cubicBezTo>
                  <a:pt x="445838" y="106630"/>
                  <a:pt x="451262" y="113129"/>
                  <a:pt x="457200" y="119067"/>
                </a:cubicBezTo>
                <a:cubicBezTo>
                  <a:pt x="483126" y="196855"/>
                  <a:pt x="442415" y="83560"/>
                  <a:pt x="475013" y="148755"/>
                </a:cubicBezTo>
                <a:cubicBezTo>
                  <a:pt x="491026" y="180781"/>
                  <a:pt x="473933" y="185191"/>
                  <a:pt x="504701" y="190319"/>
                </a:cubicBezTo>
                <a:cubicBezTo>
                  <a:pt x="522380" y="193265"/>
                  <a:pt x="540340" y="194162"/>
                  <a:pt x="558140" y="196256"/>
                </a:cubicBezTo>
                <a:lnTo>
                  <a:pt x="605641" y="202194"/>
                </a:lnTo>
                <a:cubicBezTo>
                  <a:pt x="609599" y="196256"/>
                  <a:pt x="616343" y="191420"/>
                  <a:pt x="617516" y="184381"/>
                </a:cubicBezTo>
                <a:cubicBezTo>
                  <a:pt x="619719" y="171166"/>
                  <a:pt x="607141" y="162130"/>
                  <a:pt x="599703" y="154693"/>
                </a:cubicBezTo>
                <a:cubicBezTo>
                  <a:pt x="597724" y="148755"/>
                  <a:pt x="596986" y="142247"/>
                  <a:pt x="593766" y="136880"/>
                </a:cubicBezTo>
                <a:cubicBezTo>
                  <a:pt x="590886" y="132079"/>
                  <a:pt x="584394" y="130011"/>
                  <a:pt x="581890" y="125004"/>
                </a:cubicBezTo>
                <a:cubicBezTo>
                  <a:pt x="576292" y="113808"/>
                  <a:pt x="573973" y="101253"/>
                  <a:pt x="570015" y="89378"/>
                </a:cubicBezTo>
                <a:lnTo>
                  <a:pt x="564077" y="71565"/>
                </a:lnTo>
                <a:cubicBezTo>
                  <a:pt x="562098" y="65627"/>
                  <a:pt x="564078" y="55731"/>
                  <a:pt x="558140" y="53752"/>
                </a:cubicBezTo>
                <a:lnTo>
                  <a:pt x="540327" y="47815"/>
                </a:lnTo>
                <a:cubicBezTo>
                  <a:pt x="538348" y="41877"/>
                  <a:pt x="537609" y="35369"/>
                  <a:pt x="534389" y="30002"/>
                </a:cubicBezTo>
                <a:cubicBezTo>
                  <a:pt x="521115" y="7878"/>
                  <a:pt x="522514" y="26852"/>
                  <a:pt x="522514" y="12189"/>
                </a:cubicBezTo>
              </a:path>
            </a:pathLst>
          </a:custGeom>
        </p:spPr>
        <p:style>
          <a:lnRef idx="1">
            <a:schemeClr val="dk1"/>
          </a:lnRef>
          <a:fillRef idx="0">
            <a:schemeClr val="dk1"/>
          </a:fillRef>
          <a:effectRef idx="0">
            <a:schemeClr val="dk1"/>
          </a:effectRef>
          <a:fontRef idx="minor">
            <a:schemeClr val="tx1"/>
          </a:fontRef>
        </p:style>
        <p:txBody>
          <a:bodyPr anchor="ctr"/>
          <a:lstStyle/>
          <a:p>
            <a:pPr algn="ctr">
              <a:defRPr/>
            </a:pPr>
            <a:endParaRPr lang="en-US"/>
          </a:p>
        </p:txBody>
      </p:sp>
      <p:sp>
        <p:nvSpPr>
          <p:cNvPr id="45072" name="Text Box 17"/>
          <p:cNvSpPr txBox="1">
            <a:spLocks noChangeArrowheads="1"/>
          </p:cNvSpPr>
          <p:nvPr/>
        </p:nvSpPr>
        <p:spPr bwMode="auto">
          <a:xfrm>
            <a:off x="1912938" y="4419600"/>
            <a:ext cx="432752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r>
              <a:rPr lang="en-US" altLang="en-US" sz="1400" b="0" u="sng">
                <a:latin typeface="Times New Roman" pitchFamily="18" charset="0"/>
              </a:rPr>
              <a:t>India- Bangladesh asynchronous links</a:t>
            </a:r>
          </a:p>
          <a:p>
            <a:pPr eaLnBrk="1" hangingPunct="1">
              <a:spcBef>
                <a:spcPct val="0"/>
              </a:spcBef>
              <a:buClrTx/>
              <a:buSzTx/>
              <a:buFontTx/>
              <a:buNone/>
            </a:pPr>
            <a:r>
              <a:rPr lang="en-US" altLang="en-US" sz="1400" b="0">
                <a:latin typeface="Times New Roman" pitchFamily="18" charset="0"/>
              </a:rPr>
              <a:t>400 kV Bheramara (Bangladesh)–Berhampur (India) D/C</a:t>
            </a:r>
          </a:p>
          <a:p>
            <a:pPr eaLnBrk="1" hangingPunct="1">
              <a:spcBef>
                <a:spcPct val="0"/>
              </a:spcBef>
              <a:buClrTx/>
              <a:buSzTx/>
              <a:buFontTx/>
              <a:buNone/>
            </a:pPr>
            <a:r>
              <a:rPr lang="en-US" altLang="en-US" sz="1400" b="0">
                <a:latin typeface="Times New Roman" pitchFamily="18" charset="0"/>
              </a:rPr>
              <a:t>500 MW B-t-B HVDC at Bheramara (Bangladesh)</a:t>
            </a:r>
          </a:p>
        </p:txBody>
      </p:sp>
      <p:sp>
        <p:nvSpPr>
          <p:cNvPr id="5" name="Freeform 4"/>
          <p:cNvSpPr/>
          <p:nvPr/>
        </p:nvSpPr>
        <p:spPr>
          <a:xfrm>
            <a:off x="750888" y="4019550"/>
            <a:ext cx="1508125" cy="511175"/>
          </a:xfrm>
          <a:custGeom>
            <a:avLst/>
            <a:gdLst>
              <a:gd name="connsiteX0" fmla="*/ 0 w 1508167"/>
              <a:gd name="connsiteY0" fmla="*/ 511147 h 511147"/>
              <a:gd name="connsiteX1" fmla="*/ 35626 w 1508167"/>
              <a:gd name="connsiteY1" fmla="*/ 451771 h 511147"/>
              <a:gd name="connsiteX2" fmla="*/ 178130 w 1508167"/>
              <a:gd name="connsiteY2" fmla="*/ 368643 h 511147"/>
              <a:gd name="connsiteX3" fmla="*/ 237507 w 1508167"/>
              <a:gd name="connsiteY3" fmla="*/ 321142 h 511147"/>
              <a:gd name="connsiteX4" fmla="*/ 344385 w 1508167"/>
              <a:gd name="connsiteY4" fmla="*/ 297392 h 511147"/>
              <a:gd name="connsiteX5" fmla="*/ 451263 w 1508167"/>
              <a:gd name="connsiteY5" fmla="*/ 238015 h 511147"/>
              <a:gd name="connsiteX6" fmla="*/ 475013 w 1508167"/>
              <a:gd name="connsiteY6" fmla="*/ 166763 h 511147"/>
              <a:gd name="connsiteX7" fmla="*/ 486889 w 1508167"/>
              <a:gd name="connsiteY7" fmla="*/ 71760 h 511147"/>
              <a:gd name="connsiteX8" fmla="*/ 522515 w 1508167"/>
              <a:gd name="connsiteY8" fmla="*/ 48010 h 511147"/>
              <a:gd name="connsiteX9" fmla="*/ 641268 w 1508167"/>
              <a:gd name="connsiteY9" fmla="*/ 36134 h 511147"/>
              <a:gd name="connsiteX10" fmla="*/ 676894 w 1508167"/>
              <a:gd name="connsiteY10" fmla="*/ 24259 h 511147"/>
              <a:gd name="connsiteX11" fmla="*/ 712520 w 1508167"/>
              <a:gd name="connsiteY11" fmla="*/ 508 h 511147"/>
              <a:gd name="connsiteX12" fmla="*/ 819398 w 1508167"/>
              <a:gd name="connsiteY12" fmla="*/ 12384 h 511147"/>
              <a:gd name="connsiteX13" fmla="*/ 855024 w 1508167"/>
              <a:gd name="connsiteY13" fmla="*/ 24259 h 511147"/>
              <a:gd name="connsiteX14" fmla="*/ 914400 w 1508167"/>
              <a:gd name="connsiteY14" fmla="*/ 71760 h 511147"/>
              <a:gd name="connsiteX15" fmla="*/ 961902 w 1508167"/>
              <a:gd name="connsiteY15" fmla="*/ 131137 h 511147"/>
              <a:gd name="connsiteX16" fmla="*/ 997528 w 1508167"/>
              <a:gd name="connsiteY16" fmla="*/ 154888 h 511147"/>
              <a:gd name="connsiteX17" fmla="*/ 1021278 w 1508167"/>
              <a:gd name="connsiteY17" fmla="*/ 190514 h 511147"/>
              <a:gd name="connsiteX18" fmla="*/ 1246910 w 1508167"/>
              <a:gd name="connsiteY18" fmla="*/ 202389 h 511147"/>
              <a:gd name="connsiteX19" fmla="*/ 1330037 w 1508167"/>
              <a:gd name="connsiteY19" fmla="*/ 178638 h 511147"/>
              <a:gd name="connsiteX20" fmla="*/ 1401289 w 1508167"/>
              <a:gd name="connsiteY20" fmla="*/ 154888 h 511147"/>
              <a:gd name="connsiteX21" fmla="*/ 1436915 w 1508167"/>
              <a:gd name="connsiteY21" fmla="*/ 143012 h 511147"/>
              <a:gd name="connsiteX22" fmla="*/ 1508167 w 1508167"/>
              <a:gd name="connsiteY22" fmla="*/ 107386 h 511147"/>
              <a:gd name="connsiteX23" fmla="*/ 1353787 w 1508167"/>
              <a:gd name="connsiteY23" fmla="*/ 95511 h 511147"/>
              <a:gd name="connsiteX24" fmla="*/ 1318161 w 1508167"/>
              <a:gd name="connsiteY24" fmla="*/ 119262 h 511147"/>
              <a:gd name="connsiteX25" fmla="*/ 1246910 w 1508167"/>
              <a:gd name="connsiteY25" fmla="*/ 131137 h 511147"/>
              <a:gd name="connsiteX26" fmla="*/ 1187533 w 1508167"/>
              <a:gd name="connsiteY26" fmla="*/ 178638 h 511147"/>
              <a:gd name="connsiteX27" fmla="*/ 1140032 w 1508167"/>
              <a:gd name="connsiteY27" fmla="*/ 226140 h 511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508167" h="511147">
                <a:moveTo>
                  <a:pt x="0" y="511147"/>
                </a:moveTo>
                <a:cubicBezTo>
                  <a:pt x="11875" y="491355"/>
                  <a:pt x="26075" y="472783"/>
                  <a:pt x="35626" y="451771"/>
                </a:cubicBezTo>
                <a:cubicBezTo>
                  <a:pt x="85798" y="341395"/>
                  <a:pt x="12473" y="385210"/>
                  <a:pt x="178130" y="368643"/>
                </a:cubicBezTo>
                <a:cubicBezTo>
                  <a:pt x="267677" y="338795"/>
                  <a:pt x="160771" y="382530"/>
                  <a:pt x="237507" y="321142"/>
                </a:cubicBezTo>
                <a:cubicBezTo>
                  <a:pt x="252893" y="308833"/>
                  <a:pt x="343657" y="297513"/>
                  <a:pt x="344385" y="297392"/>
                </a:cubicBezTo>
                <a:cubicBezTo>
                  <a:pt x="426052" y="242946"/>
                  <a:pt x="388557" y="258916"/>
                  <a:pt x="451263" y="238015"/>
                </a:cubicBezTo>
                <a:lnTo>
                  <a:pt x="475013" y="166763"/>
                </a:lnTo>
                <a:cubicBezTo>
                  <a:pt x="485105" y="136487"/>
                  <a:pt x="475036" y="101391"/>
                  <a:pt x="486889" y="71760"/>
                </a:cubicBezTo>
                <a:cubicBezTo>
                  <a:pt x="492190" y="58509"/>
                  <a:pt x="508608" y="51219"/>
                  <a:pt x="522515" y="48010"/>
                </a:cubicBezTo>
                <a:cubicBezTo>
                  <a:pt x="561278" y="39065"/>
                  <a:pt x="601684" y="40093"/>
                  <a:pt x="641268" y="36134"/>
                </a:cubicBezTo>
                <a:cubicBezTo>
                  <a:pt x="653143" y="32176"/>
                  <a:pt x="665698" y="29857"/>
                  <a:pt x="676894" y="24259"/>
                </a:cubicBezTo>
                <a:cubicBezTo>
                  <a:pt x="689660" y="17876"/>
                  <a:pt x="698297" y="1693"/>
                  <a:pt x="712520" y="508"/>
                </a:cubicBezTo>
                <a:cubicBezTo>
                  <a:pt x="748241" y="-2469"/>
                  <a:pt x="783772" y="8425"/>
                  <a:pt x="819398" y="12384"/>
                </a:cubicBezTo>
                <a:cubicBezTo>
                  <a:pt x="831273" y="16342"/>
                  <a:pt x="845249" y="16439"/>
                  <a:pt x="855024" y="24259"/>
                </a:cubicBezTo>
                <a:cubicBezTo>
                  <a:pt x="931759" y="85647"/>
                  <a:pt x="824853" y="41912"/>
                  <a:pt x="914400" y="71760"/>
                </a:cubicBezTo>
                <a:cubicBezTo>
                  <a:pt x="1016499" y="139827"/>
                  <a:pt x="896346" y="49193"/>
                  <a:pt x="961902" y="131137"/>
                </a:cubicBezTo>
                <a:cubicBezTo>
                  <a:pt x="970818" y="142282"/>
                  <a:pt x="985653" y="146971"/>
                  <a:pt x="997528" y="154888"/>
                </a:cubicBezTo>
                <a:cubicBezTo>
                  <a:pt x="1005445" y="166763"/>
                  <a:pt x="1011186" y="180422"/>
                  <a:pt x="1021278" y="190514"/>
                </a:cubicBezTo>
                <a:cubicBezTo>
                  <a:pt x="1081962" y="251198"/>
                  <a:pt x="1166016" y="207445"/>
                  <a:pt x="1246910" y="202389"/>
                </a:cubicBezTo>
                <a:cubicBezTo>
                  <a:pt x="1366615" y="162487"/>
                  <a:pt x="1180949" y="223364"/>
                  <a:pt x="1330037" y="178638"/>
                </a:cubicBezTo>
                <a:cubicBezTo>
                  <a:pt x="1354017" y="171444"/>
                  <a:pt x="1377538" y="162805"/>
                  <a:pt x="1401289" y="154888"/>
                </a:cubicBezTo>
                <a:cubicBezTo>
                  <a:pt x="1413164" y="150930"/>
                  <a:pt x="1426499" y="149955"/>
                  <a:pt x="1436915" y="143012"/>
                </a:cubicBezTo>
                <a:cubicBezTo>
                  <a:pt x="1482957" y="112319"/>
                  <a:pt x="1459001" y="123776"/>
                  <a:pt x="1508167" y="107386"/>
                </a:cubicBezTo>
                <a:cubicBezTo>
                  <a:pt x="1446391" y="66203"/>
                  <a:pt x="1467368" y="69300"/>
                  <a:pt x="1353787" y="95511"/>
                </a:cubicBezTo>
                <a:cubicBezTo>
                  <a:pt x="1339880" y="98720"/>
                  <a:pt x="1331701" y="114749"/>
                  <a:pt x="1318161" y="119262"/>
                </a:cubicBezTo>
                <a:cubicBezTo>
                  <a:pt x="1295319" y="126876"/>
                  <a:pt x="1270660" y="127179"/>
                  <a:pt x="1246910" y="131137"/>
                </a:cubicBezTo>
                <a:cubicBezTo>
                  <a:pt x="1178843" y="233237"/>
                  <a:pt x="1269477" y="113084"/>
                  <a:pt x="1187533" y="178638"/>
                </a:cubicBezTo>
                <a:cubicBezTo>
                  <a:pt x="1091986" y="255074"/>
                  <a:pt x="1218028" y="187139"/>
                  <a:pt x="1140032" y="226140"/>
                </a:cubicBezTo>
              </a:path>
            </a:pathLst>
          </a:custGeom>
          <a:noFill/>
          <a:ln w="2127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074" name="Text Box 14"/>
          <p:cNvSpPr txBox="1">
            <a:spLocks noChangeArrowheads="1"/>
          </p:cNvSpPr>
          <p:nvPr/>
        </p:nvSpPr>
        <p:spPr bwMode="auto">
          <a:xfrm>
            <a:off x="5160963" y="5715000"/>
            <a:ext cx="16192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r>
              <a:rPr lang="en-US" altLang="en-US" sz="2400" b="0">
                <a:latin typeface="Times New Roman" pitchFamily="18" charset="0"/>
              </a:rPr>
              <a:t>Bangladesh</a:t>
            </a: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107950" y="260350"/>
            <a:ext cx="8589963" cy="792163"/>
          </a:xfrm>
        </p:spPr>
        <p:txBody>
          <a:bodyPr/>
          <a:lstStyle/>
          <a:p>
            <a:r>
              <a:rPr lang="en-US" altLang="en-US" sz="3200" smtClean="0"/>
              <a:t>Region wise Installed Generating Capacity</a:t>
            </a:r>
          </a:p>
        </p:txBody>
      </p:sp>
      <p:sp>
        <p:nvSpPr>
          <p:cNvPr id="9219" name="TextBox 2"/>
          <p:cNvSpPr txBox="1">
            <a:spLocks noChangeArrowheads="1"/>
          </p:cNvSpPr>
          <p:nvPr/>
        </p:nvSpPr>
        <p:spPr bwMode="auto">
          <a:xfrm>
            <a:off x="2211388" y="5867400"/>
            <a:ext cx="69357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r>
              <a:rPr lang="en-US" altLang="en-US" sz="1800" b="0"/>
              <a:t>Captive generating capacity as on 31</a:t>
            </a:r>
            <a:r>
              <a:rPr lang="en-US" altLang="en-US" sz="1800" b="0" baseline="30000"/>
              <a:t>st</a:t>
            </a:r>
            <a:r>
              <a:rPr lang="en-US" altLang="en-US" sz="1800" b="0"/>
              <a:t> March 2011 = 34,445 MW</a:t>
            </a:r>
          </a:p>
        </p:txBody>
      </p:sp>
      <p:sp>
        <p:nvSpPr>
          <p:cNvPr id="9220" name="TextBox 3"/>
          <p:cNvSpPr txBox="1">
            <a:spLocks noChangeArrowheads="1"/>
          </p:cNvSpPr>
          <p:nvPr/>
        </p:nvSpPr>
        <p:spPr bwMode="auto">
          <a:xfrm>
            <a:off x="6745288" y="6488113"/>
            <a:ext cx="23526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r>
              <a:rPr lang="en-US" altLang="en-US" sz="1800" b="0"/>
              <a:t>Source: CEA website</a:t>
            </a:r>
          </a:p>
        </p:txBody>
      </p:sp>
      <p:pic>
        <p:nvPicPr>
          <p:cNvPr id="9221"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47750"/>
            <a:ext cx="9097963" cy="476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3"/>
          <p:cNvSpPr>
            <a:spLocks noGrp="1"/>
          </p:cNvSpPr>
          <p:nvPr>
            <p:ph type="dt" sz="quarter" idx="10"/>
          </p:nvPr>
        </p:nvSpPr>
        <p:spPr>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77CD5138-9363-4125-9339-46E0AE387AAD}" type="datetime1">
              <a:rPr lang="en-US" smtClean="0"/>
              <a:pPr eaLnBrk="1" hangingPunct="1">
                <a:defRPr/>
              </a:pPr>
              <a:t>6/27/2014</a:t>
            </a:fld>
            <a:endParaRPr lang="en-US" smtClean="0"/>
          </a:p>
        </p:txBody>
      </p:sp>
      <p:sp>
        <p:nvSpPr>
          <p:cNvPr id="3" name="Footer Placeholder 4"/>
          <p:cNvSpPr>
            <a:spLocks noGrp="1"/>
          </p:cNvSpPr>
          <p:nvPr>
            <p:ph type="ftr" sz="quarter" idx="11"/>
          </p:nvPr>
        </p:nvSpPr>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ERLDC: POSOCO</a:t>
            </a:r>
          </a:p>
        </p:txBody>
      </p:sp>
      <p:sp>
        <p:nvSpPr>
          <p:cNvPr id="66564" name="Slide Number Placeholder 5"/>
          <p:cNvSpPr>
            <a:spLocks noGrp="1"/>
          </p:cNvSpPr>
          <p:nvPr>
            <p:ph type="sldNum" sz="quarter" idx="12"/>
          </p:nvPr>
        </p:nvSpPr>
        <p:spPr>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8075B7DD-B9E9-44D7-A8E4-C31FD7B36545}" type="slidenum">
              <a:rPr lang="en-US" smtClean="0"/>
              <a:pPr eaLnBrk="1" hangingPunct="1">
                <a:defRPr/>
              </a:pPr>
              <a:t>40</a:t>
            </a:fld>
            <a:endParaRPr lang="en-US" smtClean="0"/>
          </a:p>
        </p:txBody>
      </p:sp>
      <p:sp>
        <p:nvSpPr>
          <p:cNvPr id="8" name="Rectangle 2"/>
          <p:cNvSpPr txBox="1">
            <a:spLocks noChangeArrowheads="1"/>
          </p:cNvSpPr>
          <p:nvPr/>
        </p:nvSpPr>
        <p:spPr bwMode="auto">
          <a:xfrm>
            <a:off x="22225" y="14288"/>
            <a:ext cx="7772400" cy="1143000"/>
          </a:xfrm>
          <a:prstGeom prst="rect">
            <a:avLst/>
          </a:prstGeom>
          <a:noFill/>
          <a:ln>
            <a:noFill/>
          </a:ln>
          <a:extLst/>
        </p:spPr>
        <p:txBody>
          <a:bodyPr anchor="ct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Garamond" pitchFamily="18" charset="0"/>
                <a:cs typeface="Arial" charset="0"/>
              </a:defRPr>
            </a:lvl2pPr>
            <a:lvl3pPr algn="l" rtl="0" eaLnBrk="0" fontAlgn="base" hangingPunct="0">
              <a:spcBef>
                <a:spcPct val="0"/>
              </a:spcBef>
              <a:spcAft>
                <a:spcPct val="0"/>
              </a:spcAft>
              <a:defRPr sz="3000" b="1">
                <a:solidFill>
                  <a:schemeClr val="tx2"/>
                </a:solidFill>
                <a:latin typeface="Garamond" pitchFamily="18" charset="0"/>
                <a:cs typeface="Arial" charset="0"/>
              </a:defRPr>
            </a:lvl3pPr>
            <a:lvl4pPr algn="l" rtl="0" eaLnBrk="0" fontAlgn="base" hangingPunct="0">
              <a:spcBef>
                <a:spcPct val="0"/>
              </a:spcBef>
              <a:spcAft>
                <a:spcPct val="0"/>
              </a:spcAft>
              <a:defRPr sz="3000" b="1">
                <a:solidFill>
                  <a:schemeClr val="tx2"/>
                </a:solidFill>
                <a:latin typeface="Garamond" pitchFamily="18" charset="0"/>
                <a:cs typeface="Arial" charset="0"/>
              </a:defRPr>
            </a:lvl4pPr>
            <a:lvl5pPr algn="l" rtl="0" eaLnBrk="0" fontAlgn="base" hangingPunct="0">
              <a:spcBef>
                <a:spcPct val="0"/>
              </a:spcBef>
              <a:spcAft>
                <a:spcPct val="0"/>
              </a:spcAft>
              <a:defRPr sz="3000" b="1">
                <a:solidFill>
                  <a:schemeClr val="tx2"/>
                </a:solidFill>
                <a:latin typeface="Garamond" pitchFamily="18" charset="0"/>
                <a:cs typeface="Arial" charset="0"/>
              </a:defRPr>
            </a:lvl5pPr>
            <a:lvl6pPr marL="457200" algn="l" rtl="0" fontAlgn="base">
              <a:spcBef>
                <a:spcPct val="0"/>
              </a:spcBef>
              <a:spcAft>
                <a:spcPct val="0"/>
              </a:spcAft>
              <a:defRPr sz="3000" b="1">
                <a:solidFill>
                  <a:schemeClr val="tx2"/>
                </a:solidFill>
                <a:latin typeface="Garamond" pitchFamily="18" charset="0"/>
                <a:cs typeface="Arial" charset="0"/>
              </a:defRPr>
            </a:lvl6pPr>
            <a:lvl7pPr marL="914400" algn="l" rtl="0" fontAlgn="base">
              <a:spcBef>
                <a:spcPct val="0"/>
              </a:spcBef>
              <a:spcAft>
                <a:spcPct val="0"/>
              </a:spcAft>
              <a:defRPr sz="3000" b="1">
                <a:solidFill>
                  <a:schemeClr val="tx2"/>
                </a:solidFill>
                <a:latin typeface="Garamond" pitchFamily="18" charset="0"/>
                <a:cs typeface="Arial" charset="0"/>
              </a:defRPr>
            </a:lvl7pPr>
            <a:lvl8pPr marL="1371600" algn="l" rtl="0" fontAlgn="base">
              <a:spcBef>
                <a:spcPct val="0"/>
              </a:spcBef>
              <a:spcAft>
                <a:spcPct val="0"/>
              </a:spcAft>
              <a:defRPr sz="3000" b="1">
                <a:solidFill>
                  <a:schemeClr val="tx2"/>
                </a:solidFill>
                <a:latin typeface="Garamond" pitchFamily="18" charset="0"/>
                <a:cs typeface="Arial" charset="0"/>
              </a:defRPr>
            </a:lvl8pPr>
            <a:lvl9pPr marL="1828800" algn="l" rtl="0" fontAlgn="base">
              <a:spcBef>
                <a:spcPct val="0"/>
              </a:spcBef>
              <a:spcAft>
                <a:spcPct val="0"/>
              </a:spcAft>
              <a:defRPr sz="3000" b="1">
                <a:solidFill>
                  <a:schemeClr val="tx2"/>
                </a:solidFill>
                <a:latin typeface="Garamond" pitchFamily="18" charset="0"/>
                <a:cs typeface="Arial" charset="0"/>
              </a:defRPr>
            </a:lvl9pPr>
          </a:lstStyle>
          <a:p>
            <a:pPr eaLnBrk="1" hangingPunct="1">
              <a:defRPr/>
            </a:pPr>
            <a:r>
              <a:rPr lang="en-US" altLang="en-US" sz="2400" kern="0" dirty="0" smtClean="0"/>
              <a:t>ASYNCHRONOUS INTERCONNECTION WITH BHUTAN</a:t>
            </a:r>
          </a:p>
        </p:txBody>
      </p:sp>
      <p:sp>
        <p:nvSpPr>
          <p:cNvPr id="46086" name="Content Placeholder 4"/>
          <p:cNvSpPr>
            <a:spLocks noGrp="1"/>
          </p:cNvSpPr>
          <p:nvPr>
            <p:ph idx="1"/>
          </p:nvPr>
        </p:nvSpPr>
        <p:spPr/>
        <p:txBody>
          <a:bodyPr/>
          <a:lstStyle/>
          <a:p>
            <a:endParaRPr lang="en-US" altLang="en-US" smtClean="0"/>
          </a:p>
        </p:txBody>
      </p:sp>
      <p:pic>
        <p:nvPicPr>
          <p:cNvPr id="4608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295400"/>
            <a:ext cx="83058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r>
              <a:rPr lang="en-US" altLang="en-US" smtClean="0"/>
              <a:t>Power Transfer to Bangladesh</a:t>
            </a:r>
          </a:p>
        </p:txBody>
      </p:sp>
      <p:sp>
        <p:nvSpPr>
          <p:cNvPr id="47107" name="Content Placeholder 2"/>
          <p:cNvSpPr>
            <a:spLocks noGrp="1"/>
          </p:cNvSpPr>
          <p:nvPr>
            <p:ph idx="1"/>
          </p:nvPr>
        </p:nvSpPr>
        <p:spPr/>
        <p:txBody>
          <a:bodyPr/>
          <a:lstStyle/>
          <a:p>
            <a:r>
              <a:rPr lang="en-US" altLang="en-US" smtClean="0"/>
              <a:t>Present status</a:t>
            </a:r>
          </a:p>
          <a:p>
            <a:pPr lvl="1"/>
            <a:r>
              <a:rPr lang="en-US" altLang="en-US" smtClean="0"/>
              <a:t>400 kV D/C from Berhampur-Bheramara (Bangladesh)</a:t>
            </a:r>
          </a:p>
          <a:p>
            <a:pPr lvl="1"/>
            <a:r>
              <a:rPr lang="en-US" altLang="en-US" smtClean="0"/>
              <a:t>500 MW B-t-B HVDC terminal at Bhermara (Bangladesh)</a:t>
            </a:r>
          </a:p>
          <a:p>
            <a:pPr lvl="1"/>
            <a:r>
              <a:rPr lang="en-US" altLang="en-US" smtClean="0"/>
              <a:t>Started in month of October 2013</a:t>
            </a:r>
          </a:p>
          <a:p>
            <a:pPr lvl="1"/>
            <a:r>
              <a:rPr lang="en-US" altLang="en-US" smtClean="0"/>
              <a:t>Initially power transfer was restricted to 250 MW</a:t>
            </a:r>
          </a:p>
          <a:p>
            <a:pPr lvl="1"/>
            <a:r>
              <a:rPr lang="en-US" altLang="en-US" smtClean="0"/>
              <a:t>With commissioning of SPS (system protection scheme) power transfer is enhanced to 500 MW</a:t>
            </a:r>
          </a:p>
          <a:p>
            <a:pPr lvl="1"/>
            <a:endParaRPr lang="en-US" altLang="en-US" smtClean="0"/>
          </a:p>
          <a:p>
            <a:r>
              <a:rPr lang="en-US" altLang="en-US" smtClean="0"/>
              <a:t>Proposed lines</a:t>
            </a:r>
          </a:p>
          <a:p>
            <a:pPr lvl="1"/>
            <a:r>
              <a:rPr lang="en-US" altLang="en-US" smtClean="0"/>
              <a:t>400 kV HTSL (high tensile low sag) D/C line from Sagardighi-Berhampur.</a:t>
            </a:r>
          </a:p>
          <a:p>
            <a:pPr lvl="1"/>
            <a:r>
              <a:rPr lang="en-US" altLang="en-US" smtClean="0"/>
              <a:t>Proposed for reliable supply of 500 MW to Bangladesh through out the year. </a:t>
            </a:r>
          </a:p>
          <a:p>
            <a:pPr lvl="1"/>
            <a:endParaRPr lang="en-US" altLang="en-US" smtClean="0"/>
          </a:p>
        </p:txBody>
      </p:sp>
      <p:sp>
        <p:nvSpPr>
          <p:cNvPr id="4" name="Date Placeholder 3"/>
          <p:cNvSpPr>
            <a:spLocks noGrp="1"/>
          </p:cNvSpPr>
          <p:nvPr>
            <p:ph type="dt" sz="quarter" idx="10"/>
          </p:nvPr>
        </p:nvSpPr>
        <p:spPr/>
        <p:txBody>
          <a:bodyPr/>
          <a:lstStyle/>
          <a:p>
            <a:pPr>
              <a:defRPr/>
            </a:pPr>
            <a:fld id="{7ABC5923-3046-4154-9C40-F7FCB1E378EC}" type="datetime1">
              <a:rPr lang="en-US" smtClean="0"/>
              <a:pPr>
                <a:defRPr/>
              </a:pPr>
              <a:t>6/27/2014</a:t>
            </a:fld>
            <a:endParaRPr lang="en-US"/>
          </a:p>
        </p:txBody>
      </p:sp>
      <p:sp>
        <p:nvSpPr>
          <p:cNvPr id="5" name="Footer Placeholder 4"/>
          <p:cNvSpPr>
            <a:spLocks noGrp="1"/>
          </p:cNvSpPr>
          <p:nvPr>
            <p:ph type="ftr" sz="quarter" idx="11"/>
          </p:nvPr>
        </p:nvSpPr>
        <p:spPr/>
        <p:txBody>
          <a:bodyPr/>
          <a:lstStyle/>
          <a:p>
            <a:pPr>
              <a:defRPr/>
            </a:pPr>
            <a:r>
              <a:rPr lang="en-US" smtClean="0"/>
              <a:t>POSOCO</a:t>
            </a:r>
            <a:endParaRPr lang="en-US"/>
          </a:p>
        </p:txBody>
      </p:sp>
      <p:sp>
        <p:nvSpPr>
          <p:cNvPr id="6" name="Slide Number Placeholder 5"/>
          <p:cNvSpPr>
            <a:spLocks noGrp="1"/>
          </p:cNvSpPr>
          <p:nvPr>
            <p:ph type="sldNum" sz="quarter" idx="12"/>
          </p:nvPr>
        </p:nvSpPr>
        <p:spPr/>
        <p:txBody>
          <a:bodyPr/>
          <a:lstStyle/>
          <a:p>
            <a:pPr>
              <a:defRPr/>
            </a:pPr>
            <a:fld id="{F05FDF76-E580-4BA8-BA3A-899408F3BD6E}" type="slidenum">
              <a:rPr lang="en-US" smtClean="0"/>
              <a:pPr>
                <a:defRPr/>
              </a:pPr>
              <a:t>41</a:t>
            </a:fld>
            <a:endParaRPr 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pPr algn="ctr"/>
            <a:r>
              <a:rPr lang="en-US" altLang="en-US" smtClean="0"/>
              <a:t>Power Map of Bangladesh</a:t>
            </a:r>
          </a:p>
        </p:txBody>
      </p:sp>
      <p:sp>
        <p:nvSpPr>
          <p:cNvPr id="48131" name="Content Placeholder 2"/>
          <p:cNvSpPr>
            <a:spLocks noGrp="1"/>
          </p:cNvSpPr>
          <p:nvPr>
            <p:ph idx="1"/>
          </p:nvPr>
        </p:nvSpPr>
        <p:spPr/>
        <p:txBody>
          <a:bodyPr/>
          <a:lstStyle/>
          <a:p>
            <a:endParaRPr lang="en-US" altLang="en-US" smtClean="0"/>
          </a:p>
        </p:txBody>
      </p:sp>
      <p:sp>
        <p:nvSpPr>
          <p:cNvPr id="4" name="Date Placeholder 3"/>
          <p:cNvSpPr>
            <a:spLocks noGrp="1"/>
          </p:cNvSpPr>
          <p:nvPr>
            <p:ph type="dt" sz="quarter" idx="10"/>
          </p:nvPr>
        </p:nvSpPr>
        <p:spPr/>
        <p:txBody>
          <a:bodyPr/>
          <a:lstStyle/>
          <a:p>
            <a:pPr>
              <a:defRPr/>
            </a:pPr>
            <a:fld id="{7ABC5923-3046-4154-9C40-F7FCB1E378EC}" type="datetime1">
              <a:rPr lang="en-US" smtClean="0"/>
              <a:pPr>
                <a:defRPr/>
              </a:pPr>
              <a:t>6/27/2014</a:t>
            </a:fld>
            <a:endParaRPr lang="en-US"/>
          </a:p>
        </p:txBody>
      </p:sp>
      <p:sp>
        <p:nvSpPr>
          <p:cNvPr id="5" name="Footer Placeholder 4"/>
          <p:cNvSpPr>
            <a:spLocks noGrp="1"/>
          </p:cNvSpPr>
          <p:nvPr>
            <p:ph type="ftr" sz="quarter" idx="11"/>
          </p:nvPr>
        </p:nvSpPr>
        <p:spPr/>
        <p:txBody>
          <a:bodyPr/>
          <a:lstStyle/>
          <a:p>
            <a:pPr>
              <a:defRPr/>
            </a:pPr>
            <a:r>
              <a:rPr lang="en-US" smtClean="0"/>
              <a:t>POSOCO</a:t>
            </a:r>
            <a:endParaRPr lang="en-US"/>
          </a:p>
        </p:txBody>
      </p:sp>
      <p:sp>
        <p:nvSpPr>
          <p:cNvPr id="6" name="Slide Number Placeholder 5"/>
          <p:cNvSpPr>
            <a:spLocks noGrp="1"/>
          </p:cNvSpPr>
          <p:nvPr>
            <p:ph type="sldNum" sz="quarter" idx="12"/>
          </p:nvPr>
        </p:nvSpPr>
        <p:spPr/>
        <p:txBody>
          <a:bodyPr/>
          <a:lstStyle/>
          <a:p>
            <a:pPr>
              <a:defRPr/>
            </a:pPr>
            <a:fld id="{4081F257-B7FE-4596-8B37-A80C7558BB58}" type="slidenum">
              <a:rPr lang="en-US" smtClean="0"/>
              <a:pPr>
                <a:defRPr/>
              </a:pPr>
              <a:t>42</a:t>
            </a:fld>
            <a:endParaRPr lang="en-US"/>
          </a:p>
        </p:txBody>
      </p:sp>
      <p:pic>
        <p:nvPicPr>
          <p:cNvPr id="4813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685800"/>
            <a:ext cx="88392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71463"/>
            <a:ext cx="8686800" cy="631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866775"/>
            <a:ext cx="84963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Title 1"/>
          <p:cNvSpPr>
            <a:spLocks noGrp="1"/>
          </p:cNvSpPr>
          <p:nvPr>
            <p:ph type="title"/>
          </p:nvPr>
        </p:nvSpPr>
        <p:spPr>
          <a:xfrm>
            <a:off x="673100" y="115888"/>
            <a:ext cx="7715250" cy="593725"/>
          </a:xfrm>
        </p:spPr>
        <p:txBody>
          <a:bodyPr/>
          <a:lstStyle/>
          <a:p>
            <a:r>
              <a:rPr lang="en-US" altLang="en-US" smtClean="0"/>
              <a:t>Line Flows(in MW)</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708025"/>
            <a:ext cx="8682038" cy="588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a:xfrm>
            <a:off x="673100" y="115888"/>
            <a:ext cx="7715250" cy="593725"/>
          </a:xfrm>
          <a:prstGeom prst="rect">
            <a:avLst/>
          </a:prstGeom>
        </p:spPr>
        <p:txBody>
          <a:bodyP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b="1" dirty="0" smtClean="0"/>
              <a:t>Voltage (in kV)</a:t>
            </a:r>
            <a:endParaRPr lang="en-US" b="1"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8688" y="908050"/>
            <a:ext cx="6551612" cy="576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Title 1"/>
          <p:cNvSpPr>
            <a:spLocks noGrp="1"/>
          </p:cNvSpPr>
          <p:nvPr>
            <p:ph type="title"/>
          </p:nvPr>
        </p:nvSpPr>
        <p:spPr>
          <a:xfrm>
            <a:off x="468313" y="14288"/>
            <a:ext cx="8229600" cy="706437"/>
          </a:xfrm>
        </p:spPr>
        <p:txBody>
          <a:bodyPr/>
          <a:lstStyle/>
          <a:p>
            <a:r>
              <a:rPr lang="en-IN" altLang="en-US" sz="2800" smtClean="0">
                <a:solidFill>
                  <a:srgbClr val="00B050"/>
                </a:solidFill>
              </a:rPr>
              <a:t>Jeerat Voltage (Sep’13 – Dec’13)</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603250"/>
            <a:ext cx="8659813" cy="597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txBox="1">
            <a:spLocks/>
          </p:cNvSpPr>
          <p:nvPr/>
        </p:nvSpPr>
        <p:spPr>
          <a:xfrm>
            <a:off x="673100" y="115888"/>
            <a:ext cx="7715250" cy="593725"/>
          </a:xfrm>
          <a:prstGeom prst="rect">
            <a:avLst/>
          </a:prstGeom>
        </p:spPr>
        <p:txBody>
          <a:bodyP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b="1" dirty="0" err="1" smtClean="0"/>
              <a:t>Bheramara</a:t>
            </a:r>
            <a:r>
              <a:rPr lang="en-US" b="1" dirty="0" smtClean="0"/>
              <a:t> Voltage (in kV)</a:t>
            </a:r>
            <a:endParaRPr lang="en-US" b="1"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xfrm>
            <a:off x="395288" y="188913"/>
            <a:ext cx="8302625" cy="476250"/>
          </a:xfrm>
        </p:spPr>
        <p:txBody>
          <a:bodyPr/>
          <a:lstStyle/>
          <a:p>
            <a:pPr>
              <a:lnSpc>
                <a:spcPct val="115000"/>
              </a:lnSpc>
            </a:pPr>
            <a:r>
              <a:rPr lang="en-US" altLang="en-US" sz="2800" smtClean="0"/>
              <a:t>Special Protection scheme (SPS) to take care of contingency situation</a:t>
            </a:r>
            <a:endParaRPr lang="en-US" altLang="en-US" sz="2400" smtClean="0">
              <a:ea typeface="Calibri" pitchFamily="34" charset="0"/>
              <a:cs typeface="Mangal" pitchFamily="2"/>
            </a:endParaRPr>
          </a:p>
        </p:txBody>
      </p:sp>
      <p:pic>
        <p:nvPicPr>
          <p:cNvPr id="5427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 y="1066800"/>
            <a:ext cx="8458200" cy="5530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Date Placeholder 1"/>
          <p:cNvSpPr>
            <a:spLocks noGrp="1"/>
          </p:cNvSpPr>
          <p:nvPr>
            <p:ph type="dt" sz="quarter" idx="10"/>
          </p:nvPr>
        </p:nvSpPr>
        <p:spPr>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FE43F369-AAC0-4301-92AE-4B71818B4F93}" type="datetime1">
              <a:rPr lang="en-US" smtClean="0"/>
              <a:pPr eaLnBrk="1" hangingPunct="1">
                <a:defRPr/>
              </a:pPr>
              <a:t>6/27/2014</a:t>
            </a:fld>
            <a:endParaRPr lang="en-US" smtClean="0"/>
          </a:p>
        </p:txBody>
      </p:sp>
      <p:sp>
        <p:nvSpPr>
          <p:cNvPr id="68611" name="Footer Placeholder 2"/>
          <p:cNvSpPr>
            <a:spLocks noGrp="1"/>
          </p:cNvSpPr>
          <p:nvPr>
            <p:ph type="ftr" sz="quarter" idx="11"/>
          </p:nvPr>
        </p:nvSpPr>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ERLDC: POSOCO</a:t>
            </a:r>
          </a:p>
        </p:txBody>
      </p:sp>
      <p:sp>
        <p:nvSpPr>
          <p:cNvPr id="68612" name="Slide Number Placeholder 3"/>
          <p:cNvSpPr>
            <a:spLocks noGrp="1"/>
          </p:cNvSpPr>
          <p:nvPr>
            <p:ph type="sldNum" sz="quarter" idx="12"/>
          </p:nvPr>
        </p:nvSpPr>
        <p:spPr>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74AF5455-0C51-4745-AD35-4DBB8537368B}" type="slidenum">
              <a:rPr lang="en-US" smtClean="0"/>
              <a:pPr eaLnBrk="1" hangingPunct="1">
                <a:defRPr/>
              </a:pPr>
              <a:t>49</a:t>
            </a:fld>
            <a:endParaRPr lang="en-US" smtClean="0"/>
          </a:p>
        </p:txBody>
      </p:sp>
      <p:sp>
        <p:nvSpPr>
          <p:cNvPr id="55301" name="Rectangle 2"/>
          <p:cNvSpPr>
            <a:spLocks noGrp="1" noChangeArrowheads="1"/>
          </p:cNvSpPr>
          <p:nvPr>
            <p:ph type="title" idx="4294967295"/>
          </p:nvPr>
        </p:nvSpPr>
        <p:spPr>
          <a:xfrm>
            <a:off x="0" y="0"/>
            <a:ext cx="7772400" cy="1143000"/>
          </a:xfrm>
        </p:spPr>
        <p:txBody>
          <a:bodyPr/>
          <a:lstStyle/>
          <a:p>
            <a:pPr eaLnBrk="1" hangingPunct="1"/>
            <a:r>
              <a:rPr lang="en-US" altLang="en-US" sz="3200" smtClean="0"/>
              <a:t>SYNCHRONOUS INTERCONNECTION WITH BHUTAN</a:t>
            </a:r>
          </a:p>
        </p:txBody>
      </p:sp>
      <p:grpSp>
        <p:nvGrpSpPr>
          <p:cNvPr id="55302" name="Group 3"/>
          <p:cNvGrpSpPr>
            <a:grpSpLocks/>
          </p:cNvGrpSpPr>
          <p:nvPr/>
        </p:nvGrpSpPr>
        <p:grpSpPr bwMode="auto">
          <a:xfrm>
            <a:off x="76200" y="990600"/>
            <a:ext cx="8991600" cy="5257800"/>
            <a:chOff x="48" y="960"/>
            <a:chExt cx="5664" cy="3312"/>
          </a:xfrm>
        </p:grpSpPr>
        <p:graphicFrame>
          <p:nvGraphicFramePr>
            <p:cNvPr id="55330" name="Object 18"/>
            <p:cNvGraphicFramePr>
              <a:graphicFrameLocks noChangeAspect="1"/>
            </p:cNvGraphicFramePr>
            <p:nvPr/>
          </p:nvGraphicFramePr>
          <p:xfrm>
            <a:off x="48" y="960"/>
            <a:ext cx="5664" cy="3312"/>
          </p:xfrm>
          <a:graphic>
            <a:graphicData uri="http://schemas.openxmlformats.org/presentationml/2006/ole">
              <mc:AlternateContent xmlns:mc="http://schemas.openxmlformats.org/markup-compatibility/2006">
                <mc:Choice xmlns:v="urn:schemas-microsoft-com:vml" Requires="v">
                  <p:oleObj spid="_x0000_s55336" name="Bitmap Image" r:id="rId3" imgW="14428571" imgH="7400000" progId="Paint.Picture">
                    <p:embed/>
                  </p:oleObj>
                </mc:Choice>
                <mc:Fallback>
                  <p:oleObj name="Bitmap Image" r:id="rId3" imgW="14428571" imgH="7400000" progId="Paint.Picture">
                    <p:embed/>
                    <p:pic>
                      <p:nvPicPr>
                        <p:cNvPr id="0" name="Object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 y="960"/>
                          <a:ext cx="5664" cy="3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5331" name="Rectangle 5"/>
            <p:cNvSpPr>
              <a:spLocks noChangeArrowheads="1"/>
            </p:cNvSpPr>
            <p:nvPr/>
          </p:nvSpPr>
          <p:spPr bwMode="auto">
            <a:xfrm>
              <a:off x="864" y="3408"/>
              <a:ext cx="1488" cy="432"/>
            </a:xfrm>
            <a:prstGeom prst="rect">
              <a:avLst/>
            </a:prstGeom>
            <a:solidFill>
              <a:srgbClr val="000000"/>
            </a:solidFill>
            <a:ln w="9525">
              <a:solidFill>
                <a:srgbClr val="000000"/>
              </a:solidFill>
              <a:miter lim="800000"/>
              <a:headEnd/>
              <a:tailEnd/>
            </a:ln>
          </p:spPr>
          <p:txBody>
            <a:bodyPr wrap="none" anchor="ct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endParaRPr lang="en-IN" altLang="en-US" sz="2400" b="0">
                <a:latin typeface="Times New Roman" pitchFamily="18" charset="0"/>
              </a:endParaRPr>
            </a:p>
          </p:txBody>
        </p:sp>
      </p:grpSp>
      <p:sp>
        <p:nvSpPr>
          <p:cNvPr id="55303" name="Text Box 6"/>
          <p:cNvSpPr txBox="1">
            <a:spLocks noChangeArrowheads="1"/>
          </p:cNvSpPr>
          <p:nvPr/>
        </p:nvSpPr>
        <p:spPr bwMode="auto">
          <a:xfrm>
            <a:off x="6099175" y="5257800"/>
            <a:ext cx="28987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a:spcBef>
                <a:spcPct val="0"/>
              </a:spcBef>
              <a:buClrTx/>
              <a:buSzTx/>
              <a:buFontTx/>
              <a:buNone/>
            </a:pPr>
            <a:r>
              <a:rPr lang="en-US" altLang="en-US" sz="1800">
                <a:solidFill>
                  <a:schemeClr val="tx2"/>
                </a:solidFill>
                <a:latin typeface="Century Gothic" pitchFamily="34" charset="0"/>
              </a:rPr>
              <a:t>2 x 139 + 2 x 144 kms.  of</a:t>
            </a:r>
          </a:p>
          <a:p>
            <a:pPr>
              <a:spcBef>
                <a:spcPct val="0"/>
              </a:spcBef>
              <a:buClrTx/>
              <a:buSzTx/>
              <a:buFontTx/>
              <a:buNone/>
            </a:pPr>
            <a:r>
              <a:rPr lang="en-US" altLang="en-US" sz="1800">
                <a:solidFill>
                  <a:schemeClr val="tx2"/>
                </a:solidFill>
                <a:latin typeface="Century Gothic" pitchFamily="34" charset="0"/>
              </a:rPr>
              <a:t>400 kV lines in Bhutan</a:t>
            </a:r>
          </a:p>
        </p:txBody>
      </p:sp>
      <p:sp>
        <p:nvSpPr>
          <p:cNvPr id="55304" name="Line 7"/>
          <p:cNvSpPr>
            <a:spLocks noChangeShapeType="1"/>
          </p:cNvSpPr>
          <p:nvPr/>
        </p:nvSpPr>
        <p:spPr bwMode="auto">
          <a:xfrm flipH="1" flipV="1">
            <a:off x="7543800" y="3733800"/>
            <a:ext cx="304800" cy="1371600"/>
          </a:xfrm>
          <a:prstGeom prst="line">
            <a:avLst/>
          </a:prstGeom>
          <a:noFill/>
          <a:ln w="28575">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5305" name="Text Box 8"/>
          <p:cNvSpPr txBox="1">
            <a:spLocks noChangeArrowheads="1"/>
          </p:cNvSpPr>
          <p:nvPr/>
        </p:nvSpPr>
        <p:spPr bwMode="auto">
          <a:xfrm>
            <a:off x="3505200" y="6461125"/>
            <a:ext cx="5467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a:spcBef>
                <a:spcPct val="0"/>
              </a:spcBef>
              <a:buClrTx/>
              <a:buSzTx/>
              <a:buFontTx/>
              <a:buNone/>
            </a:pPr>
            <a:r>
              <a:rPr lang="en-US" altLang="en-US" sz="2000">
                <a:solidFill>
                  <a:srgbClr val="000000"/>
                </a:solidFill>
                <a:latin typeface="Century Gothic" pitchFamily="34" charset="0"/>
              </a:rPr>
              <a:t>Snapshot from National Power System Desk</a:t>
            </a:r>
          </a:p>
        </p:txBody>
      </p:sp>
      <p:sp>
        <p:nvSpPr>
          <p:cNvPr id="55306" name="Text Box 9"/>
          <p:cNvSpPr txBox="1">
            <a:spLocks noChangeArrowheads="1"/>
          </p:cNvSpPr>
          <p:nvPr/>
        </p:nvSpPr>
        <p:spPr bwMode="auto">
          <a:xfrm>
            <a:off x="5334000" y="2209800"/>
            <a:ext cx="3597275" cy="641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algn="ctr">
              <a:spcBef>
                <a:spcPct val="0"/>
              </a:spcBef>
              <a:buClrTx/>
              <a:buSzTx/>
              <a:buFontTx/>
              <a:buNone/>
            </a:pPr>
            <a:r>
              <a:rPr lang="en-US" altLang="en-US" sz="1800">
                <a:solidFill>
                  <a:srgbClr val="000000"/>
                </a:solidFill>
                <a:latin typeface="Century Gothic" pitchFamily="34" charset="0"/>
              </a:rPr>
              <a:t>TALA HEP 1020 MW (6x170 MW)</a:t>
            </a:r>
          </a:p>
          <a:p>
            <a:pPr algn="ctr">
              <a:spcBef>
                <a:spcPct val="0"/>
              </a:spcBef>
              <a:buClrTx/>
              <a:buSzTx/>
              <a:buFontTx/>
              <a:buNone/>
            </a:pPr>
            <a:r>
              <a:rPr lang="en-US" altLang="en-US" sz="1800">
                <a:solidFill>
                  <a:srgbClr val="000000"/>
                </a:solidFill>
                <a:latin typeface="Century Gothic" pitchFamily="34" charset="0"/>
              </a:rPr>
              <a:t>(BHUTAN)</a:t>
            </a:r>
          </a:p>
        </p:txBody>
      </p:sp>
      <p:sp>
        <p:nvSpPr>
          <p:cNvPr id="55307" name="Text Box 10"/>
          <p:cNvSpPr txBox="1">
            <a:spLocks noChangeArrowheads="1"/>
          </p:cNvSpPr>
          <p:nvPr/>
        </p:nvSpPr>
        <p:spPr bwMode="auto">
          <a:xfrm>
            <a:off x="131763" y="2300288"/>
            <a:ext cx="782637"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algn="ctr">
              <a:spcBef>
                <a:spcPct val="0"/>
              </a:spcBef>
              <a:buClrTx/>
              <a:buSzTx/>
              <a:buFontTx/>
              <a:buNone/>
            </a:pPr>
            <a:r>
              <a:rPr lang="en-US" altLang="en-US" sz="1800">
                <a:solidFill>
                  <a:srgbClr val="000000"/>
                </a:solidFill>
                <a:latin typeface="Century Gothic" pitchFamily="34" charset="0"/>
              </a:rPr>
              <a:t>DELHI</a:t>
            </a:r>
          </a:p>
        </p:txBody>
      </p:sp>
      <p:sp>
        <p:nvSpPr>
          <p:cNvPr id="55308" name="Text Box 11"/>
          <p:cNvSpPr txBox="1">
            <a:spLocks noChangeArrowheads="1"/>
          </p:cNvSpPr>
          <p:nvPr/>
        </p:nvSpPr>
        <p:spPr bwMode="auto">
          <a:xfrm>
            <a:off x="1828800" y="2376488"/>
            <a:ext cx="903288"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algn="ctr">
              <a:spcBef>
                <a:spcPct val="0"/>
              </a:spcBef>
              <a:buClrTx/>
              <a:buSzTx/>
              <a:buFontTx/>
              <a:buNone/>
            </a:pPr>
            <a:r>
              <a:rPr lang="en-US" altLang="en-US" sz="1800">
                <a:solidFill>
                  <a:srgbClr val="000000"/>
                </a:solidFill>
                <a:latin typeface="Century Gothic" pitchFamily="34" charset="0"/>
              </a:rPr>
              <a:t>BARELI</a:t>
            </a:r>
          </a:p>
        </p:txBody>
      </p:sp>
      <p:sp>
        <p:nvSpPr>
          <p:cNvPr id="55309" name="Text Box 12"/>
          <p:cNvSpPr txBox="1">
            <a:spLocks noChangeArrowheads="1"/>
          </p:cNvSpPr>
          <p:nvPr/>
        </p:nvSpPr>
        <p:spPr bwMode="auto">
          <a:xfrm>
            <a:off x="2233613" y="2833688"/>
            <a:ext cx="1317625"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algn="ctr">
              <a:spcBef>
                <a:spcPct val="0"/>
              </a:spcBef>
              <a:buClrTx/>
              <a:buSzTx/>
              <a:buFontTx/>
              <a:buNone/>
            </a:pPr>
            <a:r>
              <a:rPr lang="en-US" altLang="en-US" sz="1800">
                <a:solidFill>
                  <a:srgbClr val="000000"/>
                </a:solidFill>
                <a:latin typeface="Century Gothic" pitchFamily="34" charset="0"/>
              </a:rPr>
              <a:t>LUCKNOW</a:t>
            </a:r>
          </a:p>
        </p:txBody>
      </p:sp>
      <p:sp>
        <p:nvSpPr>
          <p:cNvPr id="55310" name="Text Box 13"/>
          <p:cNvSpPr txBox="1">
            <a:spLocks noChangeArrowheads="1"/>
          </p:cNvSpPr>
          <p:nvPr/>
        </p:nvSpPr>
        <p:spPr bwMode="auto">
          <a:xfrm>
            <a:off x="1101725" y="4267200"/>
            <a:ext cx="1031875"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algn="ctr">
              <a:spcBef>
                <a:spcPct val="0"/>
              </a:spcBef>
              <a:buClrTx/>
              <a:buSzTx/>
              <a:buFontTx/>
              <a:buNone/>
            </a:pPr>
            <a:r>
              <a:rPr lang="en-US" altLang="en-US" sz="1800">
                <a:solidFill>
                  <a:srgbClr val="000000"/>
                </a:solidFill>
                <a:latin typeface="Century Gothic" pitchFamily="34" charset="0"/>
              </a:rPr>
              <a:t>UNNAO</a:t>
            </a:r>
          </a:p>
        </p:txBody>
      </p:sp>
      <p:sp>
        <p:nvSpPr>
          <p:cNvPr id="55311" name="Text Box 14"/>
          <p:cNvSpPr txBox="1">
            <a:spLocks noChangeArrowheads="1"/>
          </p:cNvSpPr>
          <p:nvPr/>
        </p:nvSpPr>
        <p:spPr bwMode="auto">
          <a:xfrm rot="1382274">
            <a:off x="2538413" y="3962400"/>
            <a:ext cx="1576387"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algn="ctr">
              <a:spcBef>
                <a:spcPct val="0"/>
              </a:spcBef>
              <a:buClrTx/>
              <a:buSzTx/>
              <a:buFontTx/>
              <a:buNone/>
            </a:pPr>
            <a:r>
              <a:rPr lang="en-US" altLang="en-US" sz="1800">
                <a:solidFill>
                  <a:srgbClr val="000000"/>
                </a:solidFill>
                <a:latin typeface="Century Gothic" pitchFamily="34" charset="0"/>
              </a:rPr>
              <a:t>GORAKHPUR</a:t>
            </a:r>
          </a:p>
        </p:txBody>
      </p:sp>
      <p:sp>
        <p:nvSpPr>
          <p:cNvPr id="55312" name="Text Box 15"/>
          <p:cNvSpPr txBox="1">
            <a:spLocks noChangeArrowheads="1"/>
          </p:cNvSpPr>
          <p:nvPr/>
        </p:nvSpPr>
        <p:spPr bwMode="auto">
          <a:xfrm rot="1028806">
            <a:off x="4114800" y="4738688"/>
            <a:ext cx="1751013"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algn="ctr">
              <a:spcBef>
                <a:spcPct val="0"/>
              </a:spcBef>
              <a:buClrTx/>
              <a:buSzTx/>
              <a:buFontTx/>
              <a:buNone/>
            </a:pPr>
            <a:r>
              <a:rPr lang="en-US" altLang="en-US" sz="1800">
                <a:solidFill>
                  <a:srgbClr val="000000"/>
                </a:solidFill>
                <a:latin typeface="Century Gothic" pitchFamily="34" charset="0"/>
              </a:rPr>
              <a:t>MUZAFFARPUR</a:t>
            </a:r>
          </a:p>
        </p:txBody>
      </p:sp>
      <p:sp>
        <p:nvSpPr>
          <p:cNvPr id="55313" name="Text Box 16"/>
          <p:cNvSpPr txBox="1">
            <a:spLocks noChangeArrowheads="1"/>
          </p:cNvSpPr>
          <p:nvPr/>
        </p:nvSpPr>
        <p:spPr bwMode="auto">
          <a:xfrm>
            <a:off x="5410200" y="3810000"/>
            <a:ext cx="1050925"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algn="ctr">
              <a:spcBef>
                <a:spcPct val="0"/>
              </a:spcBef>
              <a:buClrTx/>
              <a:buSzTx/>
              <a:buFontTx/>
              <a:buNone/>
            </a:pPr>
            <a:r>
              <a:rPr lang="en-US" altLang="en-US" sz="1800">
                <a:solidFill>
                  <a:srgbClr val="000000"/>
                </a:solidFill>
                <a:latin typeface="Century Gothic" pitchFamily="34" charset="0"/>
              </a:rPr>
              <a:t>PURNEA</a:t>
            </a:r>
          </a:p>
        </p:txBody>
      </p:sp>
      <p:sp>
        <p:nvSpPr>
          <p:cNvPr id="55314" name="Text Box 17"/>
          <p:cNvSpPr txBox="1">
            <a:spLocks noChangeArrowheads="1"/>
          </p:cNvSpPr>
          <p:nvPr/>
        </p:nvSpPr>
        <p:spPr bwMode="auto">
          <a:xfrm>
            <a:off x="5995988" y="3124200"/>
            <a:ext cx="1255712"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algn="ctr">
              <a:spcBef>
                <a:spcPct val="0"/>
              </a:spcBef>
              <a:buClrTx/>
              <a:buSzTx/>
              <a:buFontTx/>
              <a:buNone/>
            </a:pPr>
            <a:r>
              <a:rPr lang="en-US" altLang="en-US" sz="1800">
                <a:solidFill>
                  <a:srgbClr val="000000"/>
                </a:solidFill>
                <a:latin typeface="Century Gothic" pitchFamily="34" charset="0"/>
              </a:rPr>
              <a:t>BINAGURI</a:t>
            </a:r>
          </a:p>
        </p:txBody>
      </p:sp>
      <p:sp>
        <p:nvSpPr>
          <p:cNvPr id="55315" name="Line 18"/>
          <p:cNvSpPr>
            <a:spLocks noChangeShapeType="1"/>
          </p:cNvSpPr>
          <p:nvPr/>
        </p:nvSpPr>
        <p:spPr bwMode="auto">
          <a:xfrm flipH="1">
            <a:off x="3276600" y="1905000"/>
            <a:ext cx="2133600" cy="4267200"/>
          </a:xfrm>
          <a:prstGeom prst="line">
            <a:avLst/>
          </a:prstGeom>
          <a:noFill/>
          <a:ln w="50800">
            <a:solidFill>
              <a:schemeClr val="bg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55316" name="Text Box 19"/>
          <p:cNvSpPr txBox="1">
            <a:spLocks noChangeArrowheads="1"/>
          </p:cNvSpPr>
          <p:nvPr/>
        </p:nvSpPr>
        <p:spPr bwMode="auto">
          <a:xfrm>
            <a:off x="3709988" y="5791200"/>
            <a:ext cx="1722437" cy="366713"/>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algn="ctr">
              <a:spcBef>
                <a:spcPct val="0"/>
              </a:spcBef>
              <a:buClrTx/>
              <a:buSzTx/>
              <a:buFontTx/>
              <a:buNone/>
            </a:pPr>
            <a:r>
              <a:rPr lang="en-US" altLang="en-US" sz="1800">
                <a:solidFill>
                  <a:srgbClr val="000000"/>
                </a:solidFill>
                <a:latin typeface="Century Gothic" pitchFamily="34" charset="0"/>
              </a:rPr>
              <a:t>EASTERN GRID</a:t>
            </a:r>
          </a:p>
        </p:txBody>
      </p:sp>
      <p:sp>
        <p:nvSpPr>
          <p:cNvPr id="55317" name="Text Box 20"/>
          <p:cNvSpPr txBox="1">
            <a:spLocks noChangeArrowheads="1"/>
          </p:cNvSpPr>
          <p:nvPr/>
        </p:nvSpPr>
        <p:spPr bwMode="auto">
          <a:xfrm>
            <a:off x="304800" y="5715000"/>
            <a:ext cx="1965325" cy="366713"/>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algn="ctr">
              <a:spcBef>
                <a:spcPct val="0"/>
              </a:spcBef>
              <a:buClrTx/>
              <a:buSzTx/>
              <a:buFontTx/>
              <a:buNone/>
            </a:pPr>
            <a:r>
              <a:rPr lang="en-US" altLang="en-US" sz="1800">
                <a:solidFill>
                  <a:srgbClr val="000000"/>
                </a:solidFill>
                <a:latin typeface="Century Gothic" pitchFamily="34" charset="0"/>
              </a:rPr>
              <a:t>NORTHERN GRID</a:t>
            </a:r>
          </a:p>
        </p:txBody>
      </p:sp>
      <p:sp>
        <p:nvSpPr>
          <p:cNvPr id="55318" name="Line 21"/>
          <p:cNvSpPr>
            <a:spLocks noChangeShapeType="1"/>
          </p:cNvSpPr>
          <p:nvPr/>
        </p:nvSpPr>
        <p:spPr bwMode="auto">
          <a:xfrm>
            <a:off x="3733800" y="5638800"/>
            <a:ext cx="533400" cy="0"/>
          </a:xfrm>
          <a:prstGeom prst="line">
            <a:avLst/>
          </a:prstGeom>
          <a:noFill/>
          <a:ln w="508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5319" name="Line 22"/>
          <p:cNvSpPr>
            <a:spLocks noChangeShapeType="1"/>
          </p:cNvSpPr>
          <p:nvPr/>
        </p:nvSpPr>
        <p:spPr bwMode="auto">
          <a:xfrm>
            <a:off x="2819400" y="5486400"/>
            <a:ext cx="533400" cy="0"/>
          </a:xfrm>
          <a:prstGeom prst="line">
            <a:avLst/>
          </a:prstGeom>
          <a:noFill/>
          <a:ln w="508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55320" name="Text Box 23"/>
          <p:cNvSpPr txBox="1">
            <a:spLocks noChangeArrowheads="1"/>
          </p:cNvSpPr>
          <p:nvPr/>
        </p:nvSpPr>
        <p:spPr bwMode="auto">
          <a:xfrm>
            <a:off x="98425" y="1066800"/>
            <a:ext cx="6181725" cy="366713"/>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algn="ctr">
              <a:spcBef>
                <a:spcPct val="0"/>
              </a:spcBef>
              <a:buClrTx/>
              <a:buSzTx/>
              <a:buFontTx/>
              <a:buNone/>
            </a:pPr>
            <a:r>
              <a:rPr lang="en-US" altLang="en-US" sz="1800">
                <a:solidFill>
                  <a:srgbClr val="000000"/>
                </a:solidFill>
                <a:latin typeface="Century Gothic" pitchFamily="34" charset="0"/>
              </a:rPr>
              <a:t>3200 CIRCUIT KILOMETERS TALA TRANSMISSION SYSTEM </a:t>
            </a:r>
          </a:p>
        </p:txBody>
      </p:sp>
      <p:sp>
        <p:nvSpPr>
          <p:cNvPr id="55321" name="Oval 24"/>
          <p:cNvSpPr>
            <a:spLocks noChangeArrowheads="1"/>
          </p:cNvSpPr>
          <p:nvPr/>
        </p:nvSpPr>
        <p:spPr bwMode="auto">
          <a:xfrm>
            <a:off x="7772400" y="2819400"/>
            <a:ext cx="381000" cy="381000"/>
          </a:xfrm>
          <a:prstGeom prst="ellipse">
            <a:avLst/>
          </a:prstGeom>
          <a:noFill/>
          <a:ln w="254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endParaRPr lang="en-IN" altLang="en-US" sz="2400" b="0">
              <a:latin typeface="Times New Roman" pitchFamily="18" charset="0"/>
            </a:endParaRPr>
          </a:p>
        </p:txBody>
      </p:sp>
      <p:sp>
        <p:nvSpPr>
          <p:cNvPr id="55322" name="Oval 25"/>
          <p:cNvSpPr>
            <a:spLocks noChangeArrowheads="1"/>
          </p:cNvSpPr>
          <p:nvPr/>
        </p:nvSpPr>
        <p:spPr bwMode="auto">
          <a:xfrm>
            <a:off x="7010400" y="3810000"/>
            <a:ext cx="457200" cy="304800"/>
          </a:xfrm>
          <a:prstGeom prst="ellipse">
            <a:avLst/>
          </a:prstGeom>
          <a:noFill/>
          <a:ln w="254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endParaRPr lang="en-IN" altLang="en-US" sz="2400" b="0">
              <a:latin typeface="Times New Roman" pitchFamily="18" charset="0"/>
            </a:endParaRPr>
          </a:p>
        </p:txBody>
      </p:sp>
      <p:sp>
        <p:nvSpPr>
          <p:cNvPr id="55323" name="Oval 26"/>
          <p:cNvSpPr>
            <a:spLocks noChangeArrowheads="1"/>
          </p:cNvSpPr>
          <p:nvPr/>
        </p:nvSpPr>
        <p:spPr bwMode="auto">
          <a:xfrm>
            <a:off x="6172200" y="4495800"/>
            <a:ext cx="457200" cy="304800"/>
          </a:xfrm>
          <a:prstGeom prst="ellipse">
            <a:avLst/>
          </a:prstGeom>
          <a:noFill/>
          <a:ln w="254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endParaRPr lang="en-IN" altLang="en-US" sz="2400" b="0">
              <a:latin typeface="Times New Roman" pitchFamily="18" charset="0"/>
            </a:endParaRPr>
          </a:p>
        </p:txBody>
      </p:sp>
      <p:sp>
        <p:nvSpPr>
          <p:cNvPr id="55324" name="Oval 27"/>
          <p:cNvSpPr>
            <a:spLocks noChangeArrowheads="1"/>
          </p:cNvSpPr>
          <p:nvPr/>
        </p:nvSpPr>
        <p:spPr bwMode="auto">
          <a:xfrm>
            <a:off x="4800600" y="4267200"/>
            <a:ext cx="457200" cy="304800"/>
          </a:xfrm>
          <a:prstGeom prst="ellipse">
            <a:avLst/>
          </a:prstGeom>
          <a:noFill/>
          <a:ln w="254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endParaRPr lang="en-IN" altLang="en-US" sz="2400" b="0">
              <a:latin typeface="Times New Roman" pitchFamily="18" charset="0"/>
            </a:endParaRPr>
          </a:p>
        </p:txBody>
      </p:sp>
      <p:sp>
        <p:nvSpPr>
          <p:cNvPr id="55325" name="Oval 28"/>
          <p:cNvSpPr>
            <a:spLocks noChangeArrowheads="1"/>
          </p:cNvSpPr>
          <p:nvPr/>
        </p:nvSpPr>
        <p:spPr bwMode="auto">
          <a:xfrm>
            <a:off x="3581400" y="3810000"/>
            <a:ext cx="457200" cy="304800"/>
          </a:xfrm>
          <a:prstGeom prst="ellipse">
            <a:avLst/>
          </a:prstGeom>
          <a:noFill/>
          <a:ln w="254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endParaRPr lang="en-IN" altLang="en-US" sz="2400" b="0">
              <a:latin typeface="Times New Roman" pitchFamily="18" charset="0"/>
            </a:endParaRPr>
          </a:p>
        </p:txBody>
      </p:sp>
      <p:sp>
        <p:nvSpPr>
          <p:cNvPr id="55326" name="Oval 29"/>
          <p:cNvSpPr>
            <a:spLocks noChangeArrowheads="1"/>
          </p:cNvSpPr>
          <p:nvPr/>
        </p:nvSpPr>
        <p:spPr bwMode="auto">
          <a:xfrm>
            <a:off x="2286000" y="3276600"/>
            <a:ext cx="457200" cy="304800"/>
          </a:xfrm>
          <a:prstGeom prst="ellipse">
            <a:avLst/>
          </a:prstGeom>
          <a:noFill/>
          <a:ln w="254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endParaRPr lang="en-IN" altLang="en-US" sz="2400" b="0">
              <a:latin typeface="Times New Roman" pitchFamily="18" charset="0"/>
            </a:endParaRPr>
          </a:p>
        </p:txBody>
      </p:sp>
      <p:sp>
        <p:nvSpPr>
          <p:cNvPr id="55327" name="Oval 30"/>
          <p:cNvSpPr>
            <a:spLocks noChangeArrowheads="1"/>
          </p:cNvSpPr>
          <p:nvPr/>
        </p:nvSpPr>
        <p:spPr bwMode="auto">
          <a:xfrm>
            <a:off x="2057400" y="4191000"/>
            <a:ext cx="457200" cy="304800"/>
          </a:xfrm>
          <a:prstGeom prst="ellipse">
            <a:avLst/>
          </a:prstGeom>
          <a:noFill/>
          <a:ln w="254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endParaRPr lang="en-IN" altLang="en-US" sz="2400" b="0">
              <a:latin typeface="Times New Roman" pitchFamily="18" charset="0"/>
            </a:endParaRPr>
          </a:p>
        </p:txBody>
      </p:sp>
      <p:sp>
        <p:nvSpPr>
          <p:cNvPr id="55328" name="Oval 31"/>
          <p:cNvSpPr>
            <a:spLocks noChangeArrowheads="1"/>
          </p:cNvSpPr>
          <p:nvPr/>
        </p:nvSpPr>
        <p:spPr bwMode="auto">
          <a:xfrm>
            <a:off x="1752600" y="2743200"/>
            <a:ext cx="457200" cy="304800"/>
          </a:xfrm>
          <a:prstGeom prst="ellipse">
            <a:avLst/>
          </a:prstGeom>
          <a:noFill/>
          <a:ln w="254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endParaRPr lang="en-IN" altLang="en-US" sz="2400" b="0">
              <a:latin typeface="Times New Roman" pitchFamily="18" charset="0"/>
            </a:endParaRPr>
          </a:p>
        </p:txBody>
      </p:sp>
      <p:sp>
        <p:nvSpPr>
          <p:cNvPr id="55329" name="Oval 32"/>
          <p:cNvSpPr>
            <a:spLocks noChangeArrowheads="1"/>
          </p:cNvSpPr>
          <p:nvPr/>
        </p:nvSpPr>
        <p:spPr bwMode="auto">
          <a:xfrm>
            <a:off x="838200" y="2438400"/>
            <a:ext cx="457200" cy="304800"/>
          </a:xfrm>
          <a:prstGeom prst="ellipse">
            <a:avLst/>
          </a:prstGeom>
          <a:noFill/>
          <a:ln w="254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endParaRPr lang="en-IN" altLang="en-US" sz="2400" b="0">
              <a:latin typeface="Times New Roman" pitchFamily="18" charset="0"/>
            </a:endParaRP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altLang="en-US" smtClean="0"/>
              <a:t>Owner wise Sector wise Breakup </a:t>
            </a:r>
          </a:p>
        </p:txBody>
      </p:sp>
      <p:sp>
        <p:nvSpPr>
          <p:cNvPr id="3" name="Date Placeholder 2"/>
          <p:cNvSpPr>
            <a:spLocks noGrp="1"/>
          </p:cNvSpPr>
          <p:nvPr>
            <p:ph type="dt" sz="quarter" idx="10"/>
          </p:nvPr>
        </p:nvSpPr>
        <p:spPr/>
        <p:txBody>
          <a:bodyPr/>
          <a:lstStyle/>
          <a:p>
            <a:pPr>
              <a:defRPr/>
            </a:pPr>
            <a:fld id="{44242EFD-14B8-40A9-8185-36671E090144}" type="datetime1">
              <a:rPr lang="en-US" smtClean="0"/>
              <a:pPr>
                <a:defRPr/>
              </a:pPr>
              <a:t>6/27/2014</a:t>
            </a:fld>
            <a:endParaRPr lang="en-US"/>
          </a:p>
        </p:txBody>
      </p:sp>
      <p:sp>
        <p:nvSpPr>
          <p:cNvPr id="4" name="Footer Placeholder 3"/>
          <p:cNvSpPr>
            <a:spLocks noGrp="1"/>
          </p:cNvSpPr>
          <p:nvPr>
            <p:ph type="ftr" sz="quarter" idx="11"/>
          </p:nvPr>
        </p:nvSpPr>
        <p:spPr/>
        <p:txBody>
          <a:bodyPr/>
          <a:lstStyle/>
          <a:p>
            <a:pPr>
              <a:defRPr/>
            </a:pPr>
            <a:r>
              <a:rPr lang="en-US" smtClean="0"/>
              <a:t>POSOCO</a:t>
            </a:r>
            <a:endParaRPr lang="en-US"/>
          </a:p>
        </p:txBody>
      </p:sp>
      <p:sp>
        <p:nvSpPr>
          <p:cNvPr id="5" name="Slide Number Placeholder 4"/>
          <p:cNvSpPr>
            <a:spLocks noGrp="1"/>
          </p:cNvSpPr>
          <p:nvPr>
            <p:ph type="sldNum" sz="quarter" idx="12"/>
          </p:nvPr>
        </p:nvSpPr>
        <p:spPr/>
        <p:txBody>
          <a:bodyPr/>
          <a:lstStyle/>
          <a:p>
            <a:pPr>
              <a:defRPr/>
            </a:pPr>
            <a:fld id="{34394F9B-5F1B-4CB8-9D27-A4776D26DF54}" type="slidenum">
              <a:rPr lang="en-US" smtClean="0"/>
              <a:pPr>
                <a:defRPr/>
              </a:pPr>
              <a:t>5</a:t>
            </a:fld>
            <a:endParaRPr lang="en-US"/>
          </a:p>
        </p:txBody>
      </p:sp>
      <p:pic>
        <p:nvPicPr>
          <p:cNvPr id="102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676400"/>
            <a:ext cx="7325519" cy="1504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3181350"/>
            <a:ext cx="7325519" cy="1943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248" name="TextBox 3"/>
          <p:cNvSpPr txBox="1">
            <a:spLocks noChangeArrowheads="1"/>
          </p:cNvSpPr>
          <p:nvPr/>
        </p:nvSpPr>
        <p:spPr bwMode="auto">
          <a:xfrm>
            <a:off x="6745288" y="6118225"/>
            <a:ext cx="2352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r>
              <a:rPr lang="en-US" altLang="en-US" sz="1800" b="0"/>
              <a:t>Source: CEA website</a:t>
            </a:r>
          </a:p>
        </p:txBody>
      </p:sp>
      <p:sp>
        <p:nvSpPr>
          <p:cNvPr id="10249" name="TextBox 6"/>
          <p:cNvSpPr txBox="1">
            <a:spLocks noChangeArrowheads="1"/>
          </p:cNvSpPr>
          <p:nvPr/>
        </p:nvSpPr>
        <p:spPr bwMode="auto">
          <a:xfrm>
            <a:off x="6742113" y="1143000"/>
            <a:ext cx="19288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b="1"/>
              <a:t>All figure in MW</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eaLnBrk="1" hangingPunct="1"/>
            <a:endParaRPr lang="en-US" altLang="en-US" smtClean="0"/>
          </a:p>
        </p:txBody>
      </p:sp>
      <p:sp>
        <p:nvSpPr>
          <p:cNvPr id="56323" name="Rectangle 3"/>
          <p:cNvSpPr>
            <a:spLocks noGrp="1" noChangeArrowheads="1"/>
          </p:cNvSpPr>
          <p:nvPr>
            <p:ph idx="1"/>
          </p:nvPr>
        </p:nvSpPr>
        <p:spPr/>
        <p:txBody>
          <a:bodyPr/>
          <a:lstStyle/>
          <a:p>
            <a:pPr eaLnBrk="1" hangingPunct="1"/>
            <a:endParaRPr lang="en-US" altLang="en-US" smtClean="0"/>
          </a:p>
        </p:txBody>
      </p:sp>
      <p:sp>
        <p:nvSpPr>
          <p:cNvPr id="2" name="Date Placeholder 3"/>
          <p:cNvSpPr>
            <a:spLocks noGrp="1"/>
          </p:cNvSpPr>
          <p:nvPr>
            <p:ph type="dt" sz="quarter" idx="10"/>
          </p:nvPr>
        </p:nvSpPr>
        <p:spPr>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BC4FCCCE-C2DE-46A0-8264-3274E8E89F94}" type="datetime1">
              <a:rPr lang="en-US" smtClean="0"/>
              <a:pPr eaLnBrk="1" hangingPunct="1">
                <a:defRPr/>
              </a:pPr>
              <a:t>6/27/2014</a:t>
            </a:fld>
            <a:endParaRPr lang="en-US" smtClean="0"/>
          </a:p>
        </p:txBody>
      </p:sp>
      <p:sp>
        <p:nvSpPr>
          <p:cNvPr id="3" name="Footer Placeholder 4"/>
          <p:cNvSpPr>
            <a:spLocks noGrp="1"/>
          </p:cNvSpPr>
          <p:nvPr>
            <p:ph type="ftr" sz="quarter" idx="11"/>
          </p:nvPr>
        </p:nvSpPr>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ERLDC: POSOCO</a:t>
            </a:r>
          </a:p>
        </p:txBody>
      </p:sp>
      <p:sp>
        <p:nvSpPr>
          <p:cNvPr id="64516" name="Slide Number Placeholder 5"/>
          <p:cNvSpPr>
            <a:spLocks noGrp="1"/>
          </p:cNvSpPr>
          <p:nvPr>
            <p:ph type="sldNum" sz="quarter" idx="12"/>
          </p:nvPr>
        </p:nvSpPr>
        <p:spPr>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DAE8F0E7-1441-4A76-918B-6E22D0F42E4F}" type="slidenum">
              <a:rPr lang="en-US" smtClean="0"/>
              <a:pPr eaLnBrk="1" hangingPunct="1">
                <a:defRPr/>
              </a:pPr>
              <a:t>50</a:t>
            </a:fld>
            <a:endParaRPr lang="en-US" smtClean="0"/>
          </a:p>
        </p:txBody>
      </p:sp>
      <p:pic>
        <p:nvPicPr>
          <p:cNvPr id="5632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89154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endParaRPr lang="en-US" altLang="en-US" smtClean="0"/>
          </a:p>
        </p:txBody>
      </p:sp>
      <p:sp>
        <p:nvSpPr>
          <p:cNvPr id="57347" name="Rectangle 3"/>
          <p:cNvSpPr>
            <a:spLocks noGrp="1" noChangeArrowheads="1"/>
          </p:cNvSpPr>
          <p:nvPr>
            <p:ph idx="1"/>
          </p:nvPr>
        </p:nvSpPr>
        <p:spPr/>
        <p:txBody>
          <a:bodyPr/>
          <a:lstStyle/>
          <a:p>
            <a:pPr eaLnBrk="1" hangingPunct="1"/>
            <a:endParaRPr lang="en-US" altLang="en-US" smtClean="0"/>
          </a:p>
        </p:txBody>
      </p:sp>
      <p:sp>
        <p:nvSpPr>
          <p:cNvPr id="2" name="Date Placeholder 3"/>
          <p:cNvSpPr>
            <a:spLocks noGrp="1"/>
          </p:cNvSpPr>
          <p:nvPr>
            <p:ph type="dt" sz="quarter" idx="10"/>
          </p:nvPr>
        </p:nvSpPr>
        <p:spPr>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6ECF2ADF-BB13-46B0-81CA-3619181FBA62}" type="datetime1">
              <a:rPr lang="en-US" smtClean="0"/>
              <a:pPr eaLnBrk="1" hangingPunct="1">
                <a:defRPr/>
              </a:pPr>
              <a:t>6/27/2014</a:t>
            </a:fld>
            <a:endParaRPr lang="en-US" smtClean="0"/>
          </a:p>
        </p:txBody>
      </p:sp>
      <p:sp>
        <p:nvSpPr>
          <p:cNvPr id="3" name="Footer Placeholder 4"/>
          <p:cNvSpPr>
            <a:spLocks noGrp="1"/>
          </p:cNvSpPr>
          <p:nvPr>
            <p:ph type="ftr" sz="quarter" idx="11"/>
          </p:nvPr>
        </p:nvSpPr>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ERLDC: POSOCO</a:t>
            </a:r>
          </a:p>
        </p:txBody>
      </p:sp>
      <p:sp>
        <p:nvSpPr>
          <p:cNvPr id="65540" name="Slide Number Placeholder 5"/>
          <p:cNvSpPr>
            <a:spLocks noGrp="1"/>
          </p:cNvSpPr>
          <p:nvPr>
            <p:ph type="sldNum" sz="quarter" idx="12"/>
          </p:nvPr>
        </p:nvSpPr>
        <p:spPr>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1D347121-30FD-41DA-B7F8-40F7DFFAC6D3}" type="slidenum">
              <a:rPr lang="en-US" smtClean="0"/>
              <a:pPr eaLnBrk="1" hangingPunct="1">
                <a:defRPr/>
              </a:pPr>
              <a:t>51</a:t>
            </a:fld>
            <a:endParaRPr lang="en-US" smtClean="0"/>
          </a:p>
        </p:txBody>
      </p:sp>
      <p:pic>
        <p:nvPicPr>
          <p:cNvPr id="5735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0"/>
            <a:ext cx="85344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2" name="Text Box 5"/>
          <p:cNvSpPr txBox="1">
            <a:spLocks noChangeArrowheads="1"/>
          </p:cNvSpPr>
          <p:nvPr/>
        </p:nvSpPr>
        <p:spPr bwMode="auto">
          <a:xfrm>
            <a:off x="3200400" y="5562600"/>
            <a:ext cx="30273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r>
              <a:rPr lang="en-US" altLang="en-US" sz="2400" b="0">
                <a:latin typeface="Times New Roman" pitchFamily="18" charset="0"/>
              </a:rPr>
              <a:t>A fairly good Fuel Mix</a:t>
            </a: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5"/>
          <p:cNvSpPr>
            <a:spLocks noGrp="1"/>
          </p:cNvSpPr>
          <p:nvPr>
            <p:ph type="title"/>
          </p:nvPr>
        </p:nvSpPr>
        <p:spPr>
          <a:xfrm>
            <a:off x="722313" y="2057400"/>
            <a:ext cx="7772400" cy="1362075"/>
          </a:xfrm>
        </p:spPr>
        <p:txBody>
          <a:bodyPr/>
          <a:lstStyle/>
          <a:p>
            <a:pPr algn="ctr">
              <a:lnSpc>
                <a:spcPct val="150000"/>
              </a:lnSpc>
            </a:pPr>
            <a:r>
              <a:rPr lang="en-US" altLang="en-US" cap="none" smtClean="0">
                <a:solidFill>
                  <a:srgbClr val="006030"/>
                </a:solidFill>
              </a:rPr>
              <a:t>Integration of Renewable Generation</a:t>
            </a:r>
          </a:p>
        </p:txBody>
      </p:sp>
      <p:sp>
        <p:nvSpPr>
          <p:cNvPr id="4" name="Footer Placeholder 3"/>
          <p:cNvSpPr>
            <a:spLocks noGrp="1"/>
          </p:cNvSpPr>
          <p:nvPr>
            <p:ph type="ftr" sz="quarter" idx="11"/>
          </p:nvPr>
        </p:nvSpPr>
        <p:spPr/>
        <p:txBody>
          <a:bodyPr/>
          <a:lstStyle/>
          <a:p>
            <a:pPr>
              <a:defRPr/>
            </a:pPr>
            <a:r>
              <a:rPr lang="en-IN" altLang="en-US"/>
              <a:t>POSOCO</a:t>
            </a:r>
          </a:p>
        </p:txBody>
      </p:sp>
      <p:sp>
        <p:nvSpPr>
          <p:cNvPr id="5" name="Slide Number Placeholder 4"/>
          <p:cNvSpPr>
            <a:spLocks noGrp="1"/>
          </p:cNvSpPr>
          <p:nvPr>
            <p:ph type="sldNum" sz="quarter" idx="12"/>
          </p:nvPr>
        </p:nvSpPr>
        <p:spPr/>
        <p:txBody>
          <a:bodyPr/>
          <a:lstStyle/>
          <a:p>
            <a:pPr>
              <a:defRPr/>
            </a:pPr>
            <a:fld id="{02E50AD2-5B8C-4153-BB47-8E3B8FD9153F}" type="slidenum">
              <a:rPr lang="en-IN" altLang="en-US" smtClean="0"/>
              <a:pPr>
                <a:defRPr/>
              </a:pPr>
              <a:t>52</a:t>
            </a:fld>
            <a:endParaRPr lang="en-IN" altLang="en-US"/>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0563" y="1285875"/>
            <a:ext cx="4643437"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Text Box 6"/>
          <p:cNvSpPr txBox="1">
            <a:spLocks noChangeArrowheads="1"/>
          </p:cNvSpPr>
          <p:nvPr/>
        </p:nvSpPr>
        <p:spPr bwMode="auto">
          <a:xfrm>
            <a:off x="611188" y="981075"/>
            <a:ext cx="381635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50000"/>
              </a:spcBef>
              <a:buClrTx/>
              <a:buSzTx/>
              <a:buFontTx/>
              <a:buNone/>
            </a:pPr>
            <a:r>
              <a:rPr lang="en-US" altLang="en-US" sz="1800" b="0"/>
              <a:t>SOLAR ENERGY MAP OF INDIA</a:t>
            </a:r>
          </a:p>
        </p:txBody>
      </p:sp>
      <p:sp>
        <p:nvSpPr>
          <p:cNvPr id="59396" name="Text Box 7"/>
          <p:cNvSpPr txBox="1">
            <a:spLocks noChangeArrowheads="1"/>
          </p:cNvSpPr>
          <p:nvPr/>
        </p:nvSpPr>
        <p:spPr bwMode="auto">
          <a:xfrm>
            <a:off x="4427538" y="928688"/>
            <a:ext cx="3457575"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50000"/>
              </a:spcBef>
              <a:buClrTx/>
              <a:buSzTx/>
              <a:buFontTx/>
              <a:buNone/>
            </a:pPr>
            <a:r>
              <a:rPr lang="en-US" altLang="en-US" sz="1800" b="0"/>
              <a:t>WIND ENERGY MAP OF INDIA</a:t>
            </a:r>
          </a:p>
        </p:txBody>
      </p:sp>
      <p:pic>
        <p:nvPicPr>
          <p:cNvPr id="59397"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57313"/>
            <a:ext cx="4500563" cy="550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8" name="TextBox 5"/>
          <p:cNvSpPr txBox="1">
            <a:spLocks noChangeArrowheads="1"/>
          </p:cNvSpPr>
          <p:nvPr/>
        </p:nvSpPr>
        <p:spPr bwMode="auto">
          <a:xfrm>
            <a:off x="179388" y="404813"/>
            <a:ext cx="87153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algn="ctr" eaLnBrk="1" hangingPunct="1">
              <a:spcBef>
                <a:spcPct val="0"/>
              </a:spcBef>
              <a:buClrTx/>
              <a:buSzTx/>
              <a:buFontTx/>
              <a:buNone/>
            </a:pPr>
            <a:r>
              <a:rPr lang="en-US" altLang="en-US" sz="2800"/>
              <a:t>Unevenly Distributed Renewable  Resources</a:t>
            </a:r>
          </a:p>
        </p:txBody>
      </p:sp>
    </p:spTree>
  </p:cSld>
  <p:clrMapOvr>
    <a:masterClrMapping/>
  </p:clrMapOvr>
  <p:transition spd="med"/>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2"/>
          <p:cNvSpPr>
            <a:spLocks noGrp="1" noChangeArrowheads="1"/>
          </p:cNvSpPr>
          <p:nvPr>
            <p:ph type="ctrTitle" idx="4294967295"/>
          </p:nvPr>
        </p:nvSpPr>
        <p:spPr>
          <a:xfrm>
            <a:off x="304800" y="152400"/>
            <a:ext cx="8534400" cy="838200"/>
          </a:xfrm>
        </p:spPr>
        <p:txBody>
          <a:bodyPr rtlCol="0">
            <a:normAutofit/>
          </a:bodyPr>
          <a:lstStyle/>
          <a:p>
            <a:pPr eaLnBrk="1" fontAlgn="auto" hangingPunct="1">
              <a:spcAft>
                <a:spcPts val="0"/>
              </a:spcAft>
              <a:defRPr/>
            </a:pPr>
            <a:r>
              <a:rPr lang="en-IN" sz="2800" dirty="0" smtClean="0">
                <a:solidFill>
                  <a:srgbClr val="00B050"/>
                </a:solidFill>
                <a:latin typeface="Tahoma" pitchFamily="34" charset="0"/>
                <a:ea typeface="+mn-ea"/>
                <a:cs typeface="Tahoma" pitchFamily="34" charset="0"/>
              </a:rPr>
              <a:t>Potential of Renewable Energy in India (MW)</a:t>
            </a:r>
          </a:p>
        </p:txBody>
      </p:sp>
      <p:sp>
        <p:nvSpPr>
          <p:cNvPr id="6" name="Rectangle 6"/>
          <p:cNvSpPr txBox="1">
            <a:spLocks noGrp="1" noChangeArrowheads="1"/>
          </p:cNvSpPr>
          <p:nvPr/>
        </p:nvSpPr>
        <p:spPr>
          <a:xfrm>
            <a:off x="6553200" y="6356350"/>
            <a:ext cx="2133600" cy="365125"/>
          </a:xfrm>
          <a:prstGeom prst="rect">
            <a:avLst/>
          </a:prstGeom>
          <a:noFill/>
        </p:spPr>
        <p:txBody>
          <a:bodyPr anchor="ctr"/>
          <a:lstStyle/>
          <a:p>
            <a:pPr algn="r">
              <a:defRPr/>
            </a:pPr>
            <a:fld id="{9D56AD0C-5597-4F2F-9FD4-0EE4F75A18F6}" type="slidenum">
              <a:rPr lang="en-IN" altLang="en-US" sz="1200">
                <a:solidFill>
                  <a:schemeClr val="tx1">
                    <a:tint val="75000"/>
                  </a:schemeClr>
                </a:solidFill>
              </a:rPr>
              <a:pPr algn="r">
                <a:defRPr/>
              </a:pPr>
              <a:t>54</a:t>
            </a:fld>
            <a:endParaRPr lang="en-IN" altLang="en-US" sz="1200" dirty="0">
              <a:solidFill>
                <a:schemeClr val="tx1">
                  <a:tint val="75000"/>
                </a:schemeClr>
              </a:solidFill>
            </a:endParaRPr>
          </a:p>
        </p:txBody>
      </p:sp>
      <p:graphicFrame>
        <p:nvGraphicFramePr>
          <p:cNvPr id="7" name="Table 6"/>
          <p:cNvGraphicFramePr>
            <a:graphicFrameLocks noGrp="1"/>
          </p:cNvGraphicFramePr>
          <p:nvPr/>
        </p:nvGraphicFramePr>
        <p:xfrm>
          <a:off x="457200" y="1600200"/>
          <a:ext cx="8229600" cy="4038597"/>
        </p:xfrm>
        <a:graphic>
          <a:graphicData uri="http://schemas.openxmlformats.org/drawingml/2006/table">
            <a:tbl>
              <a:tblPr firstRow="1" bandRow="1">
                <a:tableStyleId>{5C22544A-7EE6-4342-B048-85BDC9FD1C3A}</a:tableStyleId>
              </a:tblPr>
              <a:tblGrid>
                <a:gridCol w="2895600"/>
                <a:gridCol w="2590800"/>
                <a:gridCol w="2743200"/>
              </a:tblGrid>
              <a:tr h="651387">
                <a:tc>
                  <a:txBody>
                    <a:bodyPr/>
                    <a:lstStyle/>
                    <a:p>
                      <a:pPr algn="ctr"/>
                      <a:r>
                        <a:rPr lang="en-US" sz="2400" dirty="0" smtClean="0">
                          <a:latin typeface="Times New Roman" pitchFamily="18" charset="0"/>
                          <a:cs typeface="Times New Roman" pitchFamily="18" charset="0"/>
                        </a:rPr>
                        <a:t>Source</a:t>
                      </a:r>
                      <a:endParaRPr lang="en-US" sz="2400" dirty="0">
                        <a:latin typeface="Times New Roman" pitchFamily="18" charset="0"/>
                        <a:cs typeface="Times New Roman" pitchFamily="18" charset="0"/>
                      </a:endParaRPr>
                    </a:p>
                  </a:txBody>
                  <a:tcPr/>
                </a:tc>
                <a:tc>
                  <a:txBody>
                    <a:bodyPr/>
                    <a:lstStyle/>
                    <a:p>
                      <a:pPr algn="ctr"/>
                      <a:r>
                        <a:rPr lang="en-US" sz="2400" dirty="0" smtClean="0">
                          <a:latin typeface="Times New Roman" pitchFamily="18" charset="0"/>
                          <a:cs typeface="Times New Roman" pitchFamily="18" charset="0"/>
                        </a:rPr>
                        <a:t>Potential </a:t>
                      </a:r>
                      <a:endParaRPr lang="en-US" sz="2400" dirty="0">
                        <a:latin typeface="Times New Roman" pitchFamily="18" charset="0"/>
                        <a:cs typeface="Times New Roman" pitchFamily="18" charset="0"/>
                      </a:endParaRPr>
                    </a:p>
                  </a:txBody>
                  <a:tcPr/>
                </a:tc>
                <a:tc>
                  <a:txBody>
                    <a:bodyPr/>
                    <a:lstStyle/>
                    <a:p>
                      <a:pPr algn="ctr"/>
                      <a:r>
                        <a:rPr lang="en-US" sz="2400" dirty="0" smtClean="0">
                          <a:latin typeface="Times New Roman" pitchFamily="18" charset="0"/>
                          <a:cs typeface="Times New Roman" pitchFamily="18" charset="0"/>
                        </a:rPr>
                        <a:t>Installed</a:t>
                      </a:r>
                      <a:r>
                        <a:rPr lang="en-US" sz="2400" baseline="0" dirty="0" smtClean="0">
                          <a:latin typeface="Times New Roman" pitchFamily="18" charset="0"/>
                          <a:cs typeface="Times New Roman" pitchFamily="18" charset="0"/>
                        </a:rPr>
                        <a:t> Capacity </a:t>
                      </a:r>
                      <a:endParaRPr lang="en-US" sz="2400" dirty="0">
                        <a:latin typeface="Times New Roman" pitchFamily="18" charset="0"/>
                        <a:cs typeface="Times New Roman" pitchFamily="18" charset="0"/>
                      </a:endParaRPr>
                    </a:p>
                  </a:txBody>
                  <a:tcPr/>
                </a:tc>
              </a:tr>
              <a:tr h="564535">
                <a:tc>
                  <a:txBody>
                    <a:bodyPr/>
                    <a:lstStyle/>
                    <a:p>
                      <a:r>
                        <a:rPr lang="en-US" sz="2000" b="1" dirty="0" smtClean="0">
                          <a:latin typeface="Times New Roman" pitchFamily="18" charset="0"/>
                          <a:cs typeface="Times New Roman" pitchFamily="18" charset="0"/>
                        </a:rPr>
                        <a:t>Wind</a:t>
                      </a:r>
                      <a:endParaRPr lang="en-US" sz="2000" b="1" dirty="0">
                        <a:latin typeface="Times New Roman" pitchFamily="18" charset="0"/>
                        <a:cs typeface="Times New Roman" pitchFamily="18" charset="0"/>
                      </a:endParaRPr>
                    </a:p>
                  </a:txBody>
                  <a:tcPr/>
                </a:tc>
                <a:tc>
                  <a:txBody>
                    <a:bodyPr/>
                    <a:lstStyle/>
                    <a:p>
                      <a:pPr algn="ctr"/>
                      <a:r>
                        <a:rPr lang="en-US" sz="2000" b="1" dirty="0" smtClean="0">
                          <a:latin typeface="Times New Roman" pitchFamily="18" charset="0"/>
                          <a:cs typeface="Times New Roman" pitchFamily="18" charset="0"/>
                        </a:rPr>
                        <a:t>49000</a:t>
                      </a:r>
                      <a:endParaRPr lang="en-US" sz="2000" b="1" dirty="0">
                        <a:latin typeface="Times New Roman" pitchFamily="18" charset="0"/>
                        <a:cs typeface="Times New Roman" pitchFamily="18" charset="0"/>
                      </a:endParaRPr>
                    </a:p>
                  </a:txBody>
                  <a:tcPr/>
                </a:tc>
                <a:tc>
                  <a:txBody>
                    <a:bodyPr/>
                    <a:lstStyle/>
                    <a:p>
                      <a:pPr algn="ctr"/>
                      <a:r>
                        <a:rPr lang="en-US" sz="2000" b="1" dirty="0" smtClean="0">
                          <a:latin typeface="Times New Roman" pitchFamily="18" charset="0"/>
                          <a:cs typeface="Times New Roman" pitchFamily="18" charset="0"/>
                        </a:rPr>
                        <a:t>20298</a:t>
                      </a:r>
                      <a:endParaRPr lang="en-US" sz="2000" b="1" dirty="0">
                        <a:latin typeface="Times New Roman" pitchFamily="18" charset="0"/>
                        <a:cs typeface="Times New Roman" pitchFamily="18" charset="0"/>
                      </a:endParaRPr>
                    </a:p>
                  </a:txBody>
                  <a:tcPr/>
                </a:tc>
              </a:tr>
              <a:tr h="564535">
                <a:tc>
                  <a:txBody>
                    <a:bodyPr/>
                    <a:lstStyle/>
                    <a:p>
                      <a:r>
                        <a:rPr lang="en-US" sz="2000" b="1" dirty="0" smtClean="0">
                          <a:latin typeface="Times New Roman" pitchFamily="18" charset="0"/>
                          <a:cs typeface="Times New Roman" pitchFamily="18" charset="0"/>
                        </a:rPr>
                        <a:t>Biomass</a:t>
                      </a:r>
                      <a:endParaRPr lang="en-US" sz="2000" b="1" dirty="0">
                        <a:latin typeface="Times New Roman" pitchFamily="18" charset="0"/>
                        <a:cs typeface="Times New Roman" pitchFamily="18" charset="0"/>
                      </a:endParaRPr>
                    </a:p>
                  </a:txBody>
                  <a:tcPr/>
                </a:tc>
                <a:tc>
                  <a:txBody>
                    <a:bodyPr/>
                    <a:lstStyle/>
                    <a:p>
                      <a:pPr algn="ctr"/>
                      <a:r>
                        <a:rPr lang="en-US" sz="2000" b="1" dirty="0" smtClean="0">
                          <a:latin typeface="Times New Roman" pitchFamily="18" charset="0"/>
                          <a:cs typeface="Times New Roman" pitchFamily="18" charset="0"/>
                        </a:rPr>
                        <a:t>17000</a:t>
                      </a:r>
                      <a:endParaRPr lang="en-US" sz="2000" b="1" dirty="0">
                        <a:latin typeface="Times New Roman" pitchFamily="18" charset="0"/>
                        <a:cs typeface="Times New Roman" pitchFamily="18" charset="0"/>
                      </a:endParaRPr>
                    </a:p>
                  </a:txBody>
                  <a:tcPr/>
                </a:tc>
                <a:tc>
                  <a:txBody>
                    <a:bodyPr/>
                    <a:lstStyle/>
                    <a:p>
                      <a:pPr algn="ctr"/>
                      <a:r>
                        <a:rPr lang="en-US" sz="2000" b="1" dirty="0" smtClean="0">
                          <a:latin typeface="Times New Roman" pitchFamily="18" charset="0"/>
                          <a:cs typeface="Times New Roman" pitchFamily="18" charset="0"/>
                        </a:rPr>
                        <a:t>1286</a:t>
                      </a:r>
                      <a:endParaRPr lang="en-US" sz="2000" b="1" dirty="0">
                        <a:latin typeface="Times New Roman" pitchFamily="18" charset="0"/>
                        <a:cs typeface="Times New Roman" pitchFamily="18" charset="0"/>
                      </a:endParaRPr>
                    </a:p>
                  </a:txBody>
                  <a:tcPr/>
                </a:tc>
              </a:tr>
              <a:tr h="564535">
                <a:tc>
                  <a:txBody>
                    <a:bodyPr/>
                    <a:lstStyle/>
                    <a:p>
                      <a:r>
                        <a:rPr lang="en-US" sz="2000" b="1" dirty="0" smtClean="0">
                          <a:latin typeface="Times New Roman" pitchFamily="18" charset="0"/>
                          <a:cs typeface="Times New Roman" pitchFamily="18" charset="0"/>
                        </a:rPr>
                        <a:t>Small Hydro (&lt;</a:t>
                      </a:r>
                      <a:r>
                        <a:rPr lang="en-US" sz="2000" b="1" baseline="0" dirty="0" smtClean="0">
                          <a:latin typeface="Times New Roman" pitchFamily="18" charset="0"/>
                          <a:cs typeface="Times New Roman" pitchFamily="18" charset="0"/>
                        </a:rPr>
                        <a:t> 25 MW)</a:t>
                      </a:r>
                      <a:endParaRPr lang="en-US" sz="2000" b="1" dirty="0">
                        <a:latin typeface="Times New Roman" pitchFamily="18" charset="0"/>
                        <a:cs typeface="Times New Roman" pitchFamily="18" charset="0"/>
                      </a:endParaRPr>
                    </a:p>
                  </a:txBody>
                  <a:tcPr/>
                </a:tc>
                <a:tc>
                  <a:txBody>
                    <a:bodyPr/>
                    <a:lstStyle/>
                    <a:p>
                      <a:pPr algn="ctr"/>
                      <a:r>
                        <a:rPr lang="en-US" sz="2000" b="1" dirty="0" smtClean="0">
                          <a:latin typeface="Times New Roman" pitchFamily="18" charset="0"/>
                          <a:cs typeface="Times New Roman" pitchFamily="18" charset="0"/>
                        </a:rPr>
                        <a:t>15000</a:t>
                      </a:r>
                      <a:endParaRPr lang="en-US" sz="2000" b="1" dirty="0">
                        <a:latin typeface="Times New Roman" pitchFamily="18" charset="0"/>
                        <a:cs typeface="Times New Roman" pitchFamily="18" charset="0"/>
                      </a:endParaRPr>
                    </a:p>
                  </a:txBody>
                  <a:tcPr/>
                </a:tc>
                <a:tc>
                  <a:txBody>
                    <a:bodyPr/>
                    <a:lstStyle/>
                    <a:p>
                      <a:pPr algn="ctr"/>
                      <a:r>
                        <a:rPr lang="en-US" sz="2000" b="1" dirty="0" smtClean="0">
                          <a:latin typeface="Times New Roman" pitchFamily="18" charset="0"/>
                          <a:cs typeface="Times New Roman" pitchFamily="18" charset="0"/>
                        </a:rPr>
                        <a:t>3774</a:t>
                      </a:r>
                      <a:endParaRPr lang="en-US" sz="2000" b="1" dirty="0">
                        <a:latin typeface="Times New Roman" pitchFamily="18" charset="0"/>
                        <a:cs typeface="Times New Roman" pitchFamily="18" charset="0"/>
                      </a:endParaRPr>
                    </a:p>
                  </a:txBody>
                  <a:tcPr/>
                </a:tc>
              </a:tr>
              <a:tr h="564535">
                <a:tc>
                  <a:txBody>
                    <a:bodyPr/>
                    <a:lstStyle/>
                    <a:p>
                      <a:r>
                        <a:rPr lang="en-US" sz="2000" b="1" dirty="0" smtClean="0">
                          <a:latin typeface="Times New Roman" pitchFamily="18" charset="0"/>
                          <a:cs typeface="Times New Roman" pitchFamily="18" charset="0"/>
                        </a:rPr>
                        <a:t>Co-generation- </a:t>
                      </a:r>
                      <a:r>
                        <a:rPr lang="en-US" sz="2000" b="1" dirty="0" err="1" smtClean="0">
                          <a:latin typeface="Times New Roman" pitchFamily="18" charset="0"/>
                          <a:cs typeface="Times New Roman" pitchFamily="18" charset="0"/>
                        </a:rPr>
                        <a:t>Bagasse</a:t>
                      </a:r>
                      <a:endParaRPr lang="en-US" sz="2000" b="1" dirty="0">
                        <a:latin typeface="Times New Roman" pitchFamily="18" charset="0"/>
                        <a:cs typeface="Times New Roman" pitchFamily="18" charset="0"/>
                      </a:endParaRPr>
                    </a:p>
                  </a:txBody>
                  <a:tcPr/>
                </a:tc>
                <a:tc>
                  <a:txBody>
                    <a:bodyPr/>
                    <a:lstStyle/>
                    <a:p>
                      <a:pPr algn="ctr"/>
                      <a:r>
                        <a:rPr lang="en-US" sz="2000" b="1" dirty="0" smtClean="0">
                          <a:latin typeface="Times New Roman" pitchFamily="18" charset="0"/>
                          <a:cs typeface="Times New Roman" pitchFamily="18" charset="0"/>
                        </a:rPr>
                        <a:t>5000</a:t>
                      </a:r>
                      <a:endParaRPr lang="en-US" sz="2000" b="1" dirty="0">
                        <a:latin typeface="Times New Roman" pitchFamily="18" charset="0"/>
                        <a:cs typeface="Times New Roman" pitchFamily="18" charset="0"/>
                      </a:endParaRPr>
                    </a:p>
                  </a:txBody>
                  <a:tcPr/>
                </a:tc>
                <a:tc>
                  <a:txBody>
                    <a:bodyPr/>
                    <a:lstStyle/>
                    <a:p>
                      <a:pPr algn="ctr"/>
                      <a:r>
                        <a:rPr lang="en-US" sz="2000" b="1" dirty="0" smtClean="0">
                          <a:latin typeface="Times New Roman" pitchFamily="18" charset="0"/>
                          <a:cs typeface="Times New Roman" pitchFamily="18" charset="0"/>
                        </a:rPr>
                        <a:t>2512</a:t>
                      </a:r>
                      <a:endParaRPr lang="en-US" sz="2000" b="1" dirty="0">
                        <a:latin typeface="Times New Roman" pitchFamily="18" charset="0"/>
                        <a:cs typeface="Times New Roman" pitchFamily="18" charset="0"/>
                      </a:endParaRPr>
                    </a:p>
                  </a:txBody>
                  <a:tcPr/>
                </a:tc>
              </a:tr>
              <a:tr h="564535">
                <a:tc>
                  <a:txBody>
                    <a:bodyPr/>
                    <a:lstStyle/>
                    <a:p>
                      <a:r>
                        <a:rPr lang="en-US" sz="2000" b="1" dirty="0" smtClean="0">
                          <a:latin typeface="Times New Roman" pitchFamily="18" charset="0"/>
                          <a:cs typeface="Times New Roman" pitchFamily="18" charset="0"/>
                        </a:rPr>
                        <a:t>Waste</a:t>
                      </a:r>
                      <a:endParaRPr lang="en-US" sz="2000" b="1" dirty="0">
                        <a:latin typeface="Times New Roman" pitchFamily="18" charset="0"/>
                        <a:cs typeface="Times New Roman" pitchFamily="18" charset="0"/>
                      </a:endParaRPr>
                    </a:p>
                  </a:txBody>
                  <a:tcPr/>
                </a:tc>
                <a:tc>
                  <a:txBody>
                    <a:bodyPr/>
                    <a:lstStyle/>
                    <a:p>
                      <a:pPr algn="ctr"/>
                      <a:r>
                        <a:rPr lang="en-US" sz="2000" b="1" dirty="0" smtClean="0">
                          <a:latin typeface="Times New Roman" pitchFamily="18" charset="0"/>
                          <a:cs typeface="Times New Roman" pitchFamily="18" charset="0"/>
                        </a:rPr>
                        <a:t>2700</a:t>
                      </a:r>
                      <a:endParaRPr lang="en-US" sz="2000" b="1" dirty="0">
                        <a:latin typeface="Times New Roman" pitchFamily="18" charset="0"/>
                        <a:cs typeface="Times New Roman" pitchFamily="18" charset="0"/>
                      </a:endParaRPr>
                    </a:p>
                  </a:txBody>
                  <a:tcPr/>
                </a:tc>
                <a:tc>
                  <a:txBody>
                    <a:bodyPr/>
                    <a:lstStyle/>
                    <a:p>
                      <a:pPr algn="ctr"/>
                      <a:r>
                        <a:rPr lang="en-US" sz="2000" b="1" dirty="0" smtClean="0">
                          <a:latin typeface="Times New Roman" pitchFamily="18" charset="0"/>
                          <a:cs typeface="Times New Roman" pitchFamily="18" charset="0"/>
                        </a:rPr>
                        <a:t>99</a:t>
                      </a:r>
                      <a:endParaRPr lang="en-US" sz="2000" b="1" dirty="0">
                        <a:latin typeface="Times New Roman" pitchFamily="18" charset="0"/>
                        <a:cs typeface="Times New Roman" pitchFamily="18" charset="0"/>
                      </a:endParaRPr>
                    </a:p>
                  </a:txBody>
                  <a:tcPr/>
                </a:tc>
              </a:tr>
              <a:tr h="564535">
                <a:tc>
                  <a:txBody>
                    <a:bodyPr/>
                    <a:lstStyle/>
                    <a:p>
                      <a:r>
                        <a:rPr lang="en-US" sz="2000" b="1" dirty="0" smtClean="0">
                          <a:latin typeface="Times New Roman" pitchFamily="18" charset="0"/>
                          <a:cs typeface="Times New Roman" pitchFamily="18" charset="0"/>
                        </a:rPr>
                        <a:t>Solar</a:t>
                      </a:r>
                      <a:endParaRPr lang="en-US" sz="2000" b="1" dirty="0">
                        <a:latin typeface="Times New Roman" pitchFamily="18" charset="0"/>
                        <a:cs typeface="Times New Roman" pitchFamily="18" charset="0"/>
                      </a:endParaRPr>
                    </a:p>
                  </a:txBody>
                  <a:tcPr/>
                </a:tc>
                <a:tc>
                  <a:txBody>
                    <a:bodyPr/>
                    <a:lstStyle/>
                    <a:p>
                      <a:pPr algn="ctr"/>
                      <a:r>
                        <a:rPr lang="en-US" sz="2000" b="1" dirty="0" smtClean="0">
                          <a:latin typeface="Times New Roman" pitchFamily="18" charset="0"/>
                          <a:cs typeface="Times New Roman" pitchFamily="18" charset="0"/>
                        </a:rPr>
                        <a:t>&gt; 100,000</a:t>
                      </a:r>
                      <a:endParaRPr lang="en-US" sz="2000" b="1" dirty="0">
                        <a:latin typeface="Times New Roman" pitchFamily="18" charset="0"/>
                        <a:cs typeface="Times New Roman" pitchFamily="18" charset="0"/>
                      </a:endParaRPr>
                    </a:p>
                  </a:txBody>
                  <a:tcPr/>
                </a:tc>
                <a:tc>
                  <a:txBody>
                    <a:bodyPr/>
                    <a:lstStyle/>
                    <a:p>
                      <a:pPr algn="ctr"/>
                      <a:r>
                        <a:rPr lang="en-US" sz="2000" b="1" dirty="0" smtClean="0">
                          <a:latin typeface="Times New Roman" pitchFamily="18" charset="0"/>
                          <a:cs typeface="Times New Roman" pitchFamily="18" charset="0"/>
                        </a:rPr>
                        <a:t>2208</a:t>
                      </a:r>
                      <a:endParaRPr lang="en-US" sz="2000" b="1" dirty="0">
                        <a:latin typeface="Times New Roman" pitchFamily="18" charset="0"/>
                        <a:cs typeface="Times New Roman" pitchFamily="18" charset="0"/>
                      </a:endParaRPr>
                    </a:p>
                  </a:txBody>
                  <a:tcPr/>
                </a:tc>
              </a:tr>
            </a:tbl>
          </a:graphicData>
        </a:graphic>
      </p:graphicFrame>
      <p:sp>
        <p:nvSpPr>
          <p:cNvPr id="60454" name="TextBox 7"/>
          <p:cNvSpPr txBox="1">
            <a:spLocks noChangeArrowheads="1"/>
          </p:cNvSpPr>
          <p:nvPr/>
        </p:nvSpPr>
        <p:spPr bwMode="auto">
          <a:xfrm>
            <a:off x="5638800" y="5867400"/>
            <a:ext cx="3048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r>
              <a:rPr lang="en-US" altLang="en-US" sz="1400" b="0">
                <a:latin typeface="Times New Roman" pitchFamily="18" charset="0"/>
                <a:cs typeface="Times New Roman" pitchFamily="18" charset="0"/>
              </a:rPr>
              <a:t>Source : MNRE as on 31</a:t>
            </a:r>
            <a:r>
              <a:rPr lang="en-US" altLang="en-US" sz="1400" b="0" baseline="30000">
                <a:latin typeface="Times New Roman" pitchFamily="18" charset="0"/>
                <a:cs typeface="Times New Roman" pitchFamily="18" charset="0"/>
              </a:rPr>
              <a:t>st</a:t>
            </a:r>
            <a:r>
              <a:rPr lang="en-US" altLang="en-US" sz="1400" b="0">
                <a:latin typeface="Times New Roman" pitchFamily="18" charset="0"/>
                <a:cs typeface="Times New Roman" pitchFamily="18" charset="0"/>
              </a:rPr>
              <a:t> Jan 2014</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8"/>
          <p:cNvSpPr>
            <a:spLocks noGrp="1" noChangeArrowheads="1"/>
          </p:cNvSpPr>
          <p:nvPr>
            <p:ph type="title"/>
          </p:nvPr>
        </p:nvSpPr>
        <p:spPr/>
        <p:txBody>
          <a:bodyPr/>
          <a:lstStyle/>
          <a:p>
            <a:r>
              <a:rPr lang="en-US" altLang="en-US" sz="4000" smtClean="0"/>
              <a:t>Fluctuations in Wind Generation</a:t>
            </a:r>
          </a:p>
        </p:txBody>
      </p:sp>
      <p:sp>
        <p:nvSpPr>
          <p:cNvPr id="61443" name="Rectangle 6"/>
          <p:cNvSpPr>
            <a:spLocks noChangeArrowheads="1"/>
          </p:cNvSpPr>
          <p:nvPr/>
        </p:nvSpPr>
        <p:spPr bwMode="auto">
          <a:xfrm>
            <a:off x="0" y="21097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endParaRPr lang="en-IN" altLang="en-US" sz="1800" b="0"/>
          </a:p>
        </p:txBody>
      </p:sp>
      <p:graphicFrame>
        <p:nvGraphicFramePr>
          <p:cNvPr id="61444" name="Object 15"/>
          <p:cNvGraphicFramePr>
            <a:graphicFrameLocks noGrp="1" noChangeAspect="1"/>
          </p:cNvGraphicFramePr>
          <p:nvPr>
            <p:ph idx="1"/>
          </p:nvPr>
        </p:nvGraphicFramePr>
        <p:xfrm>
          <a:off x="1509713" y="1484313"/>
          <a:ext cx="6159500" cy="4932362"/>
        </p:xfrm>
        <a:graphic>
          <a:graphicData uri="http://schemas.openxmlformats.org/presentationml/2006/ole">
            <mc:AlternateContent xmlns:mc="http://schemas.openxmlformats.org/markup-compatibility/2006">
              <mc:Choice xmlns:v="urn:schemas-microsoft-com:vml" Requires="v">
                <p:oleObj spid="_x0000_s61453" name="Bitmap Image" r:id="rId3" imgW="7706801" imgH="6171429" progId="Paint.Picture">
                  <p:embed/>
                </p:oleObj>
              </mc:Choice>
              <mc:Fallback>
                <p:oleObj name="Bitmap Image" r:id="rId3" imgW="7706801" imgH="6171429" progId="Paint.Picture">
                  <p:embed/>
                  <p:pic>
                    <p:nvPicPr>
                      <p:cNvPr id="0" name="Object 15"/>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9713" y="1484313"/>
                        <a:ext cx="6159500" cy="493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9462" name="TextBox 10"/>
          <p:cNvSpPr txBox="1">
            <a:spLocks noChangeArrowheads="1"/>
          </p:cNvSpPr>
          <p:nvPr/>
        </p:nvSpPr>
        <p:spPr bwMode="auto">
          <a:xfrm>
            <a:off x="5429250" y="6416675"/>
            <a:ext cx="928688" cy="369888"/>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spAutoFit/>
          </a:bodyPr>
          <a:lstStyle/>
          <a:p>
            <a:pPr>
              <a:defRPr/>
            </a:pPr>
            <a:r>
              <a:rPr lang="en-US">
                <a:solidFill>
                  <a:schemeClr val="accent6"/>
                </a:solidFill>
              </a:rPr>
              <a:t>TIME</a:t>
            </a:r>
            <a:endParaRPr lang="en-IN">
              <a:solidFill>
                <a:schemeClr val="accent6"/>
              </a:solidFill>
            </a:endParaRPr>
          </a:p>
        </p:txBody>
      </p:sp>
      <p:sp>
        <p:nvSpPr>
          <p:cNvPr id="19463" name="TextBox 11"/>
          <p:cNvSpPr txBox="1">
            <a:spLocks noChangeArrowheads="1"/>
          </p:cNvSpPr>
          <p:nvPr/>
        </p:nvSpPr>
        <p:spPr bwMode="auto">
          <a:xfrm>
            <a:off x="5214938" y="1214438"/>
            <a:ext cx="928687" cy="36988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spAutoFit/>
          </a:bodyPr>
          <a:lstStyle/>
          <a:p>
            <a:pPr>
              <a:defRPr/>
            </a:pPr>
            <a:r>
              <a:rPr lang="en-US">
                <a:solidFill>
                  <a:schemeClr val="accent6"/>
                </a:solidFill>
              </a:rPr>
              <a:t>MW</a:t>
            </a:r>
            <a:endParaRPr lang="en-IN">
              <a:solidFill>
                <a:schemeClr val="accent6"/>
              </a:solidFill>
            </a:endParaRPr>
          </a:p>
        </p:txBody>
      </p:sp>
      <p:sp>
        <p:nvSpPr>
          <p:cNvPr id="19464" name="TextBox 12"/>
          <p:cNvSpPr txBox="1">
            <a:spLocks noChangeArrowheads="1"/>
          </p:cNvSpPr>
          <p:nvPr/>
        </p:nvSpPr>
        <p:spPr bwMode="auto">
          <a:xfrm>
            <a:off x="1428750" y="5286375"/>
            <a:ext cx="928688" cy="369888"/>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spAutoFit/>
          </a:bodyPr>
          <a:lstStyle/>
          <a:p>
            <a:pPr>
              <a:defRPr/>
            </a:pPr>
            <a:r>
              <a:rPr lang="en-US">
                <a:solidFill>
                  <a:schemeClr val="accent6"/>
                </a:solidFill>
              </a:rPr>
              <a:t>DATE</a:t>
            </a:r>
            <a:endParaRPr lang="en-IN">
              <a:solidFill>
                <a:schemeClr val="accent6"/>
              </a:solidFill>
            </a:endParaRPr>
          </a:p>
        </p:txBody>
      </p:sp>
      <p:sp>
        <p:nvSpPr>
          <p:cNvPr id="61448" name="Text Box 13"/>
          <p:cNvSpPr txBox="1">
            <a:spLocks noChangeArrowheads="1"/>
          </p:cNvSpPr>
          <p:nvPr/>
        </p:nvSpPr>
        <p:spPr bwMode="auto">
          <a:xfrm>
            <a:off x="323850" y="1700213"/>
            <a:ext cx="1476375"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50000"/>
              </a:spcBef>
              <a:buClrTx/>
              <a:buSzTx/>
              <a:buFontTx/>
              <a:buNone/>
            </a:pPr>
            <a:r>
              <a:rPr lang="en-US" altLang="en-US" sz="1800" b="0">
                <a:solidFill>
                  <a:srgbClr val="CC3300"/>
                </a:solidFill>
              </a:rPr>
              <a:t>For Tamil Nadu</a:t>
            </a:r>
          </a:p>
          <a:p>
            <a:pPr eaLnBrk="1" hangingPunct="1">
              <a:spcBef>
                <a:spcPct val="50000"/>
              </a:spcBef>
              <a:buClrTx/>
              <a:buSzTx/>
              <a:buFontTx/>
              <a:buNone/>
            </a:pPr>
            <a:r>
              <a:rPr lang="en-US" altLang="en-US" sz="1800" b="0">
                <a:solidFill>
                  <a:srgbClr val="CC3300"/>
                </a:solidFill>
              </a:rPr>
              <a:t>Aug 2010 </a:t>
            </a:r>
          </a:p>
        </p:txBody>
      </p:sp>
    </p:spTree>
  </p:cSld>
  <p:clrMapOvr>
    <a:masterClrMapping/>
  </p:clrMapOvr>
  <p:transition spd="slow"/>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2466" name="Object 15"/>
          <p:cNvGraphicFramePr>
            <a:graphicFrameLocks noChangeAspect="1"/>
          </p:cNvGraphicFramePr>
          <p:nvPr/>
        </p:nvGraphicFramePr>
        <p:xfrm>
          <a:off x="1835150" y="1304925"/>
          <a:ext cx="5724525" cy="5286375"/>
        </p:xfrm>
        <a:graphic>
          <a:graphicData uri="http://schemas.openxmlformats.org/presentationml/2006/ole">
            <mc:AlternateContent xmlns:mc="http://schemas.openxmlformats.org/markup-compatibility/2006">
              <mc:Choice xmlns:v="urn:schemas-microsoft-com:vml" Requires="v">
                <p:oleObj spid="_x0000_s62478" name="Bitmap Image" r:id="rId3" imgW="7039958" imgH="6076190" progId="Paint.Picture">
                  <p:embed/>
                </p:oleObj>
              </mc:Choice>
              <mc:Fallback>
                <p:oleObj name="Bitmap Image" r:id="rId3" imgW="7039958" imgH="6076190" progId="Paint.Picture">
                  <p:embed/>
                  <p:pic>
                    <p:nvPicPr>
                      <p:cNvPr id="0" name="Object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5150" y="1304925"/>
                        <a:ext cx="5724525" cy="528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2467" name="Rectangle 2"/>
          <p:cNvSpPr>
            <a:spLocks noGrp="1" noChangeArrowheads="1"/>
          </p:cNvSpPr>
          <p:nvPr>
            <p:ph type="title"/>
          </p:nvPr>
        </p:nvSpPr>
        <p:spPr/>
        <p:txBody>
          <a:bodyPr/>
          <a:lstStyle/>
          <a:p>
            <a:r>
              <a:rPr lang="en-US" altLang="en-US" sz="4000" smtClean="0"/>
              <a:t>Fluctuations in Wind Generation</a:t>
            </a:r>
          </a:p>
        </p:txBody>
      </p:sp>
      <p:sp>
        <p:nvSpPr>
          <p:cNvPr id="62468" name="Rectangle 3"/>
          <p:cNvSpPr>
            <a:spLocks noChangeArrowheads="1"/>
          </p:cNvSpPr>
          <p:nvPr/>
        </p:nvSpPr>
        <p:spPr bwMode="auto">
          <a:xfrm>
            <a:off x="0" y="21097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endParaRPr lang="en-IN" altLang="en-US" sz="1800" b="0"/>
          </a:p>
        </p:txBody>
      </p:sp>
      <p:sp>
        <p:nvSpPr>
          <p:cNvPr id="19462" name="TextBox 10"/>
          <p:cNvSpPr txBox="1">
            <a:spLocks noChangeArrowheads="1"/>
          </p:cNvSpPr>
          <p:nvPr/>
        </p:nvSpPr>
        <p:spPr bwMode="auto">
          <a:xfrm>
            <a:off x="5429250" y="6416675"/>
            <a:ext cx="928688" cy="369888"/>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spAutoFit/>
          </a:bodyPr>
          <a:lstStyle/>
          <a:p>
            <a:pPr>
              <a:defRPr/>
            </a:pPr>
            <a:r>
              <a:rPr lang="en-US">
                <a:solidFill>
                  <a:schemeClr val="accent6"/>
                </a:solidFill>
              </a:rPr>
              <a:t>TIME</a:t>
            </a:r>
            <a:endParaRPr lang="en-IN">
              <a:solidFill>
                <a:schemeClr val="accent6"/>
              </a:solidFill>
            </a:endParaRPr>
          </a:p>
        </p:txBody>
      </p:sp>
      <p:sp>
        <p:nvSpPr>
          <p:cNvPr id="19463" name="TextBox 11"/>
          <p:cNvSpPr txBox="1">
            <a:spLocks noChangeArrowheads="1"/>
          </p:cNvSpPr>
          <p:nvPr/>
        </p:nvSpPr>
        <p:spPr bwMode="auto">
          <a:xfrm>
            <a:off x="5214938" y="1214438"/>
            <a:ext cx="928687" cy="36988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spAutoFit/>
          </a:bodyPr>
          <a:lstStyle/>
          <a:p>
            <a:pPr>
              <a:defRPr/>
            </a:pPr>
            <a:r>
              <a:rPr lang="en-US">
                <a:solidFill>
                  <a:schemeClr val="accent6"/>
                </a:solidFill>
              </a:rPr>
              <a:t>MW</a:t>
            </a:r>
            <a:endParaRPr lang="en-IN">
              <a:solidFill>
                <a:schemeClr val="accent6"/>
              </a:solidFill>
            </a:endParaRPr>
          </a:p>
        </p:txBody>
      </p:sp>
      <p:sp>
        <p:nvSpPr>
          <p:cNvPr id="19464" name="TextBox 12"/>
          <p:cNvSpPr txBox="1">
            <a:spLocks noChangeArrowheads="1"/>
          </p:cNvSpPr>
          <p:nvPr/>
        </p:nvSpPr>
        <p:spPr bwMode="auto">
          <a:xfrm>
            <a:off x="1428750" y="5286375"/>
            <a:ext cx="928688" cy="369888"/>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spAutoFit/>
          </a:bodyPr>
          <a:lstStyle/>
          <a:p>
            <a:pPr>
              <a:defRPr/>
            </a:pPr>
            <a:r>
              <a:rPr lang="en-US">
                <a:solidFill>
                  <a:schemeClr val="accent6"/>
                </a:solidFill>
              </a:rPr>
              <a:t>DATE</a:t>
            </a:r>
            <a:endParaRPr lang="en-IN">
              <a:solidFill>
                <a:schemeClr val="accent6"/>
              </a:solidFill>
            </a:endParaRPr>
          </a:p>
        </p:txBody>
      </p:sp>
      <p:sp>
        <p:nvSpPr>
          <p:cNvPr id="62472" name="Text Box 8"/>
          <p:cNvSpPr txBox="1">
            <a:spLocks noChangeArrowheads="1"/>
          </p:cNvSpPr>
          <p:nvPr/>
        </p:nvSpPr>
        <p:spPr bwMode="auto">
          <a:xfrm>
            <a:off x="323850" y="1700213"/>
            <a:ext cx="1476375"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50000"/>
              </a:spcBef>
              <a:buClrTx/>
              <a:buSzTx/>
              <a:buFontTx/>
              <a:buNone/>
            </a:pPr>
            <a:r>
              <a:rPr lang="en-US" altLang="en-US" sz="1800" b="0">
                <a:solidFill>
                  <a:srgbClr val="CC3300"/>
                </a:solidFill>
              </a:rPr>
              <a:t>For Gujarat</a:t>
            </a:r>
          </a:p>
          <a:p>
            <a:pPr eaLnBrk="1" hangingPunct="1">
              <a:spcBef>
                <a:spcPct val="50000"/>
              </a:spcBef>
              <a:buClrTx/>
              <a:buSzTx/>
              <a:buFontTx/>
              <a:buNone/>
            </a:pPr>
            <a:r>
              <a:rPr lang="en-US" altLang="en-US" sz="1800" b="0">
                <a:solidFill>
                  <a:srgbClr val="CC3300"/>
                </a:solidFill>
              </a:rPr>
              <a:t>Aug 2010 </a:t>
            </a:r>
          </a:p>
        </p:txBody>
      </p:sp>
      <p:sp>
        <p:nvSpPr>
          <p:cNvPr id="62473" name="Rectangle 11"/>
          <p:cNvSpPr>
            <a:spLocks noChangeArrowheads="1"/>
          </p:cNvSpPr>
          <p:nvPr/>
        </p:nvSpPr>
        <p:spPr bwMode="auto">
          <a:xfrm>
            <a:off x="0" y="20478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endParaRPr lang="en-IN" altLang="en-US" sz="1800" b="0"/>
          </a:p>
        </p:txBody>
      </p:sp>
    </p:spTree>
  </p:cSld>
  <p:clrMapOvr>
    <a:masterClrMapping/>
  </p:clrMapOvr>
  <p:transition spd="slow"/>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6"/>
          <p:cNvSpPr>
            <a:spLocks noGrp="1"/>
          </p:cNvSpPr>
          <p:nvPr>
            <p:ph type="title"/>
          </p:nvPr>
        </p:nvSpPr>
        <p:spPr/>
        <p:txBody>
          <a:bodyPr/>
          <a:lstStyle/>
          <a:p>
            <a:r>
              <a:rPr lang="en-US" altLang="en-US" smtClean="0"/>
              <a:t>Renewable Integration</a:t>
            </a:r>
          </a:p>
        </p:txBody>
      </p:sp>
      <p:sp>
        <p:nvSpPr>
          <p:cNvPr id="63491" name="Content Placeholder 7"/>
          <p:cNvSpPr>
            <a:spLocks noGrp="1"/>
          </p:cNvSpPr>
          <p:nvPr>
            <p:ph idx="1"/>
          </p:nvPr>
        </p:nvSpPr>
        <p:spPr>
          <a:xfrm>
            <a:off x="304800" y="990600"/>
            <a:ext cx="8424863" cy="5184775"/>
          </a:xfrm>
        </p:spPr>
        <p:txBody>
          <a:bodyPr/>
          <a:lstStyle/>
          <a:p>
            <a:r>
              <a:rPr lang="en-US" altLang="en-US" smtClean="0"/>
              <a:t>Key Challenges</a:t>
            </a:r>
          </a:p>
          <a:p>
            <a:pPr lvl="1"/>
            <a:r>
              <a:rPr lang="en-US" altLang="en-US" smtClean="0"/>
              <a:t>High Capital Cost</a:t>
            </a:r>
          </a:p>
          <a:p>
            <a:pPr lvl="1"/>
            <a:r>
              <a:rPr lang="en-US" altLang="en-US" smtClean="0"/>
              <a:t>Intermittency of Generation</a:t>
            </a:r>
          </a:p>
          <a:p>
            <a:pPr lvl="1"/>
            <a:r>
              <a:rPr lang="en-US" altLang="en-US" smtClean="0"/>
              <a:t>Forecasting techniques</a:t>
            </a:r>
          </a:p>
          <a:p>
            <a:pPr lvl="1"/>
            <a:r>
              <a:rPr lang="en-US" altLang="en-US" smtClean="0"/>
              <a:t>Separate control desk for renewables</a:t>
            </a:r>
          </a:p>
          <a:p>
            <a:pPr lvl="1"/>
            <a:r>
              <a:rPr lang="en-US" altLang="en-US" smtClean="0"/>
              <a:t>Having ancillary services in place </a:t>
            </a:r>
          </a:p>
          <a:p>
            <a:pPr lvl="1"/>
            <a:endParaRPr lang="en-US" altLang="en-US" smtClean="0"/>
          </a:p>
          <a:p>
            <a:r>
              <a:rPr lang="en-US" altLang="en-US" smtClean="0"/>
              <a:t>Standards for renewable integration</a:t>
            </a:r>
          </a:p>
          <a:p>
            <a:pPr lvl="1"/>
            <a:r>
              <a:rPr lang="en-US" altLang="en-US" smtClean="0"/>
              <a:t>Fault Ride Through Capability</a:t>
            </a:r>
          </a:p>
          <a:p>
            <a:pPr lvl="1"/>
            <a:r>
              <a:rPr lang="en-US" altLang="en-US" smtClean="0"/>
              <a:t>High Frequency Tripping</a:t>
            </a:r>
          </a:p>
          <a:p>
            <a:pPr lvl="1"/>
            <a:endParaRPr lang="en-US" altLang="en-US" smtClean="0"/>
          </a:p>
          <a:p>
            <a:r>
              <a:rPr lang="en-US" altLang="en-US" smtClean="0"/>
              <a:t>High Capacity Corridors for Renewable evacuation</a:t>
            </a:r>
          </a:p>
          <a:p>
            <a:pPr lvl="1"/>
            <a:r>
              <a:rPr lang="en-US" altLang="en-US" smtClean="0"/>
              <a:t>Evacuation through HVDC </a:t>
            </a:r>
          </a:p>
          <a:p>
            <a:pPr lvl="1"/>
            <a:r>
              <a:rPr lang="en-US" altLang="en-US" smtClean="0"/>
              <a:t>National Transmission Highway from TN to Rajasthan</a:t>
            </a:r>
          </a:p>
          <a:p>
            <a:pPr lvl="1"/>
            <a:endParaRPr lang="en-US" altLang="en-US" smtClean="0"/>
          </a:p>
          <a:p>
            <a:endParaRPr lang="en-US" altLang="en-US" smtClean="0"/>
          </a:p>
        </p:txBody>
      </p:sp>
      <p:sp>
        <p:nvSpPr>
          <p:cNvPr id="4" name="Date Placeholder 3"/>
          <p:cNvSpPr>
            <a:spLocks noGrp="1"/>
          </p:cNvSpPr>
          <p:nvPr>
            <p:ph type="dt" sz="quarter" idx="10"/>
          </p:nvPr>
        </p:nvSpPr>
        <p:spPr/>
        <p:txBody>
          <a:bodyPr/>
          <a:lstStyle/>
          <a:p>
            <a:pPr>
              <a:defRPr/>
            </a:pPr>
            <a:fld id="{7F5A7E21-8A55-4824-8497-3854F06CE385}" type="datetime1">
              <a:rPr lang="en-US" smtClean="0"/>
              <a:pPr>
                <a:defRPr/>
              </a:pPr>
              <a:t>6/27/2014</a:t>
            </a:fld>
            <a:endParaRPr lang="en-US"/>
          </a:p>
        </p:txBody>
      </p:sp>
      <p:sp>
        <p:nvSpPr>
          <p:cNvPr id="5" name="Footer Placeholder 4"/>
          <p:cNvSpPr>
            <a:spLocks noGrp="1"/>
          </p:cNvSpPr>
          <p:nvPr>
            <p:ph type="ftr" sz="quarter" idx="11"/>
          </p:nvPr>
        </p:nvSpPr>
        <p:spPr/>
        <p:txBody>
          <a:bodyPr/>
          <a:lstStyle/>
          <a:p>
            <a:pPr>
              <a:defRPr/>
            </a:pPr>
            <a:r>
              <a:rPr lang="en-US" smtClean="0"/>
              <a:t>POSOCO</a:t>
            </a:r>
            <a:endParaRPr lang="en-US"/>
          </a:p>
        </p:txBody>
      </p:sp>
      <p:sp>
        <p:nvSpPr>
          <p:cNvPr id="6" name="Slide Number Placeholder 5"/>
          <p:cNvSpPr>
            <a:spLocks noGrp="1"/>
          </p:cNvSpPr>
          <p:nvPr>
            <p:ph type="sldNum" sz="quarter" idx="12"/>
          </p:nvPr>
        </p:nvSpPr>
        <p:spPr/>
        <p:txBody>
          <a:bodyPr/>
          <a:lstStyle/>
          <a:p>
            <a:pPr>
              <a:defRPr/>
            </a:pPr>
            <a:fld id="{65CC9FFD-06C5-49CC-8231-C001C6F9C1C6}" type="slidenum">
              <a:rPr lang="en-US" smtClean="0"/>
              <a:pPr>
                <a:defRPr/>
              </a:pPr>
              <a:t>57</a:t>
            </a:fld>
            <a:endParaRPr lang="en-US"/>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ctrTitle" idx="4294967295"/>
          </p:nvPr>
        </p:nvSpPr>
        <p:spPr>
          <a:xfrm>
            <a:off x="684213" y="2060575"/>
            <a:ext cx="8001000" cy="1371600"/>
          </a:xfrm>
        </p:spPr>
        <p:txBody>
          <a:bodyPr/>
          <a:lstStyle/>
          <a:p>
            <a:pPr eaLnBrk="1" hangingPunct="1"/>
            <a:r>
              <a:rPr lang="en-US" altLang="en-US" sz="4000" smtClean="0"/>
              <a:t>Power System in Extremes</a:t>
            </a:r>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j&amp;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012825"/>
            <a:ext cx="8839200"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9" name="Rectangle 3"/>
          <p:cNvSpPr>
            <a:spLocks noGrp="1" noChangeArrowheads="1"/>
          </p:cNvSpPr>
          <p:nvPr>
            <p:ph type="title"/>
          </p:nvPr>
        </p:nvSpPr>
        <p:spPr>
          <a:solidFill>
            <a:schemeClr val="bg1"/>
          </a:solidFill>
          <a:ln>
            <a:solidFill>
              <a:schemeClr val="bg1"/>
            </a:solidFill>
            <a:miter lim="800000"/>
            <a:headEnd/>
            <a:tailEnd/>
          </a:ln>
        </p:spPr>
        <p:txBody>
          <a:bodyPr/>
          <a:lstStyle/>
          <a:p>
            <a:r>
              <a:rPr lang="en-US" altLang="en-US" sz="3100" smtClean="0"/>
              <a:t>UNPRECEDENTED SNOWFALL AND BLIZZARD</a:t>
            </a:r>
          </a:p>
        </p:txBody>
      </p:sp>
      <p:pic>
        <p:nvPicPr>
          <p:cNvPr id="65540" name="Picture 4" descr="IMG_013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495800"/>
            <a:ext cx="2819400"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5541" name="Group 5"/>
          <p:cNvGrpSpPr>
            <a:grpSpLocks/>
          </p:cNvGrpSpPr>
          <p:nvPr/>
        </p:nvGrpSpPr>
        <p:grpSpPr bwMode="auto">
          <a:xfrm>
            <a:off x="5562600" y="990600"/>
            <a:ext cx="3352800" cy="2324100"/>
            <a:chOff x="3072" y="520"/>
            <a:chExt cx="2352" cy="1352"/>
          </a:xfrm>
        </p:grpSpPr>
        <p:pic>
          <p:nvPicPr>
            <p:cNvPr id="65551" name="Picture 6" descr="3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2" y="528"/>
              <a:ext cx="2352" cy="1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52" name="Freeform 7"/>
            <p:cNvSpPr>
              <a:spLocks/>
            </p:cNvSpPr>
            <p:nvPr/>
          </p:nvSpPr>
          <p:spPr bwMode="auto">
            <a:xfrm>
              <a:off x="3595" y="520"/>
              <a:ext cx="1441" cy="1236"/>
            </a:xfrm>
            <a:custGeom>
              <a:avLst/>
              <a:gdLst>
                <a:gd name="T0" fmla="*/ 279 w 1441"/>
                <a:gd name="T1" fmla="*/ 47 h 1236"/>
                <a:gd name="T2" fmla="*/ 372 w 1441"/>
                <a:gd name="T3" fmla="*/ 260 h 1236"/>
                <a:gd name="T4" fmla="*/ 446 w 1441"/>
                <a:gd name="T5" fmla="*/ 335 h 1236"/>
                <a:gd name="T6" fmla="*/ 614 w 1441"/>
                <a:gd name="T7" fmla="*/ 418 h 1236"/>
                <a:gd name="T8" fmla="*/ 855 w 1441"/>
                <a:gd name="T9" fmla="*/ 530 h 1236"/>
                <a:gd name="T10" fmla="*/ 920 w 1441"/>
                <a:gd name="T11" fmla="*/ 586 h 1236"/>
                <a:gd name="T12" fmla="*/ 1032 w 1441"/>
                <a:gd name="T13" fmla="*/ 651 h 1236"/>
                <a:gd name="T14" fmla="*/ 1097 w 1441"/>
                <a:gd name="T15" fmla="*/ 697 h 1236"/>
                <a:gd name="T16" fmla="*/ 1162 w 1441"/>
                <a:gd name="T17" fmla="*/ 753 h 1236"/>
                <a:gd name="T18" fmla="*/ 1227 w 1441"/>
                <a:gd name="T19" fmla="*/ 790 h 1236"/>
                <a:gd name="T20" fmla="*/ 1282 w 1441"/>
                <a:gd name="T21" fmla="*/ 846 h 1236"/>
                <a:gd name="T22" fmla="*/ 1310 w 1441"/>
                <a:gd name="T23" fmla="*/ 911 h 1236"/>
                <a:gd name="T24" fmla="*/ 1366 w 1441"/>
                <a:gd name="T25" fmla="*/ 948 h 1236"/>
                <a:gd name="T26" fmla="*/ 1385 w 1441"/>
                <a:gd name="T27" fmla="*/ 1208 h 1236"/>
                <a:gd name="T28" fmla="*/ 1282 w 1441"/>
                <a:gd name="T29" fmla="*/ 1236 h 1236"/>
                <a:gd name="T30" fmla="*/ 1124 w 1441"/>
                <a:gd name="T31" fmla="*/ 1227 h 1236"/>
                <a:gd name="T32" fmla="*/ 920 w 1441"/>
                <a:gd name="T33" fmla="*/ 1050 h 1236"/>
                <a:gd name="T34" fmla="*/ 734 w 1441"/>
                <a:gd name="T35" fmla="*/ 855 h 1236"/>
                <a:gd name="T36" fmla="*/ 604 w 1441"/>
                <a:gd name="T37" fmla="*/ 781 h 1236"/>
                <a:gd name="T38" fmla="*/ 530 w 1441"/>
                <a:gd name="T39" fmla="*/ 725 h 1236"/>
                <a:gd name="T40" fmla="*/ 428 w 1441"/>
                <a:gd name="T41" fmla="*/ 669 h 1236"/>
                <a:gd name="T42" fmla="*/ 391 w 1441"/>
                <a:gd name="T43" fmla="*/ 632 h 1236"/>
                <a:gd name="T44" fmla="*/ 288 w 1441"/>
                <a:gd name="T45" fmla="*/ 604 h 1236"/>
                <a:gd name="T46" fmla="*/ 186 w 1441"/>
                <a:gd name="T47" fmla="*/ 530 h 1236"/>
                <a:gd name="T48" fmla="*/ 168 w 1441"/>
                <a:gd name="T49" fmla="*/ 502 h 1236"/>
                <a:gd name="T50" fmla="*/ 140 w 1441"/>
                <a:gd name="T51" fmla="*/ 483 h 1236"/>
                <a:gd name="T52" fmla="*/ 65 w 1441"/>
                <a:gd name="T53" fmla="*/ 325 h 1236"/>
                <a:gd name="T54" fmla="*/ 56 w 1441"/>
                <a:gd name="T55" fmla="*/ 288 h 1236"/>
                <a:gd name="T56" fmla="*/ 38 w 1441"/>
                <a:gd name="T57" fmla="*/ 233 h 1236"/>
                <a:gd name="T58" fmla="*/ 140 w 1441"/>
                <a:gd name="T59" fmla="*/ 0 h 1236"/>
                <a:gd name="T60" fmla="*/ 251 w 1441"/>
                <a:gd name="T61" fmla="*/ 10 h 1236"/>
                <a:gd name="T62" fmla="*/ 279 w 1441"/>
                <a:gd name="T63" fmla="*/ 47 h 12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41"/>
                <a:gd name="T97" fmla="*/ 0 h 1236"/>
                <a:gd name="T98" fmla="*/ 1441 w 1441"/>
                <a:gd name="T99" fmla="*/ 1236 h 12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41" h="1236">
                  <a:moveTo>
                    <a:pt x="279" y="47"/>
                  </a:moveTo>
                  <a:cubicBezTo>
                    <a:pt x="291" y="121"/>
                    <a:pt x="305" y="217"/>
                    <a:pt x="372" y="260"/>
                  </a:cubicBezTo>
                  <a:cubicBezTo>
                    <a:pt x="384" y="299"/>
                    <a:pt x="412" y="314"/>
                    <a:pt x="446" y="335"/>
                  </a:cubicBezTo>
                  <a:cubicBezTo>
                    <a:pt x="503" y="370"/>
                    <a:pt x="550" y="403"/>
                    <a:pt x="614" y="418"/>
                  </a:cubicBezTo>
                  <a:cubicBezTo>
                    <a:pt x="692" y="457"/>
                    <a:pt x="785" y="477"/>
                    <a:pt x="855" y="530"/>
                  </a:cubicBezTo>
                  <a:cubicBezTo>
                    <a:pt x="920" y="579"/>
                    <a:pt x="865" y="554"/>
                    <a:pt x="920" y="586"/>
                  </a:cubicBezTo>
                  <a:cubicBezTo>
                    <a:pt x="957" y="607"/>
                    <a:pt x="999" y="623"/>
                    <a:pt x="1032" y="651"/>
                  </a:cubicBezTo>
                  <a:cubicBezTo>
                    <a:pt x="1087" y="699"/>
                    <a:pt x="1046" y="681"/>
                    <a:pt x="1097" y="697"/>
                  </a:cubicBezTo>
                  <a:cubicBezTo>
                    <a:pt x="1120" y="714"/>
                    <a:pt x="1139" y="736"/>
                    <a:pt x="1162" y="753"/>
                  </a:cubicBezTo>
                  <a:cubicBezTo>
                    <a:pt x="1192" y="774"/>
                    <a:pt x="1202" y="765"/>
                    <a:pt x="1227" y="790"/>
                  </a:cubicBezTo>
                  <a:cubicBezTo>
                    <a:pt x="1299" y="862"/>
                    <a:pt x="1216" y="799"/>
                    <a:pt x="1282" y="846"/>
                  </a:cubicBezTo>
                  <a:cubicBezTo>
                    <a:pt x="1287" y="860"/>
                    <a:pt x="1301" y="902"/>
                    <a:pt x="1310" y="911"/>
                  </a:cubicBezTo>
                  <a:cubicBezTo>
                    <a:pt x="1326" y="927"/>
                    <a:pt x="1366" y="948"/>
                    <a:pt x="1366" y="948"/>
                  </a:cubicBezTo>
                  <a:cubicBezTo>
                    <a:pt x="1402" y="1060"/>
                    <a:pt x="1441" y="985"/>
                    <a:pt x="1385" y="1208"/>
                  </a:cubicBezTo>
                  <a:cubicBezTo>
                    <a:pt x="1381" y="1224"/>
                    <a:pt x="1287" y="1235"/>
                    <a:pt x="1282" y="1236"/>
                  </a:cubicBezTo>
                  <a:cubicBezTo>
                    <a:pt x="1229" y="1233"/>
                    <a:pt x="1176" y="1232"/>
                    <a:pt x="1124" y="1227"/>
                  </a:cubicBezTo>
                  <a:cubicBezTo>
                    <a:pt x="1049" y="1219"/>
                    <a:pt x="974" y="1091"/>
                    <a:pt x="920" y="1050"/>
                  </a:cubicBezTo>
                  <a:cubicBezTo>
                    <a:pt x="888" y="952"/>
                    <a:pt x="816" y="907"/>
                    <a:pt x="734" y="855"/>
                  </a:cubicBezTo>
                  <a:cubicBezTo>
                    <a:pt x="692" y="828"/>
                    <a:pt x="652" y="797"/>
                    <a:pt x="604" y="781"/>
                  </a:cubicBezTo>
                  <a:cubicBezTo>
                    <a:pt x="583" y="748"/>
                    <a:pt x="567" y="737"/>
                    <a:pt x="530" y="725"/>
                  </a:cubicBezTo>
                  <a:cubicBezTo>
                    <a:pt x="484" y="694"/>
                    <a:pt x="487" y="680"/>
                    <a:pt x="428" y="669"/>
                  </a:cubicBezTo>
                  <a:cubicBezTo>
                    <a:pt x="416" y="657"/>
                    <a:pt x="406" y="641"/>
                    <a:pt x="391" y="632"/>
                  </a:cubicBezTo>
                  <a:cubicBezTo>
                    <a:pt x="363" y="615"/>
                    <a:pt x="319" y="619"/>
                    <a:pt x="288" y="604"/>
                  </a:cubicBezTo>
                  <a:cubicBezTo>
                    <a:pt x="250" y="586"/>
                    <a:pt x="221" y="553"/>
                    <a:pt x="186" y="530"/>
                  </a:cubicBezTo>
                  <a:cubicBezTo>
                    <a:pt x="180" y="521"/>
                    <a:pt x="176" y="510"/>
                    <a:pt x="168" y="502"/>
                  </a:cubicBezTo>
                  <a:cubicBezTo>
                    <a:pt x="160" y="494"/>
                    <a:pt x="147" y="492"/>
                    <a:pt x="140" y="483"/>
                  </a:cubicBezTo>
                  <a:cubicBezTo>
                    <a:pt x="105" y="441"/>
                    <a:pt x="82" y="375"/>
                    <a:pt x="65" y="325"/>
                  </a:cubicBezTo>
                  <a:cubicBezTo>
                    <a:pt x="61" y="313"/>
                    <a:pt x="60" y="300"/>
                    <a:pt x="56" y="288"/>
                  </a:cubicBezTo>
                  <a:cubicBezTo>
                    <a:pt x="51" y="269"/>
                    <a:pt x="38" y="233"/>
                    <a:pt x="38" y="233"/>
                  </a:cubicBezTo>
                  <a:cubicBezTo>
                    <a:pt x="48" y="8"/>
                    <a:pt x="0" y="50"/>
                    <a:pt x="140" y="0"/>
                  </a:cubicBezTo>
                  <a:cubicBezTo>
                    <a:pt x="177" y="3"/>
                    <a:pt x="215" y="3"/>
                    <a:pt x="251" y="10"/>
                  </a:cubicBezTo>
                  <a:cubicBezTo>
                    <a:pt x="276" y="15"/>
                    <a:pt x="305" y="73"/>
                    <a:pt x="279" y="47"/>
                  </a:cubicBezTo>
                  <a:close/>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65542" name="Text Box 8"/>
          <p:cNvSpPr txBox="1">
            <a:spLocks noChangeArrowheads="1"/>
          </p:cNvSpPr>
          <p:nvPr/>
        </p:nvSpPr>
        <p:spPr bwMode="auto">
          <a:xfrm>
            <a:off x="5715000" y="2514600"/>
            <a:ext cx="22447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algn="ctr">
              <a:spcBef>
                <a:spcPct val="0"/>
              </a:spcBef>
              <a:buClrTx/>
              <a:buSzTx/>
              <a:buFontTx/>
              <a:buNone/>
            </a:pPr>
            <a:r>
              <a:rPr lang="en-US" altLang="en-US" sz="1800">
                <a:solidFill>
                  <a:srgbClr val="000000"/>
                </a:solidFill>
                <a:latin typeface="Century Gothic" pitchFamily="34" charset="0"/>
              </a:rPr>
              <a:t>PIR PANJAL </a:t>
            </a:r>
          </a:p>
          <a:p>
            <a:pPr algn="ctr">
              <a:spcBef>
                <a:spcPct val="0"/>
              </a:spcBef>
              <a:buClrTx/>
              <a:buSzTx/>
              <a:buFontTx/>
              <a:buNone/>
            </a:pPr>
            <a:r>
              <a:rPr lang="en-US" altLang="en-US" sz="1800">
                <a:solidFill>
                  <a:srgbClr val="000000"/>
                </a:solidFill>
                <a:latin typeface="Century Gothic" pitchFamily="34" charset="0"/>
              </a:rPr>
              <a:t>MOUNTAIN RANGE</a:t>
            </a:r>
          </a:p>
        </p:txBody>
      </p:sp>
      <p:sp>
        <p:nvSpPr>
          <p:cNvPr id="65543" name="Text Box 9"/>
          <p:cNvSpPr txBox="1">
            <a:spLocks noChangeArrowheads="1"/>
          </p:cNvSpPr>
          <p:nvPr/>
        </p:nvSpPr>
        <p:spPr bwMode="auto">
          <a:xfrm>
            <a:off x="304800" y="4572000"/>
            <a:ext cx="276542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a:spcBef>
                <a:spcPct val="0"/>
              </a:spcBef>
              <a:buClrTx/>
              <a:buSzTx/>
              <a:buFontTx/>
              <a:buNone/>
            </a:pPr>
            <a:r>
              <a:rPr lang="en-US" altLang="en-US" sz="1800">
                <a:solidFill>
                  <a:srgbClr val="FFFF00"/>
                </a:solidFill>
                <a:latin typeface="Century Gothic" pitchFamily="34" charset="0"/>
              </a:rPr>
              <a:t>400 kV </a:t>
            </a:r>
          </a:p>
          <a:p>
            <a:pPr>
              <a:spcBef>
                <a:spcPct val="0"/>
              </a:spcBef>
              <a:buClrTx/>
              <a:buSzTx/>
              <a:buFontTx/>
              <a:buNone/>
            </a:pPr>
            <a:r>
              <a:rPr lang="en-US" altLang="en-US" sz="1800">
                <a:solidFill>
                  <a:srgbClr val="FFFF00"/>
                </a:solidFill>
                <a:latin typeface="Century Gothic" pitchFamily="34" charset="0"/>
              </a:rPr>
              <a:t>Kishenpur-Wagoora</a:t>
            </a:r>
          </a:p>
          <a:p>
            <a:pPr>
              <a:spcBef>
                <a:spcPct val="0"/>
              </a:spcBef>
              <a:buClrTx/>
              <a:buSzTx/>
              <a:buFontTx/>
              <a:buNone/>
            </a:pPr>
            <a:r>
              <a:rPr lang="en-US" altLang="en-US" sz="1800">
                <a:solidFill>
                  <a:srgbClr val="FFFF00"/>
                </a:solidFill>
                <a:latin typeface="Century Gothic" pitchFamily="34" charset="0"/>
              </a:rPr>
              <a:t>was commissioned  on </a:t>
            </a:r>
          </a:p>
          <a:p>
            <a:pPr>
              <a:spcBef>
                <a:spcPct val="0"/>
              </a:spcBef>
              <a:buClrTx/>
              <a:buSzTx/>
              <a:buFontTx/>
              <a:buNone/>
            </a:pPr>
            <a:r>
              <a:rPr lang="en-US" altLang="en-US" sz="1800">
                <a:solidFill>
                  <a:srgbClr val="FFFF00"/>
                </a:solidFill>
                <a:latin typeface="Century Gothic" pitchFamily="34" charset="0"/>
              </a:rPr>
              <a:t>31</a:t>
            </a:r>
            <a:r>
              <a:rPr lang="en-US" altLang="en-US" sz="1800" baseline="30000">
                <a:solidFill>
                  <a:srgbClr val="FFFF00"/>
                </a:solidFill>
                <a:latin typeface="Century Gothic" pitchFamily="34" charset="0"/>
              </a:rPr>
              <a:t>st</a:t>
            </a:r>
            <a:r>
              <a:rPr lang="en-US" altLang="en-US" sz="1800">
                <a:solidFill>
                  <a:srgbClr val="FFFF00"/>
                </a:solidFill>
                <a:latin typeface="Century Gothic" pitchFamily="34" charset="0"/>
              </a:rPr>
              <a:t> Oct-2006</a:t>
            </a:r>
          </a:p>
        </p:txBody>
      </p:sp>
      <p:sp>
        <p:nvSpPr>
          <p:cNvPr id="65544" name="Text Box 10"/>
          <p:cNvSpPr txBox="1">
            <a:spLocks noChangeArrowheads="1"/>
          </p:cNvSpPr>
          <p:nvPr/>
        </p:nvSpPr>
        <p:spPr bwMode="auto">
          <a:xfrm>
            <a:off x="6477000" y="1066800"/>
            <a:ext cx="23653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algn="r">
              <a:spcBef>
                <a:spcPct val="0"/>
              </a:spcBef>
              <a:buClrTx/>
              <a:buSzTx/>
              <a:buFontTx/>
              <a:buNone/>
            </a:pPr>
            <a:r>
              <a:rPr lang="en-US" altLang="en-US" sz="1800">
                <a:solidFill>
                  <a:srgbClr val="FFFF00"/>
                </a:solidFill>
                <a:latin typeface="Century Gothic" pitchFamily="34" charset="0"/>
              </a:rPr>
              <a:t>220 kV </a:t>
            </a:r>
          </a:p>
          <a:p>
            <a:pPr algn="r">
              <a:spcBef>
                <a:spcPct val="0"/>
              </a:spcBef>
              <a:buClrTx/>
              <a:buSzTx/>
              <a:buFontTx/>
              <a:buNone/>
            </a:pPr>
            <a:r>
              <a:rPr lang="en-US" altLang="en-US" sz="1800">
                <a:solidFill>
                  <a:srgbClr val="FFFF00"/>
                </a:solidFill>
                <a:latin typeface="Century Gothic" pitchFamily="34" charset="0"/>
              </a:rPr>
              <a:t>Kishenpur-Pampore</a:t>
            </a:r>
          </a:p>
        </p:txBody>
      </p:sp>
      <p:sp>
        <p:nvSpPr>
          <p:cNvPr id="65545" name="Line 11"/>
          <p:cNvSpPr>
            <a:spLocks noChangeShapeType="1"/>
          </p:cNvSpPr>
          <p:nvPr/>
        </p:nvSpPr>
        <p:spPr bwMode="auto">
          <a:xfrm flipV="1">
            <a:off x="2286000" y="3657600"/>
            <a:ext cx="990600" cy="1143000"/>
          </a:xfrm>
          <a:prstGeom prst="line">
            <a:avLst/>
          </a:prstGeom>
          <a:noFill/>
          <a:ln w="635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546" name="Line 12"/>
          <p:cNvSpPr>
            <a:spLocks noChangeShapeType="1"/>
          </p:cNvSpPr>
          <p:nvPr/>
        </p:nvSpPr>
        <p:spPr bwMode="auto">
          <a:xfrm flipH="1">
            <a:off x="4800600" y="1905000"/>
            <a:ext cx="1676400" cy="1676400"/>
          </a:xfrm>
          <a:prstGeom prst="line">
            <a:avLst/>
          </a:prstGeom>
          <a:noFill/>
          <a:ln w="635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547" name="Text Box 13"/>
          <p:cNvSpPr txBox="1">
            <a:spLocks noChangeArrowheads="1"/>
          </p:cNvSpPr>
          <p:nvPr/>
        </p:nvSpPr>
        <p:spPr bwMode="auto">
          <a:xfrm rot="3158227">
            <a:off x="3960019" y="3440906"/>
            <a:ext cx="9810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a:spcBef>
                <a:spcPct val="0"/>
              </a:spcBef>
              <a:buClrTx/>
              <a:buSzTx/>
              <a:buFontTx/>
              <a:buNone/>
            </a:pPr>
            <a:r>
              <a:rPr lang="en-US" altLang="en-US" sz="1800">
                <a:solidFill>
                  <a:srgbClr val="003300"/>
                </a:solidFill>
                <a:latin typeface="Century Gothic" pitchFamily="34" charset="0"/>
              </a:rPr>
              <a:t>174 km</a:t>
            </a:r>
          </a:p>
        </p:txBody>
      </p:sp>
      <p:sp>
        <p:nvSpPr>
          <p:cNvPr id="65548" name="Text Box 14"/>
          <p:cNvSpPr txBox="1">
            <a:spLocks noChangeArrowheads="1"/>
          </p:cNvSpPr>
          <p:nvPr/>
        </p:nvSpPr>
        <p:spPr bwMode="auto">
          <a:xfrm>
            <a:off x="152400" y="1116013"/>
            <a:ext cx="3435350" cy="11906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a:spcBef>
                <a:spcPct val="0"/>
              </a:spcBef>
              <a:buClrTx/>
              <a:buSzTx/>
              <a:buFontTx/>
              <a:buNone/>
            </a:pPr>
            <a:r>
              <a:rPr lang="en-US" altLang="en-US" sz="1800" b="0">
                <a:solidFill>
                  <a:srgbClr val="003300"/>
                </a:solidFill>
                <a:latin typeface="Times New Roman" pitchFamily="18" charset="0"/>
                <a:cs typeface="Times New Roman" pitchFamily="18" charset="0"/>
              </a:rPr>
              <a:t>12 meters of snowfall in Feb 2005, </a:t>
            </a:r>
          </a:p>
          <a:p>
            <a:pPr>
              <a:spcBef>
                <a:spcPct val="0"/>
              </a:spcBef>
              <a:buClrTx/>
              <a:buSzTx/>
              <a:buFontTx/>
              <a:buNone/>
            </a:pPr>
            <a:r>
              <a:rPr lang="en-US" altLang="en-US" sz="1800" b="0">
                <a:solidFill>
                  <a:srgbClr val="003300"/>
                </a:solidFill>
                <a:latin typeface="Times New Roman" pitchFamily="18" charset="0"/>
                <a:cs typeface="Times New Roman" pitchFamily="18" charset="0"/>
              </a:rPr>
              <a:t>Highest snowfall in last 30 years.</a:t>
            </a:r>
          </a:p>
          <a:p>
            <a:pPr>
              <a:spcBef>
                <a:spcPct val="0"/>
              </a:spcBef>
              <a:buClrTx/>
              <a:buSzTx/>
              <a:buFontTx/>
              <a:buNone/>
            </a:pPr>
            <a:r>
              <a:rPr lang="en-US" altLang="en-US" sz="1800" b="0">
                <a:solidFill>
                  <a:srgbClr val="003300"/>
                </a:solidFill>
                <a:latin typeface="Times New Roman" pitchFamily="18" charset="0"/>
                <a:cs typeface="Times New Roman" pitchFamily="18" charset="0"/>
              </a:rPr>
              <a:t>Previous highest of 4.5 meters was</a:t>
            </a:r>
          </a:p>
          <a:p>
            <a:pPr>
              <a:spcBef>
                <a:spcPct val="0"/>
              </a:spcBef>
              <a:buClrTx/>
              <a:buSzTx/>
              <a:buFontTx/>
              <a:buNone/>
            </a:pPr>
            <a:r>
              <a:rPr lang="en-US" altLang="en-US" sz="1800" b="0">
                <a:solidFill>
                  <a:srgbClr val="003300"/>
                </a:solidFill>
                <a:latin typeface="Times New Roman" pitchFamily="18" charset="0"/>
                <a:cs typeface="Times New Roman" pitchFamily="18" charset="0"/>
              </a:rPr>
              <a:t>recorded in February 1967.</a:t>
            </a:r>
          </a:p>
        </p:txBody>
      </p:sp>
      <p:sp>
        <p:nvSpPr>
          <p:cNvPr id="65549" name="Text Box 15"/>
          <p:cNvSpPr txBox="1">
            <a:spLocks noChangeArrowheads="1"/>
          </p:cNvSpPr>
          <p:nvPr/>
        </p:nvSpPr>
        <p:spPr bwMode="auto">
          <a:xfrm rot="2623015">
            <a:off x="5646738" y="4413250"/>
            <a:ext cx="11414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a:spcBef>
                <a:spcPct val="0"/>
              </a:spcBef>
              <a:buClrTx/>
              <a:buSzTx/>
              <a:buFontTx/>
              <a:buNone/>
            </a:pPr>
            <a:r>
              <a:rPr lang="en-US" altLang="en-US" sz="2000">
                <a:solidFill>
                  <a:srgbClr val="003300"/>
                </a:solidFill>
                <a:latin typeface="Century Gothic" pitchFamily="34" charset="0"/>
                <a:cs typeface="Times New Roman" pitchFamily="18" charset="0"/>
              </a:rPr>
              <a:t>105 km</a:t>
            </a:r>
            <a:r>
              <a:rPr lang="en-US" altLang="en-US" sz="2000">
                <a:solidFill>
                  <a:srgbClr val="003300"/>
                </a:solidFill>
                <a:latin typeface="Century Gothic" pitchFamily="34" charset="0"/>
              </a:rPr>
              <a:t> </a:t>
            </a:r>
          </a:p>
        </p:txBody>
      </p:sp>
      <p:sp>
        <p:nvSpPr>
          <p:cNvPr id="65550" name="Text Box 16"/>
          <p:cNvSpPr txBox="1">
            <a:spLocks noChangeArrowheads="1"/>
          </p:cNvSpPr>
          <p:nvPr/>
        </p:nvSpPr>
        <p:spPr bwMode="auto">
          <a:xfrm rot="2338415">
            <a:off x="3286125" y="3733800"/>
            <a:ext cx="9810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a:spcBef>
                <a:spcPct val="0"/>
              </a:spcBef>
              <a:buClrTx/>
              <a:buSzTx/>
              <a:buFontTx/>
              <a:buNone/>
            </a:pPr>
            <a:r>
              <a:rPr lang="en-US" altLang="en-US" sz="1800">
                <a:solidFill>
                  <a:srgbClr val="003300"/>
                </a:solidFill>
                <a:latin typeface="Century Gothic" pitchFamily="34" charset="0"/>
              </a:rPr>
              <a:t>180 km</a:t>
            </a: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115888"/>
            <a:ext cx="8229600" cy="792162"/>
          </a:xfrm>
        </p:spPr>
        <p:txBody>
          <a:bodyPr/>
          <a:lstStyle/>
          <a:p>
            <a:r>
              <a:rPr lang="en-US" altLang="en-US" smtClean="0"/>
              <a:t>All India installed capacity breakup </a:t>
            </a:r>
          </a:p>
        </p:txBody>
      </p:sp>
      <p:pic>
        <p:nvPicPr>
          <p:cNvPr id="1126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144000" cy="594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pPr eaLnBrk="1" hangingPunct="1"/>
            <a:r>
              <a:rPr lang="en-US" altLang="en-US" sz="3200" smtClean="0"/>
              <a:t>IMPACT OF SILT ON GRID OPERATION</a:t>
            </a:r>
          </a:p>
        </p:txBody>
      </p:sp>
      <p:pic>
        <p:nvPicPr>
          <p:cNvPr id="66563" name="Picture 3" descr="silt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4343400"/>
            <a:ext cx="2438400" cy="2133600"/>
          </a:xfrm>
          <a:prstGeom prst="rect">
            <a:avLst/>
          </a:prstGeom>
          <a:noFill/>
          <a:ln w="38100" cmpd="dbl">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66564" name="Text Box 4"/>
          <p:cNvSpPr txBox="1">
            <a:spLocks noChangeArrowheads="1"/>
          </p:cNvSpPr>
          <p:nvPr/>
        </p:nvSpPr>
        <p:spPr bwMode="auto">
          <a:xfrm>
            <a:off x="7315200" y="4876800"/>
            <a:ext cx="1135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2179" tIns="31090" rIns="62179" bIns="31090"/>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algn="ctr" eaLnBrk="1" hangingPunct="1">
              <a:spcBef>
                <a:spcPct val="0"/>
              </a:spcBef>
              <a:buClrTx/>
              <a:buSzTx/>
              <a:buFontTx/>
              <a:buNone/>
            </a:pPr>
            <a:r>
              <a:rPr lang="en-US" altLang="en-US" sz="1600">
                <a:solidFill>
                  <a:srgbClr val="FFFFFF"/>
                </a:solidFill>
                <a:latin typeface="Times New Roman" pitchFamily="18" charset="0"/>
              </a:rPr>
              <a:t>SILT DEPOSITS </a:t>
            </a:r>
            <a:endParaRPr lang="en-US" altLang="en-US" sz="1600" b="0">
              <a:latin typeface="Times New Roman" pitchFamily="18" charset="0"/>
            </a:endParaRPr>
          </a:p>
        </p:txBody>
      </p:sp>
      <p:sp>
        <p:nvSpPr>
          <p:cNvPr id="66565" name="Line 5"/>
          <p:cNvSpPr>
            <a:spLocks noChangeShapeType="1"/>
          </p:cNvSpPr>
          <p:nvPr/>
        </p:nvSpPr>
        <p:spPr bwMode="auto">
          <a:xfrm>
            <a:off x="7050088" y="5980113"/>
            <a:ext cx="598487" cy="285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6566" name="Text Box 6"/>
          <p:cNvSpPr txBox="1">
            <a:spLocks noChangeArrowheads="1"/>
          </p:cNvSpPr>
          <p:nvPr/>
        </p:nvSpPr>
        <p:spPr bwMode="auto">
          <a:xfrm>
            <a:off x="7026275" y="5638800"/>
            <a:ext cx="112712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2179" tIns="31090" rIns="62179" bIns="31090"/>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algn="ctr" eaLnBrk="1" hangingPunct="1">
              <a:spcBef>
                <a:spcPct val="0"/>
              </a:spcBef>
              <a:buClrTx/>
              <a:buSzTx/>
              <a:buFontTx/>
              <a:buNone/>
            </a:pPr>
            <a:r>
              <a:rPr lang="en-US" altLang="en-US" sz="1600">
                <a:solidFill>
                  <a:schemeClr val="bg1"/>
                </a:solidFill>
                <a:latin typeface="Times New Roman" pitchFamily="18" charset="0"/>
              </a:rPr>
              <a:t>SPITI RIVER</a:t>
            </a:r>
            <a:endParaRPr lang="en-US" altLang="en-US" sz="1600" b="0">
              <a:solidFill>
                <a:schemeClr val="bg1"/>
              </a:solidFill>
              <a:latin typeface="Times New Roman" pitchFamily="18" charset="0"/>
            </a:endParaRPr>
          </a:p>
        </p:txBody>
      </p:sp>
      <p:grpSp>
        <p:nvGrpSpPr>
          <p:cNvPr id="66567" name="Group 7"/>
          <p:cNvGrpSpPr>
            <a:grpSpLocks/>
          </p:cNvGrpSpPr>
          <p:nvPr/>
        </p:nvGrpSpPr>
        <p:grpSpPr bwMode="auto">
          <a:xfrm>
            <a:off x="152400" y="4343400"/>
            <a:ext cx="2438400" cy="2209800"/>
            <a:chOff x="192" y="624"/>
            <a:chExt cx="2208" cy="1680"/>
          </a:xfrm>
        </p:grpSpPr>
        <p:pic>
          <p:nvPicPr>
            <p:cNvPr id="66570" name="Picture 8" descr="CHAM_D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 y="672"/>
              <a:ext cx="2112" cy="1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71" name="Rectangle 9"/>
            <p:cNvSpPr>
              <a:spLocks noChangeArrowheads="1"/>
            </p:cNvSpPr>
            <p:nvPr/>
          </p:nvSpPr>
          <p:spPr bwMode="auto">
            <a:xfrm>
              <a:off x="192" y="624"/>
              <a:ext cx="2208" cy="1680"/>
            </a:xfrm>
            <a:prstGeom prst="rect">
              <a:avLst/>
            </a:prstGeom>
            <a:noFill/>
            <a:ln w="127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endParaRPr lang="en-US" altLang="en-US" sz="1800" b="0"/>
            </a:p>
          </p:txBody>
        </p:sp>
        <p:sp>
          <p:nvSpPr>
            <p:cNvPr id="66572" name="Rectangle 10"/>
            <p:cNvSpPr>
              <a:spLocks noChangeArrowheads="1"/>
            </p:cNvSpPr>
            <p:nvPr/>
          </p:nvSpPr>
          <p:spPr bwMode="auto">
            <a:xfrm>
              <a:off x="240" y="672"/>
              <a:ext cx="2112" cy="1584"/>
            </a:xfrm>
            <a:prstGeom prst="rect">
              <a:avLst/>
            </a:prstGeom>
            <a:noFill/>
            <a:ln w="127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endParaRPr lang="en-US" altLang="en-US" sz="1800" b="0"/>
            </a:p>
          </p:txBody>
        </p:sp>
      </p:grpSp>
      <p:pic>
        <p:nvPicPr>
          <p:cNvPr id="66568" name="Picture 11" descr="JAHKR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4267200"/>
            <a:ext cx="3657600" cy="240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9"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1219200"/>
            <a:ext cx="62484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Date Placeholder 1"/>
          <p:cNvSpPr>
            <a:spLocks noGrp="1"/>
          </p:cNvSpPr>
          <p:nvPr>
            <p:ph type="dt" sz="quarter" idx="10"/>
          </p:nvPr>
        </p:nvSpPr>
        <p:spPr/>
        <p:txBody>
          <a:bodyPr/>
          <a:lstStyle/>
          <a:p>
            <a:pPr eaLnBrk="1" fontAlgn="base" hangingPunct="1">
              <a:spcBef>
                <a:spcPct val="0"/>
              </a:spcBef>
              <a:spcAft>
                <a:spcPct val="0"/>
              </a:spcAft>
              <a:defRPr/>
            </a:pPr>
            <a:fld id="{C3ECCB01-5DD9-491B-A60D-E7CA5F776B36}" type="datetime1">
              <a:rPr lang="en-US" altLang="en-US" smtClean="0">
                <a:latin typeface="Arial" charset="0"/>
              </a:rPr>
              <a:pPr eaLnBrk="1" fontAlgn="base" hangingPunct="1">
                <a:spcBef>
                  <a:spcPct val="0"/>
                </a:spcBef>
                <a:spcAft>
                  <a:spcPct val="0"/>
                </a:spcAft>
                <a:defRPr/>
              </a:pPr>
              <a:t>6/27/2014</a:t>
            </a:fld>
            <a:endParaRPr lang="en-US" altLang="en-US" smtClean="0">
              <a:latin typeface="Arial" charset="0"/>
            </a:endParaRPr>
          </a:p>
        </p:txBody>
      </p:sp>
      <p:sp>
        <p:nvSpPr>
          <p:cNvPr id="64515" name="Footer Placeholder 2"/>
          <p:cNvSpPr>
            <a:spLocks noGrp="1"/>
          </p:cNvSpPr>
          <p:nvPr>
            <p:ph type="ftr" sz="quarter" idx="11"/>
          </p:nvPr>
        </p:nvSpPr>
        <p:spPr/>
        <p:txBody>
          <a:bodyPr/>
          <a:lstStyle/>
          <a:p>
            <a:pPr eaLnBrk="1" fontAlgn="base" hangingPunct="1">
              <a:spcBef>
                <a:spcPct val="0"/>
              </a:spcBef>
              <a:spcAft>
                <a:spcPct val="0"/>
              </a:spcAft>
              <a:defRPr/>
            </a:pPr>
            <a:r>
              <a:rPr lang="en-US" altLang="en-US" smtClean="0">
                <a:latin typeface="Arial" charset="0"/>
              </a:rPr>
              <a:t>ERLDC: POSOCO</a:t>
            </a:r>
          </a:p>
        </p:txBody>
      </p:sp>
      <p:sp>
        <p:nvSpPr>
          <p:cNvPr id="64516" name="Slide Number Placeholder 3"/>
          <p:cNvSpPr>
            <a:spLocks noGrp="1"/>
          </p:cNvSpPr>
          <p:nvPr>
            <p:ph type="sldNum" sz="quarter" idx="12"/>
          </p:nvPr>
        </p:nvSpPr>
        <p:spPr/>
        <p:txBody>
          <a:bodyPr/>
          <a:lstStyle/>
          <a:p>
            <a:pPr eaLnBrk="1" fontAlgn="base" hangingPunct="1">
              <a:spcBef>
                <a:spcPct val="0"/>
              </a:spcBef>
              <a:spcAft>
                <a:spcPct val="0"/>
              </a:spcAft>
              <a:defRPr/>
            </a:pPr>
            <a:fld id="{DF908ED3-B106-469D-BD04-241106FBAFDF}" type="slidenum">
              <a:rPr lang="en-US" altLang="en-US" smtClean="0">
                <a:latin typeface="Arial" charset="0"/>
              </a:rPr>
              <a:pPr eaLnBrk="1" fontAlgn="base" hangingPunct="1">
                <a:spcBef>
                  <a:spcPct val="0"/>
                </a:spcBef>
                <a:spcAft>
                  <a:spcPct val="0"/>
                </a:spcAft>
                <a:defRPr/>
              </a:pPr>
              <a:t>61</a:t>
            </a:fld>
            <a:endParaRPr lang="en-US" altLang="en-US" smtClean="0">
              <a:latin typeface="Arial" charset="0"/>
            </a:endParaRPr>
          </a:p>
        </p:txBody>
      </p:sp>
      <p:pic>
        <p:nvPicPr>
          <p:cNvPr id="67589" name="Picture 2" descr="IMG_01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0" name="Text Box 3"/>
          <p:cNvSpPr txBox="1">
            <a:spLocks noChangeArrowheads="1"/>
          </p:cNvSpPr>
          <p:nvPr/>
        </p:nvSpPr>
        <p:spPr bwMode="auto">
          <a:xfrm>
            <a:off x="71438" y="2997200"/>
            <a:ext cx="89296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r>
              <a:rPr lang="en-US" altLang="en-US" sz="3600">
                <a:solidFill>
                  <a:schemeClr val="bg1"/>
                </a:solidFill>
                <a:latin typeface="Rockwell Extra Bold" pitchFamily="18" charset="0"/>
              </a:rPr>
              <a:t>CHANGE OF KOSI RIVER COURSE</a:t>
            </a:r>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Date Placeholder 1"/>
          <p:cNvSpPr>
            <a:spLocks noGrp="1"/>
          </p:cNvSpPr>
          <p:nvPr>
            <p:ph type="dt" sz="quarter" idx="10"/>
          </p:nvPr>
        </p:nvSpPr>
        <p:spPr/>
        <p:txBody>
          <a:bodyPr/>
          <a:lstStyle/>
          <a:p>
            <a:pPr eaLnBrk="1" fontAlgn="base" hangingPunct="1">
              <a:spcBef>
                <a:spcPct val="0"/>
              </a:spcBef>
              <a:spcAft>
                <a:spcPct val="0"/>
              </a:spcAft>
              <a:defRPr/>
            </a:pPr>
            <a:fld id="{3FFAED71-A0EF-45AB-80B8-73264646768F}" type="datetime1">
              <a:rPr lang="en-US" altLang="en-US" smtClean="0">
                <a:latin typeface="Arial" charset="0"/>
              </a:rPr>
              <a:pPr eaLnBrk="1" fontAlgn="base" hangingPunct="1">
                <a:spcBef>
                  <a:spcPct val="0"/>
                </a:spcBef>
                <a:spcAft>
                  <a:spcPct val="0"/>
                </a:spcAft>
                <a:defRPr/>
              </a:pPr>
              <a:t>6/27/2014</a:t>
            </a:fld>
            <a:endParaRPr lang="en-US" altLang="en-US" smtClean="0">
              <a:latin typeface="Arial" charset="0"/>
            </a:endParaRPr>
          </a:p>
        </p:txBody>
      </p:sp>
      <p:sp>
        <p:nvSpPr>
          <p:cNvPr id="65539" name="Footer Placeholder 2"/>
          <p:cNvSpPr>
            <a:spLocks noGrp="1"/>
          </p:cNvSpPr>
          <p:nvPr>
            <p:ph type="ftr" sz="quarter" idx="11"/>
          </p:nvPr>
        </p:nvSpPr>
        <p:spPr/>
        <p:txBody>
          <a:bodyPr/>
          <a:lstStyle/>
          <a:p>
            <a:pPr eaLnBrk="1" fontAlgn="base" hangingPunct="1">
              <a:spcBef>
                <a:spcPct val="0"/>
              </a:spcBef>
              <a:spcAft>
                <a:spcPct val="0"/>
              </a:spcAft>
              <a:defRPr/>
            </a:pPr>
            <a:r>
              <a:rPr lang="en-US" altLang="en-US" smtClean="0">
                <a:latin typeface="Arial" charset="0"/>
              </a:rPr>
              <a:t>ERLDC: POSOCO</a:t>
            </a:r>
          </a:p>
        </p:txBody>
      </p:sp>
      <p:sp>
        <p:nvSpPr>
          <p:cNvPr id="65540" name="Slide Number Placeholder 3"/>
          <p:cNvSpPr>
            <a:spLocks noGrp="1"/>
          </p:cNvSpPr>
          <p:nvPr>
            <p:ph type="sldNum" sz="quarter" idx="12"/>
          </p:nvPr>
        </p:nvSpPr>
        <p:spPr/>
        <p:txBody>
          <a:bodyPr/>
          <a:lstStyle/>
          <a:p>
            <a:pPr eaLnBrk="1" fontAlgn="base" hangingPunct="1">
              <a:spcBef>
                <a:spcPct val="0"/>
              </a:spcBef>
              <a:spcAft>
                <a:spcPct val="0"/>
              </a:spcAft>
              <a:defRPr/>
            </a:pPr>
            <a:fld id="{917327B8-99BD-4348-9380-F635C9D9FAC0}" type="slidenum">
              <a:rPr lang="en-US" altLang="en-US" smtClean="0">
                <a:latin typeface="Arial" charset="0"/>
              </a:rPr>
              <a:pPr eaLnBrk="1" fontAlgn="base" hangingPunct="1">
                <a:spcBef>
                  <a:spcPct val="0"/>
                </a:spcBef>
                <a:spcAft>
                  <a:spcPct val="0"/>
                </a:spcAft>
                <a:defRPr/>
              </a:pPr>
              <a:t>62</a:t>
            </a:fld>
            <a:endParaRPr lang="en-US" altLang="en-US" smtClean="0">
              <a:latin typeface="Arial" charset="0"/>
            </a:endParaRPr>
          </a:p>
        </p:txBody>
      </p:sp>
      <p:pic>
        <p:nvPicPr>
          <p:cNvPr id="6861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406525"/>
            <a:ext cx="6858000" cy="507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4" name="Freeform 3"/>
          <p:cNvSpPr>
            <a:spLocks/>
          </p:cNvSpPr>
          <p:nvPr/>
        </p:nvSpPr>
        <p:spPr bwMode="auto">
          <a:xfrm>
            <a:off x="4252913" y="2946400"/>
            <a:ext cx="1100137" cy="1436688"/>
          </a:xfrm>
          <a:custGeom>
            <a:avLst/>
            <a:gdLst>
              <a:gd name="T0" fmla="*/ 2147483647 w 693"/>
              <a:gd name="T1" fmla="*/ 0 h 905"/>
              <a:gd name="T2" fmla="*/ 2147483647 w 693"/>
              <a:gd name="T3" fmla="*/ 2147483647 h 905"/>
              <a:gd name="T4" fmla="*/ 0 w 693"/>
              <a:gd name="T5" fmla="*/ 2147483647 h 905"/>
              <a:gd name="T6" fmla="*/ 2147483647 w 693"/>
              <a:gd name="T7" fmla="*/ 2147483647 h 905"/>
              <a:gd name="T8" fmla="*/ 2147483647 w 693"/>
              <a:gd name="T9" fmla="*/ 2147483647 h 905"/>
              <a:gd name="T10" fmla="*/ 2147483647 w 693"/>
              <a:gd name="T11" fmla="*/ 2147483647 h 905"/>
              <a:gd name="T12" fmla="*/ 2147483647 w 693"/>
              <a:gd name="T13" fmla="*/ 2147483647 h 905"/>
              <a:gd name="T14" fmla="*/ 2147483647 w 693"/>
              <a:gd name="T15" fmla="*/ 2147483647 h 905"/>
              <a:gd name="T16" fmla="*/ 2147483647 w 693"/>
              <a:gd name="T17" fmla="*/ 2147483647 h 905"/>
              <a:gd name="T18" fmla="*/ 2147483647 w 693"/>
              <a:gd name="T19" fmla="*/ 2147483647 h 90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93"/>
              <a:gd name="T31" fmla="*/ 0 h 905"/>
              <a:gd name="T32" fmla="*/ 693 w 693"/>
              <a:gd name="T33" fmla="*/ 905 h 90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93" h="905">
                <a:moveTo>
                  <a:pt x="64" y="0"/>
                </a:moveTo>
                <a:cubicBezTo>
                  <a:pt x="43" y="64"/>
                  <a:pt x="53" y="37"/>
                  <a:pt x="36" y="82"/>
                </a:cubicBezTo>
                <a:cubicBezTo>
                  <a:pt x="23" y="171"/>
                  <a:pt x="21" y="128"/>
                  <a:pt x="0" y="192"/>
                </a:cubicBezTo>
                <a:cubicBezTo>
                  <a:pt x="3" y="222"/>
                  <a:pt x="2" y="253"/>
                  <a:pt x="9" y="283"/>
                </a:cubicBezTo>
                <a:cubicBezTo>
                  <a:pt x="16" y="312"/>
                  <a:pt x="73" y="347"/>
                  <a:pt x="73" y="347"/>
                </a:cubicBezTo>
                <a:cubicBezTo>
                  <a:pt x="124" y="507"/>
                  <a:pt x="12" y="623"/>
                  <a:pt x="192" y="667"/>
                </a:cubicBezTo>
                <a:cubicBezTo>
                  <a:pt x="236" y="736"/>
                  <a:pt x="295" y="736"/>
                  <a:pt x="366" y="759"/>
                </a:cubicBezTo>
                <a:cubicBezTo>
                  <a:pt x="415" y="809"/>
                  <a:pt x="462" y="866"/>
                  <a:pt x="521" y="905"/>
                </a:cubicBezTo>
                <a:cubicBezTo>
                  <a:pt x="555" y="902"/>
                  <a:pt x="589" y="901"/>
                  <a:pt x="622" y="896"/>
                </a:cubicBezTo>
                <a:cubicBezTo>
                  <a:pt x="693" y="886"/>
                  <a:pt x="627" y="887"/>
                  <a:pt x="658" y="887"/>
                </a:cubicBezTo>
              </a:path>
            </a:pathLst>
          </a:custGeom>
          <a:noFill/>
          <a:ln w="57150">
            <a:solidFill>
              <a:srgbClr val="3366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8615" name="Freeform 4"/>
          <p:cNvSpPr>
            <a:spLocks/>
          </p:cNvSpPr>
          <p:nvPr/>
        </p:nvSpPr>
        <p:spPr bwMode="auto">
          <a:xfrm>
            <a:off x="3733800" y="2895600"/>
            <a:ext cx="1524000" cy="1524000"/>
          </a:xfrm>
          <a:custGeom>
            <a:avLst/>
            <a:gdLst>
              <a:gd name="T0" fmla="*/ 2147483647 w 693"/>
              <a:gd name="T1" fmla="*/ 0 h 905"/>
              <a:gd name="T2" fmla="*/ 2147483647 w 693"/>
              <a:gd name="T3" fmla="*/ 2147483647 h 905"/>
              <a:gd name="T4" fmla="*/ 0 w 693"/>
              <a:gd name="T5" fmla="*/ 2147483647 h 905"/>
              <a:gd name="T6" fmla="*/ 2147483647 w 693"/>
              <a:gd name="T7" fmla="*/ 2147483647 h 905"/>
              <a:gd name="T8" fmla="*/ 2147483647 w 693"/>
              <a:gd name="T9" fmla="*/ 2147483647 h 905"/>
              <a:gd name="T10" fmla="*/ 2147483647 w 693"/>
              <a:gd name="T11" fmla="*/ 2147483647 h 905"/>
              <a:gd name="T12" fmla="*/ 2147483647 w 693"/>
              <a:gd name="T13" fmla="*/ 2147483647 h 905"/>
              <a:gd name="T14" fmla="*/ 2147483647 w 693"/>
              <a:gd name="T15" fmla="*/ 2147483647 h 905"/>
              <a:gd name="T16" fmla="*/ 2147483647 w 693"/>
              <a:gd name="T17" fmla="*/ 2147483647 h 905"/>
              <a:gd name="T18" fmla="*/ 2147483647 w 693"/>
              <a:gd name="T19" fmla="*/ 2147483647 h 90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93"/>
              <a:gd name="T31" fmla="*/ 0 h 905"/>
              <a:gd name="T32" fmla="*/ 693 w 693"/>
              <a:gd name="T33" fmla="*/ 905 h 90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93" h="905">
                <a:moveTo>
                  <a:pt x="64" y="0"/>
                </a:moveTo>
                <a:cubicBezTo>
                  <a:pt x="43" y="64"/>
                  <a:pt x="53" y="37"/>
                  <a:pt x="36" y="82"/>
                </a:cubicBezTo>
                <a:cubicBezTo>
                  <a:pt x="23" y="171"/>
                  <a:pt x="21" y="128"/>
                  <a:pt x="0" y="192"/>
                </a:cubicBezTo>
                <a:cubicBezTo>
                  <a:pt x="3" y="222"/>
                  <a:pt x="2" y="253"/>
                  <a:pt x="9" y="283"/>
                </a:cubicBezTo>
                <a:cubicBezTo>
                  <a:pt x="16" y="312"/>
                  <a:pt x="73" y="347"/>
                  <a:pt x="73" y="347"/>
                </a:cubicBezTo>
                <a:cubicBezTo>
                  <a:pt x="124" y="507"/>
                  <a:pt x="12" y="623"/>
                  <a:pt x="192" y="667"/>
                </a:cubicBezTo>
                <a:cubicBezTo>
                  <a:pt x="236" y="736"/>
                  <a:pt x="295" y="736"/>
                  <a:pt x="366" y="759"/>
                </a:cubicBezTo>
                <a:cubicBezTo>
                  <a:pt x="415" y="809"/>
                  <a:pt x="462" y="866"/>
                  <a:pt x="521" y="905"/>
                </a:cubicBezTo>
                <a:cubicBezTo>
                  <a:pt x="555" y="902"/>
                  <a:pt x="589" y="901"/>
                  <a:pt x="622" y="896"/>
                </a:cubicBezTo>
                <a:cubicBezTo>
                  <a:pt x="693" y="886"/>
                  <a:pt x="627" y="887"/>
                  <a:pt x="658" y="887"/>
                </a:cubicBezTo>
              </a:path>
            </a:pathLst>
          </a:custGeom>
          <a:noFill/>
          <a:ln w="57150">
            <a:solidFill>
              <a:srgbClr val="3366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8616" name="Freeform 5"/>
          <p:cNvSpPr>
            <a:spLocks/>
          </p:cNvSpPr>
          <p:nvPr/>
        </p:nvSpPr>
        <p:spPr bwMode="auto">
          <a:xfrm>
            <a:off x="3832225" y="2582863"/>
            <a:ext cx="652463" cy="320675"/>
          </a:xfrm>
          <a:custGeom>
            <a:avLst/>
            <a:gdLst>
              <a:gd name="T0" fmla="*/ 0 w 411"/>
              <a:gd name="T1" fmla="*/ 2147483647 h 202"/>
              <a:gd name="T2" fmla="*/ 2147483647 w 411"/>
              <a:gd name="T3" fmla="*/ 2147483647 h 202"/>
              <a:gd name="T4" fmla="*/ 2147483647 w 411"/>
              <a:gd name="T5" fmla="*/ 2147483647 h 202"/>
              <a:gd name="T6" fmla="*/ 2147483647 w 411"/>
              <a:gd name="T7" fmla="*/ 0 h 202"/>
              <a:gd name="T8" fmla="*/ 2147483647 w 411"/>
              <a:gd name="T9" fmla="*/ 2147483647 h 202"/>
              <a:gd name="T10" fmla="*/ 0 60000 65536"/>
              <a:gd name="T11" fmla="*/ 0 60000 65536"/>
              <a:gd name="T12" fmla="*/ 0 60000 65536"/>
              <a:gd name="T13" fmla="*/ 0 60000 65536"/>
              <a:gd name="T14" fmla="*/ 0 60000 65536"/>
              <a:gd name="T15" fmla="*/ 0 w 411"/>
              <a:gd name="T16" fmla="*/ 0 h 202"/>
              <a:gd name="T17" fmla="*/ 411 w 411"/>
              <a:gd name="T18" fmla="*/ 202 h 202"/>
            </a:gdLst>
            <a:ahLst/>
            <a:cxnLst>
              <a:cxn ang="T10">
                <a:pos x="T0" y="T1"/>
              </a:cxn>
              <a:cxn ang="T11">
                <a:pos x="T2" y="T3"/>
              </a:cxn>
              <a:cxn ang="T12">
                <a:pos x="T4" y="T5"/>
              </a:cxn>
              <a:cxn ang="T13">
                <a:pos x="T6" y="T7"/>
              </a:cxn>
              <a:cxn ang="T14">
                <a:pos x="T8" y="T9"/>
              </a:cxn>
            </a:cxnLst>
            <a:rect l="T15" t="T16" r="T17" b="T18"/>
            <a:pathLst>
              <a:path w="411" h="202">
                <a:moveTo>
                  <a:pt x="0" y="202"/>
                </a:moveTo>
                <a:cubicBezTo>
                  <a:pt x="29" y="181"/>
                  <a:pt x="43" y="157"/>
                  <a:pt x="73" y="138"/>
                </a:cubicBezTo>
                <a:cubicBezTo>
                  <a:pt x="80" y="108"/>
                  <a:pt x="77" y="74"/>
                  <a:pt x="91" y="46"/>
                </a:cubicBezTo>
                <a:cubicBezTo>
                  <a:pt x="102" y="24"/>
                  <a:pt x="187" y="8"/>
                  <a:pt x="210" y="0"/>
                </a:cubicBezTo>
                <a:cubicBezTo>
                  <a:pt x="289" y="11"/>
                  <a:pt x="327" y="19"/>
                  <a:pt x="411" y="19"/>
                </a:cubicBezTo>
              </a:path>
            </a:pathLst>
          </a:custGeom>
          <a:noFill/>
          <a:ln w="57150">
            <a:solidFill>
              <a:srgbClr val="3366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8617" name="Line 6"/>
          <p:cNvSpPr>
            <a:spLocks noChangeShapeType="1"/>
          </p:cNvSpPr>
          <p:nvPr/>
        </p:nvSpPr>
        <p:spPr bwMode="auto">
          <a:xfrm flipH="1">
            <a:off x="4419600" y="1981200"/>
            <a:ext cx="1447800" cy="1600200"/>
          </a:xfrm>
          <a:prstGeom prst="line">
            <a:avLst/>
          </a:prstGeom>
          <a:noFill/>
          <a:ln w="38100">
            <a:solidFill>
              <a:srgbClr val="FF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8618" name="Line 7"/>
          <p:cNvSpPr>
            <a:spLocks noChangeShapeType="1"/>
          </p:cNvSpPr>
          <p:nvPr/>
        </p:nvSpPr>
        <p:spPr bwMode="auto">
          <a:xfrm>
            <a:off x="3352800" y="2057400"/>
            <a:ext cx="381000" cy="1066800"/>
          </a:xfrm>
          <a:prstGeom prst="line">
            <a:avLst/>
          </a:prstGeom>
          <a:noFill/>
          <a:ln w="38100">
            <a:solidFill>
              <a:srgbClr val="FF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8619" name="Text Box 8"/>
          <p:cNvSpPr txBox="1">
            <a:spLocks noChangeArrowheads="1"/>
          </p:cNvSpPr>
          <p:nvPr/>
        </p:nvSpPr>
        <p:spPr bwMode="auto">
          <a:xfrm>
            <a:off x="2133600" y="1676400"/>
            <a:ext cx="2667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50000"/>
              </a:spcBef>
              <a:buClrTx/>
              <a:buSzTx/>
              <a:buFontTx/>
              <a:buNone/>
            </a:pPr>
            <a:r>
              <a:rPr lang="en-US" altLang="en-US" sz="1800"/>
              <a:t>Original river course</a:t>
            </a:r>
          </a:p>
        </p:txBody>
      </p:sp>
      <p:sp>
        <p:nvSpPr>
          <p:cNvPr id="68620" name="Text Box 9"/>
          <p:cNvSpPr txBox="1">
            <a:spLocks noChangeArrowheads="1"/>
          </p:cNvSpPr>
          <p:nvPr/>
        </p:nvSpPr>
        <p:spPr bwMode="auto">
          <a:xfrm>
            <a:off x="4800600" y="1600200"/>
            <a:ext cx="2667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50000"/>
              </a:spcBef>
              <a:buClrTx/>
              <a:buSzTx/>
              <a:buFontTx/>
              <a:buNone/>
            </a:pPr>
            <a:r>
              <a:rPr lang="en-US" altLang="en-US" sz="1800"/>
              <a:t>Changed river course</a:t>
            </a:r>
          </a:p>
        </p:txBody>
      </p:sp>
      <p:sp>
        <p:nvSpPr>
          <p:cNvPr id="68621" name="Text Box 10"/>
          <p:cNvSpPr txBox="1">
            <a:spLocks noChangeArrowheads="1"/>
          </p:cNvSpPr>
          <p:nvPr/>
        </p:nvSpPr>
        <p:spPr bwMode="auto">
          <a:xfrm>
            <a:off x="914400" y="304800"/>
            <a:ext cx="7251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r>
              <a:rPr lang="en-US" altLang="en-US" sz="4000">
                <a:latin typeface="Rockwell Extra Bold" pitchFamily="18" charset="0"/>
              </a:rPr>
              <a:t>CHANGE OF RIVER COURSE</a:t>
            </a:r>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Date Placeholder 1"/>
          <p:cNvSpPr>
            <a:spLocks noGrp="1"/>
          </p:cNvSpPr>
          <p:nvPr>
            <p:ph type="dt" sz="quarter" idx="10"/>
          </p:nvPr>
        </p:nvSpPr>
        <p:spPr/>
        <p:txBody>
          <a:bodyPr/>
          <a:lstStyle/>
          <a:p>
            <a:pPr eaLnBrk="1" fontAlgn="base" hangingPunct="1">
              <a:spcBef>
                <a:spcPct val="0"/>
              </a:spcBef>
              <a:spcAft>
                <a:spcPct val="0"/>
              </a:spcAft>
              <a:defRPr/>
            </a:pPr>
            <a:fld id="{1382C7BA-E618-4852-AD9E-730BC55363B2}" type="datetime1">
              <a:rPr lang="en-US" altLang="en-US" smtClean="0">
                <a:latin typeface="Arial" charset="0"/>
              </a:rPr>
              <a:pPr eaLnBrk="1" fontAlgn="base" hangingPunct="1">
                <a:spcBef>
                  <a:spcPct val="0"/>
                </a:spcBef>
                <a:spcAft>
                  <a:spcPct val="0"/>
                </a:spcAft>
                <a:defRPr/>
              </a:pPr>
              <a:t>6/27/2014</a:t>
            </a:fld>
            <a:endParaRPr lang="en-US" altLang="en-US" smtClean="0">
              <a:latin typeface="Arial" charset="0"/>
            </a:endParaRPr>
          </a:p>
        </p:txBody>
      </p:sp>
      <p:sp>
        <p:nvSpPr>
          <p:cNvPr id="66563" name="Footer Placeholder 2"/>
          <p:cNvSpPr>
            <a:spLocks noGrp="1"/>
          </p:cNvSpPr>
          <p:nvPr>
            <p:ph type="ftr" sz="quarter" idx="11"/>
          </p:nvPr>
        </p:nvSpPr>
        <p:spPr/>
        <p:txBody>
          <a:bodyPr/>
          <a:lstStyle/>
          <a:p>
            <a:pPr eaLnBrk="1" fontAlgn="base" hangingPunct="1">
              <a:spcBef>
                <a:spcPct val="0"/>
              </a:spcBef>
              <a:spcAft>
                <a:spcPct val="0"/>
              </a:spcAft>
              <a:defRPr/>
            </a:pPr>
            <a:r>
              <a:rPr lang="en-US" altLang="en-US" smtClean="0">
                <a:latin typeface="Arial" charset="0"/>
              </a:rPr>
              <a:t>ERLDC: POSOCO</a:t>
            </a:r>
          </a:p>
        </p:txBody>
      </p:sp>
      <p:sp>
        <p:nvSpPr>
          <p:cNvPr id="66564" name="Slide Number Placeholder 3"/>
          <p:cNvSpPr>
            <a:spLocks noGrp="1"/>
          </p:cNvSpPr>
          <p:nvPr>
            <p:ph type="sldNum" sz="quarter" idx="12"/>
          </p:nvPr>
        </p:nvSpPr>
        <p:spPr/>
        <p:txBody>
          <a:bodyPr/>
          <a:lstStyle/>
          <a:p>
            <a:pPr eaLnBrk="1" fontAlgn="base" hangingPunct="1">
              <a:spcBef>
                <a:spcPct val="0"/>
              </a:spcBef>
              <a:spcAft>
                <a:spcPct val="0"/>
              </a:spcAft>
              <a:defRPr/>
            </a:pPr>
            <a:fld id="{E17A5085-F971-45C6-9876-37B2E584D7B4}" type="slidenum">
              <a:rPr lang="en-US" altLang="en-US" smtClean="0">
                <a:latin typeface="Arial" charset="0"/>
              </a:rPr>
              <a:pPr eaLnBrk="1" fontAlgn="base" hangingPunct="1">
                <a:spcBef>
                  <a:spcPct val="0"/>
                </a:spcBef>
                <a:spcAft>
                  <a:spcPct val="0"/>
                </a:spcAft>
                <a:defRPr/>
              </a:pPr>
              <a:t>63</a:t>
            </a:fld>
            <a:endParaRPr lang="en-US" altLang="en-US" smtClean="0">
              <a:latin typeface="Arial" charset="0"/>
            </a:endParaRPr>
          </a:p>
        </p:txBody>
      </p:sp>
      <p:pic>
        <p:nvPicPr>
          <p:cNvPr id="69637" name="Picture 2" descr="IMG_05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143000"/>
            <a:ext cx="8001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8" name="Text Box 3"/>
          <p:cNvSpPr txBox="1">
            <a:spLocks noChangeArrowheads="1"/>
          </p:cNvSpPr>
          <p:nvPr/>
        </p:nvSpPr>
        <p:spPr bwMode="auto">
          <a:xfrm>
            <a:off x="1136650" y="152400"/>
            <a:ext cx="64833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algn="ctr" eaLnBrk="1" hangingPunct="1">
              <a:spcBef>
                <a:spcPct val="0"/>
              </a:spcBef>
              <a:buClrTx/>
              <a:buSzTx/>
              <a:buFontTx/>
              <a:buNone/>
            </a:pPr>
            <a:r>
              <a:rPr lang="en-US" altLang="en-US" sz="3600">
                <a:solidFill>
                  <a:srgbClr val="0000CC"/>
                </a:solidFill>
                <a:latin typeface="Rockwell Extra Bold" pitchFamily="18" charset="0"/>
              </a:rPr>
              <a:t>TOWER COLLAPSE DUE TO </a:t>
            </a:r>
          </a:p>
          <a:p>
            <a:pPr algn="ctr" eaLnBrk="1" hangingPunct="1">
              <a:spcBef>
                <a:spcPct val="0"/>
              </a:spcBef>
              <a:buClrTx/>
              <a:buSzTx/>
              <a:buFontTx/>
              <a:buNone/>
            </a:pPr>
            <a:r>
              <a:rPr lang="en-US" altLang="en-US" sz="3600">
                <a:solidFill>
                  <a:srgbClr val="0000CC"/>
                </a:solidFill>
                <a:latin typeface="Rockwell Extra Bold" pitchFamily="18" charset="0"/>
              </a:rPr>
              <a:t>SHIFTING OF RIVER</a:t>
            </a:r>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pPr eaLnBrk="1" hangingPunct="1"/>
            <a:r>
              <a:rPr lang="en-US" altLang="en-US" sz="2800" smtClean="0"/>
              <a:t>UNFORESEEN LOAD CRASH</a:t>
            </a:r>
            <a:br>
              <a:rPr lang="en-US" altLang="en-US" sz="2800" smtClean="0"/>
            </a:br>
            <a:r>
              <a:rPr lang="en-US" altLang="en-US" sz="2800" smtClean="0"/>
              <a:t>8 HOUR TEST OF NERVES</a:t>
            </a:r>
          </a:p>
        </p:txBody>
      </p:sp>
      <p:pic>
        <p:nvPicPr>
          <p:cNvPr id="706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990600"/>
            <a:ext cx="85344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18" descr="WDS4D_Rajdhani_coach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428625"/>
            <a:ext cx="7185025" cy="598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3" name="Picture 19" descr="delhi_fog_ibn_28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1100" y="428625"/>
            <a:ext cx="6478588" cy="598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4" name="Title 1"/>
          <p:cNvSpPr>
            <a:spLocks noGrp="1"/>
          </p:cNvSpPr>
          <p:nvPr>
            <p:ph type="title"/>
          </p:nvPr>
        </p:nvSpPr>
        <p:spPr>
          <a:xfrm>
            <a:off x="2857500" y="2143125"/>
            <a:ext cx="5072063" cy="792163"/>
          </a:xfrm>
        </p:spPr>
        <p:txBody>
          <a:bodyPr/>
          <a:lstStyle/>
          <a:p>
            <a:r>
              <a:rPr lang="en-US" altLang="en-US" smtClean="0">
                <a:solidFill>
                  <a:srgbClr val="FFFF00"/>
                </a:solidFill>
              </a:rPr>
              <a:t>‘Killer Smog’</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idx="4294967295"/>
          </p:nvPr>
        </p:nvSpPr>
        <p:spPr/>
        <p:txBody>
          <a:bodyPr/>
          <a:lstStyle/>
          <a:p>
            <a:pPr eaLnBrk="1" hangingPunct="1"/>
            <a:r>
              <a:rPr lang="en-US" altLang="en-US" smtClean="0"/>
              <a:t>‘Killer Smog’</a:t>
            </a:r>
            <a:endParaRPr lang="en-US" altLang="en-US" sz="1800" smtClean="0"/>
          </a:p>
        </p:txBody>
      </p:sp>
      <p:graphicFrame>
        <p:nvGraphicFramePr>
          <p:cNvPr id="2" name="Object 19"/>
          <p:cNvGraphicFramePr>
            <a:graphicFrameLocks noChangeAspect="1"/>
          </p:cNvGraphicFramePr>
          <p:nvPr/>
        </p:nvGraphicFramePr>
        <p:xfrm>
          <a:off x="446088" y="1103313"/>
          <a:ext cx="8280400" cy="5140325"/>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quarter" idx="10"/>
          </p:nvPr>
        </p:nvSpPr>
        <p:spPr/>
        <p:txBody>
          <a:bodyPr/>
          <a:lstStyle/>
          <a:p>
            <a:pPr>
              <a:defRPr/>
            </a:pPr>
            <a:fld id="{43433D6B-E034-4E7A-BD51-78CFF4909D11}" type="datetime1">
              <a:rPr lang="en-US" smtClean="0"/>
              <a:pPr>
                <a:defRPr/>
              </a:pPr>
              <a:t>6/27/2014</a:t>
            </a:fld>
            <a:endParaRPr lang="en-US"/>
          </a:p>
        </p:txBody>
      </p:sp>
      <p:sp>
        <p:nvSpPr>
          <p:cNvPr id="3" name="Footer Placeholder 2"/>
          <p:cNvSpPr>
            <a:spLocks noGrp="1"/>
          </p:cNvSpPr>
          <p:nvPr>
            <p:ph type="ftr" sz="quarter" idx="11"/>
          </p:nvPr>
        </p:nvSpPr>
        <p:spPr/>
        <p:txBody>
          <a:bodyPr/>
          <a:lstStyle/>
          <a:p>
            <a:pPr>
              <a:defRPr/>
            </a:pPr>
            <a:r>
              <a:rPr lang="en-US" smtClean="0"/>
              <a:t>POSOCO</a:t>
            </a:r>
            <a:endParaRPr lang="en-US"/>
          </a:p>
        </p:txBody>
      </p:sp>
      <p:sp>
        <p:nvSpPr>
          <p:cNvPr id="4" name="Slide Number Placeholder 3"/>
          <p:cNvSpPr>
            <a:spLocks noGrp="1"/>
          </p:cNvSpPr>
          <p:nvPr>
            <p:ph type="sldNum" sz="quarter" idx="12"/>
          </p:nvPr>
        </p:nvSpPr>
        <p:spPr/>
        <p:txBody>
          <a:bodyPr/>
          <a:lstStyle/>
          <a:p>
            <a:pPr>
              <a:defRPr/>
            </a:pPr>
            <a:fld id="{4D51F3C1-E26D-4DF8-B8CE-E84A85EB29A3}" type="slidenum">
              <a:rPr lang="en-US" smtClean="0"/>
              <a:pPr>
                <a:defRPr/>
              </a:pPr>
              <a:t>67</a:t>
            </a:fld>
            <a:endParaRPr lang="en-US"/>
          </a:p>
        </p:txBody>
      </p:sp>
      <p:pic>
        <p:nvPicPr>
          <p:cNvPr id="73733" name="Picture 2" descr="C:\Presentation\Emerging issues in PS 29-01-14\cyclone--621x4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914400"/>
            <a:ext cx="4267200" cy="278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4" name="Picture 3" descr="C:\Presentation\Emerging issues in PS 29-01-14\India_Map_B_00238_0023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939800"/>
            <a:ext cx="4572000" cy="276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5" name="Picture 4" descr="C:\Presentation\Emerging issues in PS 29-01-14\electricity_660_10131312203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688" y="3706813"/>
            <a:ext cx="4276725" cy="277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txBox="1">
            <a:spLocks noChangeArrowheads="1"/>
          </p:cNvSpPr>
          <p:nvPr/>
        </p:nvSpPr>
        <p:spPr bwMode="auto">
          <a:xfrm>
            <a:off x="468313" y="115888"/>
            <a:ext cx="8496300" cy="779462"/>
          </a:xfrm>
          <a:prstGeom prst="rect">
            <a:avLst/>
          </a:prstGeom>
          <a:noFill/>
          <a:ln>
            <a:noFill/>
          </a:ln>
          <a:extLst/>
        </p:spPr>
        <p:txBody>
          <a:bodyPr anchor="ct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Garamond" pitchFamily="18" charset="0"/>
                <a:cs typeface="Arial" charset="0"/>
              </a:defRPr>
            </a:lvl2pPr>
            <a:lvl3pPr algn="l" rtl="0" eaLnBrk="0" fontAlgn="base" hangingPunct="0">
              <a:spcBef>
                <a:spcPct val="0"/>
              </a:spcBef>
              <a:spcAft>
                <a:spcPct val="0"/>
              </a:spcAft>
              <a:defRPr sz="3000" b="1">
                <a:solidFill>
                  <a:schemeClr val="tx2"/>
                </a:solidFill>
                <a:latin typeface="Garamond" pitchFamily="18" charset="0"/>
                <a:cs typeface="Arial" charset="0"/>
              </a:defRPr>
            </a:lvl3pPr>
            <a:lvl4pPr algn="l" rtl="0" eaLnBrk="0" fontAlgn="base" hangingPunct="0">
              <a:spcBef>
                <a:spcPct val="0"/>
              </a:spcBef>
              <a:spcAft>
                <a:spcPct val="0"/>
              </a:spcAft>
              <a:defRPr sz="3000" b="1">
                <a:solidFill>
                  <a:schemeClr val="tx2"/>
                </a:solidFill>
                <a:latin typeface="Garamond" pitchFamily="18" charset="0"/>
                <a:cs typeface="Arial" charset="0"/>
              </a:defRPr>
            </a:lvl4pPr>
            <a:lvl5pPr algn="l" rtl="0" eaLnBrk="0" fontAlgn="base" hangingPunct="0">
              <a:spcBef>
                <a:spcPct val="0"/>
              </a:spcBef>
              <a:spcAft>
                <a:spcPct val="0"/>
              </a:spcAft>
              <a:defRPr sz="3000" b="1">
                <a:solidFill>
                  <a:schemeClr val="tx2"/>
                </a:solidFill>
                <a:latin typeface="Garamond" pitchFamily="18" charset="0"/>
                <a:cs typeface="Arial" charset="0"/>
              </a:defRPr>
            </a:lvl5pPr>
            <a:lvl6pPr marL="457200" algn="l" rtl="0" fontAlgn="base">
              <a:spcBef>
                <a:spcPct val="0"/>
              </a:spcBef>
              <a:spcAft>
                <a:spcPct val="0"/>
              </a:spcAft>
              <a:defRPr sz="3000" b="1">
                <a:solidFill>
                  <a:schemeClr val="tx2"/>
                </a:solidFill>
                <a:latin typeface="Garamond" pitchFamily="18" charset="0"/>
                <a:cs typeface="Arial" charset="0"/>
              </a:defRPr>
            </a:lvl6pPr>
            <a:lvl7pPr marL="914400" algn="l" rtl="0" fontAlgn="base">
              <a:spcBef>
                <a:spcPct val="0"/>
              </a:spcBef>
              <a:spcAft>
                <a:spcPct val="0"/>
              </a:spcAft>
              <a:defRPr sz="3000" b="1">
                <a:solidFill>
                  <a:schemeClr val="tx2"/>
                </a:solidFill>
                <a:latin typeface="Garamond" pitchFamily="18" charset="0"/>
                <a:cs typeface="Arial" charset="0"/>
              </a:defRPr>
            </a:lvl7pPr>
            <a:lvl8pPr marL="1371600" algn="l" rtl="0" fontAlgn="base">
              <a:spcBef>
                <a:spcPct val="0"/>
              </a:spcBef>
              <a:spcAft>
                <a:spcPct val="0"/>
              </a:spcAft>
              <a:defRPr sz="3000" b="1">
                <a:solidFill>
                  <a:schemeClr val="tx2"/>
                </a:solidFill>
                <a:latin typeface="Garamond" pitchFamily="18" charset="0"/>
                <a:cs typeface="Arial" charset="0"/>
              </a:defRPr>
            </a:lvl8pPr>
            <a:lvl9pPr marL="1828800" algn="l" rtl="0" fontAlgn="base">
              <a:spcBef>
                <a:spcPct val="0"/>
              </a:spcBef>
              <a:spcAft>
                <a:spcPct val="0"/>
              </a:spcAft>
              <a:defRPr sz="3000" b="1">
                <a:solidFill>
                  <a:schemeClr val="tx2"/>
                </a:solidFill>
                <a:latin typeface="Garamond" pitchFamily="18" charset="0"/>
                <a:cs typeface="Arial" charset="0"/>
              </a:defRPr>
            </a:lvl9pPr>
          </a:lstStyle>
          <a:p>
            <a:pPr eaLnBrk="1" hangingPunct="1">
              <a:defRPr/>
            </a:pPr>
            <a:r>
              <a:rPr lang="en-US" altLang="en-US" sz="2400" kern="0" dirty="0" err="1"/>
              <a:t>Phailin</a:t>
            </a:r>
            <a:r>
              <a:rPr lang="en-US" altLang="en-US" sz="2400" kern="0" dirty="0" smtClean="0"/>
              <a:t> cyclone(12-Oct-2013), Huge Demand crash in Eastern Region in very short time</a:t>
            </a:r>
            <a:endParaRPr lang="en-US" altLang="en-US" sz="1400" kern="0" dirty="0" smtClean="0"/>
          </a:p>
        </p:txBody>
      </p:sp>
      <p:sp>
        <p:nvSpPr>
          <p:cNvPr id="73737" name="TextBox 4"/>
          <p:cNvSpPr txBox="1">
            <a:spLocks noChangeArrowheads="1"/>
          </p:cNvSpPr>
          <p:nvPr/>
        </p:nvSpPr>
        <p:spPr bwMode="auto">
          <a:xfrm>
            <a:off x="4699000" y="3886200"/>
            <a:ext cx="4164013"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algn="just" eaLnBrk="1" hangingPunct="1">
              <a:spcBef>
                <a:spcPct val="0"/>
              </a:spcBef>
              <a:buClrTx/>
              <a:buSzTx/>
              <a:buFont typeface="Arial" charset="0"/>
              <a:buChar char="•"/>
            </a:pPr>
            <a:r>
              <a:rPr lang="en-US" altLang="en-US" sz="1800" b="0" dirty="0"/>
              <a:t>Demand crash of around 2000 MW in Odisha</a:t>
            </a:r>
          </a:p>
          <a:p>
            <a:pPr algn="just" eaLnBrk="1" hangingPunct="1">
              <a:spcBef>
                <a:spcPct val="0"/>
              </a:spcBef>
              <a:buClrTx/>
              <a:buSzTx/>
              <a:buFont typeface="Arial" charset="0"/>
              <a:buChar char="•"/>
            </a:pPr>
            <a:r>
              <a:rPr lang="en-US" altLang="en-US" sz="1800" b="0" dirty="0"/>
              <a:t>26 Substation got affected</a:t>
            </a:r>
          </a:p>
          <a:p>
            <a:pPr algn="just" eaLnBrk="1" hangingPunct="1">
              <a:spcBef>
                <a:spcPct val="0"/>
              </a:spcBef>
              <a:buClrTx/>
              <a:buSzTx/>
              <a:buFont typeface="Arial" charset="0"/>
              <a:buChar char="•"/>
            </a:pPr>
            <a:r>
              <a:rPr lang="en-US" altLang="en-US" sz="1800" b="0" dirty="0"/>
              <a:t>45 lines affected</a:t>
            </a:r>
          </a:p>
          <a:p>
            <a:pPr algn="just" eaLnBrk="1" hangingPunct="1">
              <a:spcBef>
                <a:spcPct val="0"/>
              </a:spcBef>
              <a:buClrTx/>
              <a:buSzTx/>
              <a:buFont typeface="Arial" charset="0"/>
              <a:buChar char="•"/>
            </a:pPr>
            <a:r>
              <a:rPr lang="en-US" altLang="en-US" sz="1800" b="0" dirty="0" smtClean="0"/>
              <a:t>220 </a:t>
            </a:r>
            <a:r>
              <a:rPr lang="en-US" altLang="en-US" sz="1800" b="0" dirty="0"/>
              <a:t>kV </a:t>
            </a:r>
            <a:r>
              <a:rPr lang="en-US" altLang="en-US" sz="1800" b="0" dirty="0" err="1"/>
              <a:t>Narendrapur</a:t>
            </a:r>
            <a:r>
              <a:rPr lang="en-US" altLang="en-US" sz="1800" b="0" dirty="0"/>
              <a:t>-</a:t>
            </a:r>
            <a:r>
              <a:rPr lang="en-US" altLang="en-US" sz="1800" b="0" dirty="0" err="1"/>
              <a:t>Mendasal</a:t>
            </a:r>
            <a:r>
              <a:rPr lang="en-US" altLang="en-US" sz="1800" b="0" dirty="0"/>
              <a:t>-II still under breakdown</a:t>
            </a:r>
          </a:p>
          <a:p>
            <a:pPr algn="just" eaLnBrk="1" hangingPunct="1">
              <a:spcBef>
                <a:spcPct val="0"/>
              </a:spcBef>
              <a:buClrTx/>
              <a:buSzTx/>
              <a:buFont typeface="Arial" charset="0"/>
              <a:buChar char="•"/>
            </a:pPr>
            <a:endParaRPr lang="en-US" altLang="en-US" sz="1800" b="0" dirty="0"/>
          </a:p>
          <a:p>
            <a:pPr algn="just" eaLnBrk="1" hangingPunct="1">
              <a:spcBef>
                <a:spcPct val="0"/>
              </a:spcBef>
              <a:buClrTx/>
              <a:buSzTx/>
              <a:buFont typeface="Arial" charset="0"/>
              <a:buChar char="•"/>
            </a:pPr>
            <a:endParaRPr lang="en-US" altLang="en-US" sz="1800" b="0"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3"/>
          <p:cNvSpPr>
            <a:spLocks noGrp="1"/>
          </p:cNvSpPr>
          <p:nvPr>
            <p:ph type="ctrTitle"/>
          </p:nvPr>
        </p:nvSpPr>
        <p:spPr/>
        <p:txBody>
          <a:bodyPr/>
          <a:lstStyle/>
          <a:p>
            <a:r>
              <a:rPr lang="en-US" altLang="en-US" smtClean="0"/>
              <a:t>Thank You !!</a:t>
            </a:r>
            <a:endParaRPr lang="en-IN" altLang="en-US" smtClean="0"/>
          </a:p>
        </p:txBody>
      </p:sp>
      <p:sp>
        <p:nvSpPr>
          <p:cNvPr id="74755" name="Subtitle 4"/>
          <p:cNvSpPr>
            <a:spLocks noGrp="1"/>
          </p:cNvSpPr>
          <p:nvPr>
            <p:ph type="subTitle" idx="1"/>
          </p:nvPr>
        </p:nvSpPr>
        <p:spPr/>
        <p:txBody>
          <a:bodyPr/>
          <a:lstStyle/>
          <a:p>
            <a:endParaRPr lang="en-US" altLang="en-US" smtClean="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9BF21A57-558B-4F0D-9CD6-C5095A7BAE66}" type="slidenum">
              <a:rPr lang="en-IN" altLang="en-US"/>
              <a:pPr>
                <a:defRPr/>
              </a:pPr>
              <a:t>7</a:t>
            </a:fld>
            <a:endParaRPr lang="en-IN" altLang="en-US"/>
          </a:p>
        </p:txBody>
      </p:sp>
      <p:sp>
        <p:nvSpPr>
          <p:cNvPr id="12291" name="Rectangle 2"/>
          <p:cNvSpPr>
            <a:spLocks noGrp="1" noChangeArrowheads="1"/>
          </p:cNvSpPr>
          <p:nvPr>
            <p:ph type="title"/>
          </p:nvPr>
        </p:nvSpPr>
        <p:spPr>
          <a:xfrm>
            <a:off x="500063" y="0"/>
            <a:ext cx="8496300" cy="779463"/>
          </a:xfrm>
        </p:spPr>
        <p:txBody>
          <a:bodyPr/>
          <a:lstStyle/>
          <a:p>
            <a:pPr eaLnBrk="1" hangingPunct="1"/>
            <a:r>
              <a:rPr lang="en-US" altLang="en-US" sz="2600" smtClean="0"/>
              <a:t>Indian Power System (upto 132/110 kV level)</a:t>
            </a:r>
          </a:p>
        </p:txBody>
      </p:sp>
      <p:graphicFrame>
        <p:nvGraphicFramePr>
          <p:cNvPr id="7274" name="Group 106"/>
          <p:cNvGraphicFramePr>
            <a:graphicFrameLocks noGrp="1"/>
          </p:cNvGraphicFramePr>
          <p:nvPr/>
        </p:nvGraphicFramePr>
        <p:xfrm>
          <a:off x="395288" y="908050"/>
          <a:ext cx="8424862" cy="2713036"/>
        </p:xfrm>
        <a:graphic>
          <a:graphicData uri="http://schemas.openxmlformats.org/drawingml/2006/table">
            <a:tbl>
              <a:tblPr/>
              <a:tblGrid>
                <a:gridCol w="2517206"/>
                <a:gridCol w="1859862"/>
                <a:gridCol w="2023897"/>
                <a:gridCol w="2023897"/>
              </a:tblGrid>
              <a:tr h="365803">
                <a:tc>
                  <a:txBody>
                    <a:bodyPr/>
                    <a:lstStyle/>
                    <a:p>
                      <a:pPr marL="0" marR="0" lvl="0" indent="0" algn="ctr" defTabSz="914400" rtl="0" eaLnBrk="0" fontAlgn="base" latinLnBrk="0" hangingPunct="0">
                        <a:lnSpc>
                          <a:spcPct val="100000"/>
                        </a:lnSpc>
                        <a:spcBef>
                          <a:spcPct val="20000"/>
                        </a:spcBef>
                        <a:spcAft>
                          <a:spcPct val="0"/>
                        </a:spcAft>
                        <a:buClr>
                          <a:srgbClr val="CC3300"/>
                        </a:buClr>
                        <a:buSzPct val="85000"/>
                        <a:buFont typeface="Wingdings" pitchFamily="2" charset="2"/>
                        <a:buNone/>
                        <a:tabLst/>
                      </a:pPr>
                      <a:r>
                        <a:rPr kumimoji="0" lang="en-US" sz="1800" b="1" i="0" u="none" strike="noStrike" cap="none" normalizeH="0" baseline="0" dirty="0" smtClean="0">
                          <a:ln>
                            <a:noFill/>
                          </a:ln>
                          <a:solidFill>
                            <a:schemeClr val="tx1"/>
                          </a:solidFill>
                          <a:effectLst/>
                          <a:latin typeface="Arial" charset="0"/>
                          <a:cs typeface="Arial" charset="0"/>
                        </a:rPr>
                        <a:t>System Components</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CC3300"/>
                        </a:buClr>
                        <a:buSzPct val="85000"/>
                        <a:buFont typeface="Wingdings" pitchFamily="2" charset="2"/>
                        <a:buNone/>
                        <a:tabLst/>
                      </a:pPr>
                      <a:r>
                        <a:rPr kumimoji="0" lang="en-US" sz="1800" b="1" i="0" u="none" strike="noStrike" cap="none" normalizeH="0" baseline="0" dirty="0" smtClean="0">
                          <a:ln>
                            <a:noFill/>
                          </a:ln>
                          <a:solidFill>
                            <a:schemeClr val="tx1"/>
                          </a:solidFill>
                          <a:effectLst/>
                          <a:latin typeface="Arial" charset="0"/>
                          <a:cs typeface="Arial" charset="0"/>
                        </a:rPr>
                        <a:t>NEW Grid</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CC3300"/>
                        </a:buClr>
                        <a:buSzPct val="85000"/>
                        <a:buFont typeface="Wingdings" pitchFamily="2" charset="2"/>
                        <a:buNone/>
                        <a:tabLst/>
                      </a:pPr>
                      <a:r>
                        <a:rPr kumimoji="0" lang="en-US" sz="1800" b="1" i="0" u="none" strike="noStrike" cap="none" normalizeH="0" baseline="0" dirty="0" smtClean="0">
                          <a:ln>
                            <a:noFill/>
                          </a:ln>
                          <a:solidFill>
                            <a:schemeClr val="tx1"/>
                          </a:solidFill>
                          <a:effectLst/>
                          <a:latin typeface="Arial" charset="0"/>
                          <a:cs typeface="Arial" charset="0"/>
                        </a:rPr>
                        <a:t>SR Grid</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CC3300"/>
                        </a:buClr>
                        <a:buSzPct val="85000"/>
                        <a:buFont typeface="Wingdings" pitchFamily="2" charset="2"/>
                        <a:buNone/>
                        <a:tabLst/>
                      </a:pPr>
                      <a:r>
                        <a:rPr kumimoji="0" lang="en-US" sz="1800" b="1" i="0" u="none" strike="noStrike" cap="none" normalizeH="0" baseline="0" dirty="0" smtClean="0">
                          <a:ln>
                            <a:noFill/>
                          </a:ln>
                          <a:solidFill>
                            <a:schemeClr val="tx1"/>
                          </a:solidFill>
                          <a:effectLst/>
                          <a:latin typeface="Arial" charset="0"/>
                          <a:cs typeface="Arial" charset="0"/>
                        </a:rPr>
                        <a:t>Total(N-E-W-S)</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5319">
                <a:tc>
                  <a:txBody>
                    <a:bodyPr/>
                    <a:lstStyle/>
                    <a:p>
                      <a:pPr marL="0" marR="0" lvl="0" indent="0" algn="ctr" defTabSz="914400" rtl="0" eaLnBrk="0" fontAlgn="base" latinLnBrk="0" hangingPunct="0">
                        <a:lnSpc>
                          <a:spcPct val="100000"/>
                        </a:lnSpc>
                        <a:spcBef>
                          <a:spcPct val="20000"/>
                        </a:spcBef>
                        <a:spcAft>
                          <a:spcPct val="0"/>
                        </a:spcAft>
                        <a:buClr>
                          <a:srgbClr val="CC3300"/>
                        </a:buClr>
                        <a:buSzPct val="85000"/>
                        <a:buFont typeface="Wingdings" pitchFamily="2" charset="2"/>
                        <a:buNone/>
                        <a:tabLst/>
                      </a:pPr>
                      <a:r>
                        <a:rPr kumimoji="0" lang="en-US" sz="1600" b="1" i="0" u="none" strike="noStrike" cap="none" normalizeH="0" baseline="0" dirty="0" smtClean="0">
                          <a:ln>
                            <a:noFill/>
                          </a:ln>
                          <a:solidFill>
                            <a:schemeClr val="tx1"/>
                          </a:solidFill>
                          <a:effectLst/>
                          <a:latin typeface="Arial" charset="0"/>
                          <a:cs typeface="Arial" charset="0"/>
                        </a:rPr>
                        <a:t>Nodes</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CC3300"/>
                        </a:buClr>
                        <a:buSzPct val="85000"/>
                        <a:buFont typeface="Wingdings" pitchFamily="2" charset="2"/>
                        <a:buNone/>
                        <a:tabLst/>
                      </a:pPr>
                      <a:r>
                        <a:rPr kumimoji="0" lang="en-US" sz="1600" b="0" i="0" u="none" strike="noStrike" cap="none" normalizeH="0" baseline="0" dirty="0" smtClean="0">
                          <a:ln>
                            <a:noFill/>
                          </a:ln>
                          <a:solidFill>
                            <a:schemeClr val="tx1"/>
                          </a:solidFill>
                          <a:effectLst/>
                          <a:latin typeface="Arial" charset="0"/>
                          <a:cs typeface="Arial" charset="0"/>
                        </a:rPr>
                        <a:t>4450</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CC3300"/>
                        </a:buClr>
                        <a:buSzPct val="85000"/>
                        <a:buFont typeface="Wingdings" pitchFamily="2" charset="2"/>
                        <a:buNone/>
                        <a:tabLst/>
                      </a:pPr>
                      <a:r>
                        <a:rPr kumimoji="0" lang="en-US" sz="1600" b="0" i="0" u="none" strike="noStrike" cap="none" normalizeH="0" baseline="0" dirty="0" smtClean="0">
                          <a:ln>
                            <a:noFill/>
                          </a:ln>
                          <a:solidFill>
                            <a:schemeClr val="tx1"/>
                          </a:solidFill>
                          <a:effectLst/>
                          <a:latin typeface="Arial" charset="0"/>
                          <a:cs typeface="Arial" charset="0"/>
                        </a:rPr>
                        <a:t>1335</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CC3300"/>
                        </a:buClr>
                        <a:buSzPct val="85000"/>
                        <a:buFont typeface="Wingdings" pitchFamily="2" charset="2"/>
                        <a:buNone/>
                        <a:tabLst/>
                      </a:pPr>
                      <a:r>
                        <a:rPr lang="en-US" sz="1800" kern="1200" dirty="0" smtClean="0">
                          <a:solidFill>
                            <a:schemeClr val="tx1"/>
                          </a:solidFill>
                          <a:latin typeface="+mn-lt"/>
                          <a:ea typeface="+mn-ea"/>
                          <a:cs typeface="+mn-cs"/>
                        </a:rPr>
                        <a:t>6317</a:t>
                      </a:r>
                      <a:endParaRPr kumimoji="0" lang="en-IN" sz="1600" b="0" i="0" u="none" strike="noStrike" kern="1200" cap="none" normalizeH="0" baseline="0" dirty="0" smtClean="0">
                        <a:ln>
                          <a:noFill/>
                        </a:ln>
                        <a:solidFill>
                          <a:schemeClr val="tx1"/>
                        </a:solidFill>
                        <a:effectLst/>
                        <a:latin typeface="Arial" charset="0"/>
                        <a:ea typeface="+mn-ea"/>
                        <a:cs typeface="Arial" charset="0"/>
                      </a:endParaRPr>
                    </a:p>
                  </a:txBody>
                  <a:tcPr marL="9525" marR="9525" marT="9526" marB="0" anchor="b">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5319">
                <a:tc>
                  <a:txBody>
                    <a:bodyPr/>
                    <a:lstStyle/>
                    <a:p>
                      <a:pPr marL="0" marR="0" lvl="0" indent="0" algn="ctr" defTabSz="914400" rtl="0" eaLnBrk="0" fontAlgn="base" latinLnBrk="0" hangingPunct="0">
                        <a:lnSpc>
                          <a:spcPct val="100000"/>
                        </a:lnSpc>
                        <a:spcBef>
                          <a:spcPct val="20000"/>
                        </a:spcBef>
                        <a:spcAft>
                          <a:spcPct val="0"/>
                        </a:spcAft>
                        <a:buClr>
                          <a:srgbClr val="CC3300"/>
                        </a:buClr>
                        <a:buSzPct val="85000"/>
                        <a:buFont typeface="Wingdings" pitchFamily="2" charset="2"/>
                        <a:buNone/>
                        <a:tabLst/>
                      </a:pPr>
                      <a:r>
                        <a:rPr kumimoji="0" lang="en-US" sz="1600" b="1" i="0" u="none" strike="noStrike" cap="none" normalizeH="0" baseline="0" dirty="0" smtClean="0">
                          <a:ln>
                            <a:noFill/>
                          </a:ln>
                          <a:solidFill>
                            <a:schemeClr val="tx1"/>
                          </a:solidFill>
                          <a:effectLst/>
                          <a:latin typeface="Arial" charset="0"/>
                          <a:cs typeface="Arial" charset="0"/>
                        </a:rPr>
                        <a:t>Generating Plants</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CC3300"/>
                        </a:buClr>
                        <a:buSzPct val="85000"/>
                        <a:buFont typeface="Wingdings" pitchFamily="2" charset="2"/>
                        <a:buNone/>
                        <a:tabLst/>
                      </a:pPr>
                      <a:r>
                        <a:rPr kumimoji="0" lang="en-US" sz="1600" b="0" i="0" u="none" strike="noStrike" cap="none" normalizeH="0" baseline="0" dirty="0" smtClean="0">
                          <a:ln>
                            <a:noFill/>
                          </a:ln>
                          <a:solidFill>
                            <a:schemeClr val="tx1"/>
                          </a:solidFill>
                          <a:effectLst/>
                          <a:latin typeface="Arial" charset="0"/>
                          <a:cs typeface="Arial" charset="0"/>
                        </a:rPr>
                        <a:t>492</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CC3300"/>
                        </a:buClr>
                        <a:buSzPct val="85000"/>
                        <a:buFont typeface="Wingdings" pitchFamily="2" charset="2"/>
                        <a:buNone/>
                        <a:tabLst/>
                      </a:pPr>
                      <a:r>
                        <a:rPr kumimoji="0" lang="en-US" sz="1600" b="0" i="0" u="none" strike="noStrike" cap="none" normalizeH="0" baseline="0" dirty="0" smtClean="0">
                          <a:ln>
                            <a:noFill/>
                          </a:ln>
                          <a:solidFill>
                            <a:schemeClr val="tx1"/>
                          </a:solidFill>
                          <a:effectLst/>
                          <a:latin typeface="Arial" charset="0"/>
                          <a:cs typeface="Arial" charset="0"/>
                        </a:rPr>
                        <a:t>237 </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CC3300"/>
                        </a:buClr>
                        <a:buSzPct val="85000"/>
                        <a:buFont typeface="Wingdings" pitchFamily="2" charset="2"/>
                        <a:buNone/>
                        <a:tabLst/>
                      </a:pPr>
                      <a:r>
                        <a:rPr lang="en-US" sz="1800" kern="1200" dirty="0" smtClean="0">
                          <a:solidFill>
                            <a:schemeClr val="tx1"/>
                          </a:solidFill>
                          <a:latin typeface="+mn-lt"/>
                          <a:ea typeface="+mn-ea"/>
                          <a:cs typeface="+mn-cs"/>
                        </a:rPr>
                        <a:t>733 </a:t>
                      </a:r>
                      <a:endParaRPr kumimoji="0" lang="en-IN" sz="1600" b="0" i="0" u="none" strike="noStrike" kern="1200" cap="none" normalizeH="0" baseline="0" dirty="0" smtClean="0">
                        <a:ln>
                          <a:noFill/>
                        </a:ln>
                        <a:solidFill>
                          <a:schemeClr val="tx1"/>
                        </a:solidFill>
                        <a:effectLst/>
                        <a:latin typeface="Arial" charset="0"/>
                        <a:ea typeface="+mn-ea"/>
                        <a:cs typeface="Arial" charset="0"/>
                      </a:endParaRPr>
                    </a:p>
                  </a:txBody>
                  <a:tcPr marL="9525" marR="9525" marT="9526" marB="0" anchor="b">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5319">
                <a:tc>
                  <a:txBody>
                    <a:bodyPr/>
                    <a:lstStyle/>
                    <a:p>
                      <a:pPr marL="0" marR="0" lvl="0" indent="0" algn="ctr" defTabSz="914400" rtl="0" eaLnBrk="0" fontAlgn="base" latinLnBrk="0" hangingPunct="0">
                        <a:lnSpc>
                          <a:spcPct val="100000"/>
                        </a:lnSpc>
                        <a:spcBef>
                          <a:spcPct val="20000"/>
                        </a:spcBef>
                        <a:spcAft>
                          <a:spcPct val="0"/>
                        </a:spcAft>
                        <a:buClr>
                          <a:srgbClr val="CC3300"/>
                        </a:buClr>
                        <a:buSzPct val="85000"/>
                        <a:buFont typeface="Wingdings" pitchFamily="2" charset="2"/>
                        <a:buNone/>
                        <a:tabLst/>
                      </a:pPr>
                      <a:r>
                        <a:rPr kumimoji="0" lang="en-US" sz="1600" b="1" i="0" u="none" strike="noStrike" cap="none" normalizeH="0" baseline="0" smtClean="0">
                          <a:ln>
                            <a:noFill/>
                          </a:ln>
                          <a:solidFill>
                            <a:schemeClr val="tx1"/>
                          </a:solidFill>
                          <a:effectLst/>
                          <a:latin typeface="Arial" charset="0"/>
                          <a:cs typeface="Arial" charset="0"/>
                        </a:rPr>
                        <a:t>Machines</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CC3300"/>
                        </a:buClr>
                        <a:buSzPct val="85000"/>
                        <a:buFont typeface="Wingdings" pitchFamily="2" charset="2"/>
                        <a:buNone/>
                        <a:tabLst/>
                      </a:pPr>
                      <a:r>
                        <a:rPr kumimoji="0" lang="en-US" sz="1600" b="0" i="0" u="none" strike="noStrike" cap="none" normalizeH="0" baseline="0" dirty="0" smtClean="0">
                          <a:ln>
                            <a:noFill/>
                          </a:ln>
                          <a:solidFill>
                            <a:schemeClr val="tx1"/>
                          </a:solidFill>
                          <a:effectLst/>
                          <a:latin typeface="Arial" charset="0"/>
                          <a:cs typeface="Arial" charset="0"/>
                        </a:rPr>
                        <a:t>1327</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CC3300"/>
                        </a:buClr>
                        <a:buSzPct val="85000"/>
                        <a:buFont typeface="Wingdings" pitchFamily="2" charset="2"/>
                        <a:buNone/>
                        <a:tabLst/>
                      </a:pPr>
                      <a:r>
                        <a:rPr kumimoji="0" lang="en-US" sz="1600" b="0" i="0" u="none" strike="noStrike" cap="none" normalizeH="0" baseline="0" dirty="0" smtClean="0">
                          <a:ln>
                            <a:noFill/>
                          </a:ln>
                          <a:solidFill>
                            <a:schemeClr val="tx1"/>
                          </a:solidFill>
                          <a:effectLst/>
                          <a:latin typeface="Arial" charset="0"/>
                          <a:cs typeface="Arial" charset="0"/>
                        </a:rPr>
                        <a:t>532 </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CC3300"/>
                        </a:buClr>
                        <a:buSzPct val="85000"/>
                        <a:buFont typeface="Wingdings" pitchFamily="2" charset="2"/>
                        <a:buNone/>
                        <a:tabLst/>
                      </a:pPr>
                      <a:r>
                        <a:rPr lang="en-US" sz="1800" kern="1200" dirty="0" smtClean="0">
                          <a:solidFill>
                            <a:schemeClr val="tx1"/>
                          </a:solidFill>
                          <a:latin typeface="+mn-lt"/>
                          <a:ea typeface="+mn-ea"/>
                          <a:cs typeface="+mn-cs"/>
                        </a:rPr>
                        <a:t>1862</a:t>
                      </a:r>
                      <a:endParaRPr kumimoji="0" lang="en-IN" sz="1600" b="0" i="0" u="none" strike="noStrike" kern="1200" cap="none" normalizeH="0" baseline="0" dirty="0" smtClean="0">
                        <a:ln>
                          <a:noFill/>
                        </a:ln>
                        <a:solidFill>
                          <a:schemeClr val="tx1"/>
                        </a:solidFill>
                        <a:effectLst/>
                        <a:latin typeface="Arial" charset="0"/>
                        <a:ea typeface="+mn-ea"/>
                        <a:cs typeface="Arial" charset="0"/>
                      </a:endParaRPr>
                    </a:p>
                  </a:txBody>
                  <a:tcPr marL="9525" marR="9525" marT="9526" marB="0" anchor="b">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5319">
                <a:tc>
                  <a:txBody>
                    <a:bodyPr/>
                    <a:lstStyle/>
                    <a:p>
                      <a:pPr marL="0" marR="0" lvl="0" indent="0" algn="ctr" defTabSz="914400" rtl="0" eaLnBrk="0" fontAlgn="base" latinLnBrk="0" hangingPunct="0">
                        <a:lnSpc>
                          <a:spcPct val="100000"/>
                        </a:lnSpc>
                        <a:spcBef>
                          <a:spcPct val="20000"/>
                        </a:spcBef>
                        <a:spcAft>
                          <a:spcPct val="0"/>
                        </a:spcAft>
                        <a:buClr>
                          <a:srgbClr val="CC3300"/>
                        </a:buClr>
                        <a:buSzPct val="85000"/>
                        <a:buFont typeface="Wingdings" pitchFamily="2" charset="2"/>
                        <a:buNone/>
                        <a:tabLst/>
                      </a:pPr>
                      <a:r>
                        <a:rPr kumimoji="0" lang="en-US" sz="1600" b="1" i="0" u="none" strike="noStrike" cap="none" normalizeH="0" baseline="0" smtClean="0">
                          <a:ln>
                            <a:noFill/>
                          </a:ln>
                          <a:solidFill>
                            <a:schemeClr val="tx1"/>
                          </a:solidFill>
                          <a:effectLst/>
                          <a:latin typeface="Arial" charset="0"/>
                          <a:cs typeface="Arial" charset="0"/>
                        </a:rPr>
                        <a:t>Branches</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CC3300"/>
                        </a:buClr>
                        <a:buSzPct val="85000"/>
                        <a:buFont typeface="Wingdings" pitchFamily="2" charset="2"/>
                        <a:buNone/>
                        <a:tabLst/>
                      </a:pPr>
                      <a:r>
                        <a:rPr kumimoji="0" lang="en-US" sz="1600" b="0" i="0" u="none" strike="noStrike" cap="none" normalizeH="0" baseline="0" dirty="0" smtClean="0">
                          <a:ln>
                            <a:noFill/>
                          </a:ln>
                          <a:solidFill>
                            <a:schemeClr val="tx1"/>
                          </a:solidFill>
                          <a:effectLst/>
                          <a:latin typeface="Arial" charset="0"/>
                          <a:cs typeface="Arial" charset="0"/>
                        </a:rPr>
                        <a:t>9031</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CC3300"/>
                        </a:buClr>
                        <a:buSzPct val="85000"/>
                        <a:buFont typeface="Wingdings" pitchFamily="2" charset="2"/>
                        <a:buNone/>
                        <a:tabLst/>
                      </a:pPr>
                      <a:r>
                        <a:rPr kumimoji="0" lang="en-US" sz="1600" b="0" i="0" u="none" strike="noStrike" cap="none" normalizeH="0" baseline="0" dirty="0" smtClean="0">
                          <a:ln>
                            <a:noFill/>
                          </a:ln>
                          <a:solidFill>
                            <a:schemeClr val="tx1"/>
                          </a:solidFill>
                          <a:effectLst/>
                          <a:latin typeface="Arial" charset="0"/>
                          <a:cs typeface="Arial" charset="0"/>
                        </a:rPr>
                        <a:t>3317</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CC3300"/>
                        </a:buClr>
                        <a:buSzPct val="85000"/>
                        <a:buFont typeface="Wingdings" pitchFamily="2" charset="2"/>
                        <a:buNone/>
                        <a:tabLst/>
                      </a:pPr>
                      <a:r>
                        <a:rPr lang="en-US" sz="1800" kern="1200" dirty="0" smtClean="0">
                          <a:solidFill>
                            <a:schemeClr val="tx1"/>
                          </a:solidFill>
                          <a:latin typeface="+mn-lt"/>
                          <a:ea typeface="+mn-ea"/>
                          <a:cs typeface="+mn-cs"/>
                        </a:rPr>
                        <a:t>12348</a:t>
                      </a:r>
                      <a:endParaRPr kumimoji="0" lang="en-IN" sz="1600" b="0" i="0" u="none" strike="noStrike" kern="1200" cap="none" normalizeH="0" baseline="0" dirty="0" smtClean="0">
                        <a:ln>
                          <a:noFill/>
                        </a:ln>
                        <a:solidFill>
                          <a:schemeClr val="tx1"/>
                        </a:solidFill>
                        <a:effectLst/>
                        <a:latin typeface="Arial" charset="0"/>
                        <a:ea typeface="+mn-ea"/>
                        <a:cs typeface="Arial" charset="0"/>
                      </a:endParaRPr>
                    </a:p>
                  </a:txBody>
                  <a:tcPr marL="9525" marR="9525" marT="9526" marB="0" anchor="b">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5319">
                <a:tc>
                  <a:txBody>
                    <a:bodyPr/>
                    <a:lstStyle/>
                    <a:p>
                      <a:pPr marL="0" marR="0" lvl="0" indent="0" algn="ctr" defTabSz="914400" rtl="0" eaLnBrk="0" fontAlgn="base" latinLnBrk="0" hangingPunct="0">
                        <a:lnSpc>
                          <a:spcPct val="100000"/>
                        </a:lnSpc>
                        <a:spcBef>
                          <a:spcPct val="20000"/>
                        </a:spcBef>
                        <a:spcAft>
                          <a:spcPct val="0"/>
                        </a:spcAft>
                        <a:buClr>
                          <a:srgbClr val="CC3300"/>
                        </a:buClr>
                        <a:buSzPct val="85000"/>
                        <a:buFont typeface="Wingdings" pitchFamily="2" charset="2"/>
                        <a:buNone/>
                        <a:tabLst/>
                      </a:pPr>
                      <a:r>
                        <a:rPr kumimoji="0" lang="en-US" sz="1600" b="1" i="0" u="none" strike="noStrike" cap="none" normalizeH="0" baseline="0" smtClean="0">
                          <a:ln>
                            <a:noFill/>
                          </a:ln>
                          <a:solidFill>
                            <a:schemeClr val="tx1"/>
                          </a:solidFill>
                          <a:effectLst/>
                          <a:latin typeface="Arial" charset="0"/>
                          <a:cs typeface="Arial" charset="0"/>
                        </a:rPr>
                        <a:t>Transformers</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CC3300"/>
                        </a:buClr>
                        <a:buSzPct val="85000"/>
                        <a:buFont typeface="Wingdings" pitchFamily="2" charset="2"/>
                        <a:buNone/>
                        <a:tabLst/>
                      </a:pPr>
                      <a:r>
                        <a:rPr kumimoji="0" lang="en-US" sz="1600" b="0" i="0" u="none" strike="noStrike" cap="none" normalizeH="0" baseline="0" dirty="0" smtClean="0">
                          <a:ln>
                            <a:noFill/>
                          </a:ln>
                          <a:solidFill>
                            <a:schemeClr val="tx1"/>
                          </a:solidFill>
                          <a:effectLst/>
                          <a:latin typeface="Arial" charset="0"/>
                          <a:cs typeface="Arial" charset="0"/>
                        </a:rPr>
                        <a:t> 1965</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CC3300"/>
                        </a:buClr>
                        <a:buSzPct val="85000"/>
                        <a:buFont typeface="Wingdings" pitchFamily="2" charset="2"/>
                        <a:buNone/>
                        <a:tabLst/>
                      </a:pPr>
                      <a:r>
                        <a:rPr kumimoji="0" lang="en-US" sz="1600" b="0" i="0" u="none" strike="noStrike" cap="none" normalizeH="0" baseline="0" dirty="0" smtClean="0">
                          <a:ln>
                            <a:noFill/>
                          </a:ln>
                          <a:solidFill>
                            <a:schemeClr val="tx1"/>
                          </a:solidFill>
                          <a:effectLst/>
                          <a:latin typeface="Arial" charset="0"/>
                          <a:cs typeface="Arial" charset="0"/>
                        </a:rPr>
                        <a:t>650</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CC3300"/>
                        </a:buClr>
                        <a:buSzPct val="85000"/>
                        <a:buFont typeface="Wingdings" pitchFamily="2" charset="2"/>
                        <a:buNone/>
                        <a:tabLst/>
                      </a:pPr>
                      <a:r>
                        <a:rPr lang="en-US" sz="1800" kern="1200" dirty="0" smtClean="0">
                          <a:solidFill>
                            <a:schemeClr val="tx1"/>
                          </a:solidFill>
                          <a:latin typeface="+mn-lt"/>
                          <a:ea typeface="+mn-ea"/>
                          <a:cs typeface="+mn-cs"/>
                        </a:rPr>
                        <a:t>2615</a:t>
                      </a:r>
                      <a:endParaRPr kumimoji="0" lang="en-IN" sz="1600" b="0" i="0" u="none" strike="noStrike" kern="1200" cap="none" normalizeH="0" baseline="0" dirty="0" smtClean="0">
                        <a:ln>
                          <a:noFill/>
                        </a:ln>
                        <a:solidFill>
                          <a:schemeClr val="tx1"/>
                        </a:solidFill>
                        <a:effectLst/>
                        <a:latin typeface="Arial" charset="0"/>
                        <a:ea typeface="+mn-ea"/>
                        <a:cs typeface="Arial" charset="0"/>
                      </a:endParaRPr>
                    </a:p>
                  </a:txBody>
                  <a:tcPr marL="9525" marR="9525" marT="9526" marB="0" anchor="b">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5319">
                <a:tc>
                  <a:txBody>
                    <a:bodyPr/>
                    <a:lstStyle/>
                    <a:p>
                      <a:pPr marL="0" marR="0" lvl="0" indent="0" algn="ctr" defTabSz="914400" rtl="0" eaLnBrk="0" fontAlgn="base" latinLnBrk="0" hangingPunct="0">
                        <a:lnSpc>
                          <a:spcPct val="100000"/>
                        </a:lnSpc>
                        <a:spcBef>
                          <a:spcPct val="20000"/>
                        </a:spcBef>
                        <a:spcAft>
                          <a:spcPct val="0"/>
                        </a:spcAft>
                        <a:buClr>
                          <a:srgbClr val="CC3300"/>
                        </a:buClr>
                        <a:buSzPct val="85000"/>
                        <a:buFont typeface="Wingdings" pitchFamily="2" charset="2"/>
                        <a:buNone/>
                        <a:tabLst/>
                      </a:pPr>
                      <a:r>
                        <a:rPr kumimoji="0" lang="en-US" sz="1600" b="1" i="0" u="none" strike="noStrike" cap="none" normalizeH="0" baseline="0" smtClean="0">
                          <a:ln>
                            <a:noFill/>
                          </a:ln>
                          <a:solidFill>
                            <a:schemeClr val="tx1"/>
                          </a:solidFill>
                          <a:effectLst/>
                          <a:latin typeface="Arial" charset="0"/>
                          <a:cs typeface="Arial" charset="0"/>
                        </a:rPr>
                        <a:t>Bus reactors</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CC3300"/>
                        </a:buClr>
                        <a:buSzPct val="85000"/>
                        <a:buFont typeface="Wingdings" pitchFamily="2" charset="2"/>
                        <a:buNone/>
                        <a:tabLst/>
                      </a:pPr>
                      <a:r>
                        <a:rPr kumimoji="0" lang="en-US" sz="1600" b="0" i="0" u="none" strike="noStrike" cap="none" normalizeH="0" baseline="0" dirty="0" smtClean="0">
                          <a:ln>
                            <a:noFill/>
                          </a:ln>
                          <a:solidFill>
                            <a:schemeClr val="tx1"/>
                          </a:solidFill>
                          <a:effectLst/>
                          <a:latin typeface="Arial" charset="0"/>
                          <a:cs typeface="Arial" charset="0"/>
                        </a:rPr>
                        <a:t>197</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CC3300"/>
                        </a:buClr>
                        <a:buSzPct val="85000"/>
                        <a:buFont typeface="Wingdings" pitchFamily="2" charset="2"/>
                        <a:buNone/>
                        <a:tabLst/>
                      </a:pPr>
                      <a:r>
                        <a:rPr kumimoji="0" lang="en-US" sz="1600" b="0" i="0" u="none" strike="noStrike" cap="none" normalizeH="0" baseline="0" dirty="0" smtClean="0">
                          <a:ln>
                            <a:noFill/>
                          </a:ln>
                          <a:solidFill>
                            <a:schemeClr val="tx1"/>
                          </a:solidFill>
                          <a:effectLst/>
                          <a:latin typeface="Arial" charset="0"/>
                          <a:cs typeface="Arial" charset="0"/>
                        </a:rPr>
                        <a:t>46</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CC3300"/>
                        </a:buClr>
                        <a:buSzPct val="85000"/>
                        <a:buFont typeface="Wingdings" pitchFamily="2" charset="2"/>
                        <a:buNone/>
                        <a:tabLst/>
                      </a:pPr>
                      <a:r>
                        <a:rPr kumimoji="0" lang="en-IN" sz="1600" b="0" i="0" u="none" strike="noStrike" kern="1200" cap="none" normalizeH="0" baseline="0" dirty="0" smtClean="0">
                          <a:ln>
                            <a:noFill/>
                          </a:ln>
                          <a:solidFill>
                            <a:schemeClr val="tx1"/>
                          </a:solidFill>
                          <a:effectLst/>
                          <a:latin typeface="Arial" charset="0"/>
                          <a:ea typeface="+mn-ea"/>
                          <a:cs typeface="Arial" charset="0"/>
                        </a:rPr>
                        <a:t>243</a:t>
                      </a:r>
                    </a:p>
                  </a:txBody>
                  <a:tcPr marL="9525" marR="9525" marT="9526" marB="0" anchor="b">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5319">
                <a:tc>
                  <a:txBody>
                    <a:bodyPr/>
                    <a:lstStyle/>
                    <a:p>
                      <a:pPr marL="0" marR="0" lvl="0" indent="0" algn="ctr" defTabSz="914400" rtl="0" eaLnBrk="0" fontAlgn="base" latinLnBrk="0" hangingPunct="0">
                        <a:lnSpc>
                          <a:spcPct val="100000"/>
                        </a:lnSpc>
                        <a:spcBef>
                          <a:spcPct val="20000"/>
                        </a:spcBef>
                        <a:spcAft>
                          <a:spcPct val="0"/>
                        </a:spcAft>
                        <a:buClr>
                          <a:srgbClr val="CC3300"/>
                        </a:buClr>
                        <a:buSzPct val="85000"/>
                        <a:buFont typeface="Wingdings" pitchFamily="2" charset="2"/>
                        <a:buNone/>
                        <a:tabLst/>
                      </a:pPr>
                      <a:r>
                        <a:rPr kumimoji="0" lang="en-US" sz="1600" b="1" i="0" u="none" strike="noStrike" cap="none" normalizeH="0" baseline="0" smtClean="0">
                          <a:ln>
                            <a:noFill/>
                          </a:ln>
                          <a:solidFill>
                            <a:schemeClr val="tx1"/>
                          </a:solidFill>
                          <a:effectLst/>
                          <a:latin typeface="Arial" charset="0"/>
                          <a:cs typeface="Arial" charset="0"/>
                        </a:rPr>
                        <a:t>Line reactors</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CC3300"/>
                        </a:buClr>
                        <a:buSzPct val="85000"/>
                        <a:buFont typeface="Wingdings" pitchFamily="2" charset="2"/>
                        <a:buNone/>
                        <a:tabLst/>
                      </a:pPr>
                      <a:r>
                        <a:rPr kumimoji="0" lang="en-US" sz="1600" b="0" i="0" u="none" strike="noStrike" cap="none" normalizeH="0" baseline="0" dirty="0" smtClean="0">
                          <a:ln>
                            <a:noFill/>
                          </a:ln>
                          <a:solidFill>
                            <a:schemeClr val="tx1"/>
                          </a:solidFill>
                          <a:effectLst/>
                          <a:latin typeface="Arial" charset="0"/>
                          <a:cs typeface="Arial" charset="0"/>
                        </a:rPr>
                        <a:t>419</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CC3300"/>
                        </a:buClr>
                        <a:buSzPct val="85000"/>
                        <a:buFont typeface="Wingdings" pitchFamily="2" charset="2"/>
                        <a:buNone/>
                        <a:tabLst/>
                      </a:pPr>
                      <a:r>
                        <a:rPr kumimoji="0" lang="en-US" sz="1600" b="0" i="0" u="none" strike="noStrike" cap="none" normalizeH="0" baseline="0" dirty="0" smtClean="0">
                          <a:ln>
                            <a:noFill/>
                          </a:ln>
                          <a:solidFill>
                            <a:schemeClr val="tx1"/>
                          </a:solidFill>
                          <a:effectLst/>
                          <a:latin typeface="Arial" charset="0"/>
                          <a:cs typeface="Arial" charset="0"/>
                        </a:rPr>
                        <a:t>79</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CC3300"/>
                        </a:buClr>
                        <a:buSzPct val="85000"/>
                        <a:buFont typeface="Wingdings" pitchFamily="2" charset="2"/>
                        <a:buNone/>
                        <a:tabLst/>
                      </a:pPr>
                      <a:r>
                        <a:rPr kumimoji="0" lang="en-IN" sz="1600" b="0" i="0" u="none" strike="noStrike" kern="1200" cap="none" normalizeH="0" baseline="0" dirty="0" smtClean="0">
                          <a:ln>
                            <a:noFill/>
                          </a:ln>
                          <a:solidFill>
                            <a:schemeClr val="tx1"/>
                          </a:solidFill>
                          <a:effectLst/>
                          <a:latin typeface="Arial" charset="0"/>
                          <a:ea typeface="+mn-ea"/>
                          <a:cs typeface="Arial" charset="0"/>
                        </a:rPr>
                        <a:t>498</a:t>
                      </a:r>
                    </a:p>
                  </a:txBody>
                  <a:tcPr marL="9525" marR="9525" marT="9526" marB="0" anchor="b">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7340" name="Group 172"/>
          <p:cNvGraphicFramePr>
            <a:graphicFrameLocks noGrp="1"/>
          </p:cNvGraphicFramePr>
          <p:nvPr/>
        </p:nvGraphicFramePr>
        <p:xfrm>
          <a:off x="433388" y="3786188"/>
          <a:ext cx="8424862" cy="2208212"/>
        </p:xfrm>
        <a:graphic>
          <a:graphicData uri="http://schemas.openxmlformats.org/drawingml/2006/table">
            <a:tbl>
              <a:tblPr/>
              <a:tblGrid>
                <a:gridCol w="2305050"/>
                <a:gridCol w="1584325"/>
                <a:gridCol w="1727200"/>
                <a:gridCol w="1008062"/>
                <a:gridCol w="1800225"/>
              </a:tblGrid>
              <a:tr h="476173">
                <a:tc>
                  <a:txBody>
                    <a:bodyPr/>
                    <a:lstStyle/>
                    <a:p>
                      <a:pPr marL="0" marR="0" lvl="0" indent="0" algn="l" defTabSz="914400" rtl="0" eaLnBrk="0" fontAlgn="base" latinLnBrk="0" hangingPunct="0">
                        <a:lnSpc>
                          <a:spcPct val="100000"/>
                        </a:lnSpc>
                        <a:spcBef>
                          <a:spcPct val="20000"/>
                        </a:spcBef>
                        <a:spcAft>
                          <a:spcPct val="0"/>
                        </a:spcAft>
                        <a:buClr>
                          <a:srgbClr val="CC3300"/>
                        </a:buClr>
                        <a:buSzPct val="85000"/>
                        <a:buFont typeface="Wingdings" pitchFamily="2" charset="2"/>
                        <a:buNone/>
                        <a:tabLst/>
                      </a:pPr>
                      <a:r>
                        <a:rPr kumimoji="0" lang="en-US" sz="1600" b="1" i="0" u="none" strike="noStrike" cap="none" normalizeH="0" baseline="0" dirty="0" smtClean="0">
                          <a:ln>
                            <a:noFill/>
                          </a:ln>
                          <a:solidFill>
                            <a:schemeClr val="tx1"/>
                          </a:solidFill>
                          <a:effectLst/>
                          <a:latin typeface="Arial" charset="0"/>
                          <a:cs typeface="Arial" charset="0"/>
                        </a:rPr>
                        <a:t>Voltage Level (in kV)</a:t>
                      </a: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3300"/>
                        </a:buClr>
                        <a:buSzPct val="85000"/>
                        <a:buFont typeface="Wingdings" pitchFamily="2" charset="2"/>
                        <a:buNone/>
                        <a:tabLst/>
                      </a:pPr>
                      <a:r>
                        <a:rPr kumimoji="0" lang="en-US" sz="1600" b="1" i="0" u="none" strike="noStrike" cap="none" normalizeH="0" baseline="0" smtClean="0">
                          <a:ln>
                            <a:noFill/>
                          </a:ln>
                          <a:solidFill>
                            <a:schemeClr val="tx1"/>
                          </a:solidFill>
                          <a:effectLst/>
                          <a:latin typeface="Arial" charset="0"/>
                          <a:cs typeface="Arial" charset="0"/>
                        </a:rPr>
                        <a:t>Central Sector</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3300"/>
                        </a:buClr>
                        <a:buSzPct val="85000"/>
                        <a:buFont typeface="Wingdings" pitchFamily="2" charset="2"/>
                        <a:buNone/>
                        <a:tabLst/>
                      </a:pPr>
                      <a:r>
                        <a:rPr kumimoji="0" lang="en-US" sz="1600" b="1" i="0" u="none" strike="noStrike" cap="none" normalizeH="0" baseline="0" dirty="0" smtClean="0">
                          <a:ln>
                            <a:noFill/>
                          </a:ln>
                          <a:solidFill>
                            <a:schemeClr val="tx1"/>
                          </a:solidFill>
                          <a:effectLst/>
                          <a:latin typeface="Arial" charset="0"/>
                          <a:cs typeface="Arial" charset="0"/>
                        </a:rPr>
                        <a:t>State Sector</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3300"/>
                        </a:buClr>
                        <a:buSzPct val="85000"/>
                        <a:buFont typeface="Wingdings" pitchFamily="2" charset="2"/>
                        <a:buNone/>
                        <a:tabLst/>
                      </a:pPr>
                      <a:r>
                        <a:rPr kumimoji="0" lang="en-US" sz="1600" b="1" i="0" u="none" strike="noStrike" cap="none" normalizeH="0" baseline="0" smtClean="0">
                          <a:ln>
                            <a:noFill/>
                          </a:ln>
                          <a:solidFill>
                            <a:schemeClr val="tx1"/>
                          </a:solidFill>
                          <a:effectLst/>
                          <a:latin typeface="Arial" charset="0"/>
                          <a:cs typeface="Arial" charset="0"/>
                        </a:rPr>
                        <a:t>JV/Pvt</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3300"/>
                        </a:buClr>
                        <a:buSzPct val="85000"/>
                        <a:buFont typeface="Wingdings" pitchFamily="2" charset="2"/>
                        <a:buNone/>
                        <a:tabLst/>
                      </a:pPr>
                      <a:r>
                        <a:rPr kumimoji="0" lang="en-US" sz="1600" b="1" i="0" u="none" strike="noStrike" cap="none" normalizeH="0" baseline="0" smtClean="0">
                          <a:ln>
                            <a:noFill/>
                          </a:ln>
                          <a:solidFill>
                            <a:schemeClr val="tx1"/>
                          </a:solidFill>
                          <a:effectLst/>
                          <a:latin typeface="Arial" charset="0"/>
                          <a:cs typeface="Arial" charset="0"/>
                        </a:rPr>
                        <a:t>Total</a:t>
                      </a: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6650">
                <a:tc>
                  <a:txBody>
                    <a:bodyPr/>
                    <a:lstStyle/>
                    <a:p>
                      <a:pPr marL="0" marR="0" lvl="0" indent="0" algn="l" defTabSz="914400" rtl="0" eaLnBrk="0" fontAlgn="base" latinLnBrk="0" hangingPunct="0">
                        <a:lnSpc>
                          <a:spcPct val="100000"/>
                        </a:lnSpc>
                        <a:spcBef>
                          <a:spcPct val="20000"/>
                        </a:spcBef>
                        <a:spcAft>
                          <a:spcPct val="0"/>
                        </a:spcAft>
                        <a:buClr>
                          <a:srgbClr val="CC3300"/>
                        </a:buClr>
                        <a:buSzPct val="85000"/>
                        <a:buFont typeface="Wingdings" pitchFamily="2" charset="2"/>
                        <a:buNone/>
                        <a:tabLst/>
                      </a:pPr>
                      <a:r>
                        <a:rPr kumimoji="0" lang="en-US" sz="1600" b="1" i="0" u="none" strike="noStrike" cap="none" normalizeH="0" baseline="0" dirty="0" smtClean="0">
                          <a:ln>
                            <a:noFill/>
                          </a:ln>
                          <a:solidFill>
                            <a:schemeClr val="tx1"/>
                          </a:solidFill>
                          <a:effectLst/>
                          <a:latin typeface="Arial" charset="0"/>
                          <a:cs typeface="Arial" charset="0"/>
                        </a:rPr>
                        <a:t>765</a:t>
                      </a: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3300"/>
                        </a:buClr>
                        <a:buSzPct val="85000"/>
                        <a:buFont typeface="Wingdings" pitchFamily="2" charset="2"/>
                        <a:buNone/>
                        <a:tabLst/>
                      </a:pPr>
                      <a:r>
                        <a:rPr kumimoji="0" lang="en-US" sz="1600" b="0" i="0" u="none" strike="noStrike" cap="none" normalizeH="0" baseline="0" dirty="0" smtClean="0">
                          <a:ln>
                            <a:noFill/>
                          </a:ln>
                          <a:solidFill>
                            <a:schemeClr val="tx1"/>
                          </a:solidFill>
                          <a:effectLst/>
                          <a:latin typeface="Arial" charset="0"/>
                          <a:cs typeface="Arial" charset="0"/>
                        </a:rPr>
                        <a:t>7771</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3300"/>
                        </a:buClr>
                        <a:buSzPct val="85000"/>
                        <a:buFont typeface="Wingdings" pitchFamily="2" charset="2"/>
                        <a:buNone/>
                        <a:tabLst/>
                      </a:pPr>
                      <a:r>
                        <a:rPr kumimoji="0" lang="en-US" sz="1600" b="0" i="0" u="none" strike="noStrike" cap="none" normalizeH="0" baseline="0" dirty="0" smtClean="0">
                          <a:ln>
                            <a:noFill/>
                          </a:ln>
                          <a:solidFill>
                            <a:schemeClr val="tx1"/>
                          </a:solidFill>
                          <a:effectLst/>
                          <a:latin typeface="Arial" charset="0"/>
                          <a:cs typeface="Arial" charset="0"/>
                        </a:rPr>
                        <a:t>411</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3300"/>
                        </a:buClr>
                        <a:buSzPct val="85000"/>
                        <a:buFont typeface="Wingdings" pitchFamily="2" charset="2"/>
                        <a:buNone/>
                        <a:tabLst/>
                      </a:pPr>
                      <a:r>
                        <a:rPr kumimoji="0" lang="en-US" sz="1600" b="0" i="0" u="none" strike="noStrike" cap="none" normalizeH="0" baseline="0" dirty="0" smtClean="0">
                          <a:ln>
                            <a:noFill/>
                          </a:ln>
                          <a:solidFill>
                            <a:schemeClr val="tx1"/>
                          </a:solidFill>
                          <a:effectLst/>
                          <a:latin typeface="Arial" charset="0"/>
                          <a:cs typeface="Arial" charset="0"/>
                        </a:rPr>
                        <a:t>--</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3300"/>
                        </a:buClr>
                        <a:buSzPct val="85000"/>
                        <a:buFont typeface="Wingdings" pitchFamily="2" charset="2"/>
                        <a:buNone/>
                        <a:tabLst/>
                      </a:pPr>
                      <a:r>
                        <a:rPr kumimoji="0" lang="en-US" sz="1600" b="0" i="0" u="none" strike="noStrike" cap="none" normalizeH="0" baseline="0" dirty="0" smtClean="0">
                          <a:ln>
                            <a:noFill/>
                          </a:ln>
                          <a:solidFill>
                            <a:schemeClr val="tx1"/>
                          </a:solidFill>
                          <a:effectLst/>
                          <a:latin typeface="Arial" charset="0"/>
                          <a:cs typeface="Arial" charset="0"/>
                        </a:rPr>
                        <a:t>8182</a:t>
                      </a: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3475">
                <a:tc>
                  <a:txBody>
                    <a:bodyPr/>
                    <a:lstStyle/>
                    <a:p>
                      <a:pPr marL="0" marR="0" lvl="0" indent="0" algn="l" defTabSz="914400" rtl="0" eaLnBrk="0" fontAlgn="base" latinLnBrk="0" hangingPunct="0">
                        <a:lnSpc>
                          <a:spcPct val="100000"/>
                        </a:lnSpc>
                        <a:spcBef>
                          <a:spcPct val="20000"/>
                        </a:spcBef>
                        <a:spcAft>
                          <a:spcPct val="0"/>
                        </a:spcAft>
                        <a:buClr>
                          <a:srgbClr val="CC3300"/>
                        </a:buClr>
                        <a:buSzPct val="85000"/>
                        <a:buFont typeface="Wingdings" pitchFamily="2" charset="2"/>
                        <a:buNone/>
                        <a:tabLst/>
                      </a:pPr>
                      <a:r>
                        <a:rPr kumimoji="0" lang="en-US" sz="1600" b="1" i="0" u="none" strike="noStrike" cap="none" normalizeH="0" baseline="0" dirty="0" smtClean="0">
                          <a:ln>
                            <a:noFill/>
                          </a:ln>
                          <a:solidFill>
                            <a:schemeClr val="tx1"/>
                          </a:solidFill>
                          <a:effectLst/>
                          <a:latin typeface="Arial" charset="0"/>
                          <a:cs typeface="Arial" charset="0"/>
                        </a:rPr>
                        <a:t>400</a:t>
                      </a: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3300"/>
                        </a:buClr>
                        <a:buSzPct val="85000"/>
                        <a:buFont typeface="Wingdings" pitchFamily="2" charset="2"/>
                        <a:buNone/>
                        <a:tabLst/>
                      </a:pPr>
                      <a:r>
                        <a:rPr kumimoji="0" lang="en-US" sz="1600" b="0" i="0" u="none" strike="noStrike" cap="none" normalizeH="0" baseline="0" dirty="0" smtClean="0">
                          <a:ln>
                            <a:noFill/>
                          </a:ln>
                          <a:solidFill>
                            <a:schemeClr val="tx1"/>
                          </a:solidFill>
                          <a:effectLst/>
                          <a:latin typeface="Arial" charset="0"/>
                          <a:cs typeface="Arial" charset="0"/>
                        </a:rPr>
                        <a:t>79265</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3300"/>
                        </a:buClr>
                        <a:buSzPct val="85000"/>
                        <a:buFont typeface="Wingdings" pitchFamily="2" charset="2"/>
                        <a:buNone/>
                        <a:tabLst/>
                      </a:pPr>
                      <a:r>
                        <a:rPr kumimoji="0" lang="en-US" sz="1600" b="0" i="0" u="none" strike="noStrike" cap="none" normalizeH="0" baseline="0" dirty="0" smtClean="0">
                          <a:ln>
                            <a:noFill/>
                          </a:ln>
                          <a:solidFill>
                            <a:schemeClr val="tx1"/>
                          </a:solidFill>
                          <a:effectLst/>
                          <a:latin typeface="Arial" charset="0"/>
                          <a:cs typeface="Arial" charset="0"/>
                        </a:rPr>
                        <a:t> 34685</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3300"/>
                        </a:buClr>
                        <a:buSzPct val="85000"/>
                        <a:buFont typeface="Wingdings" pitchFamily="2" charset="2"/>
                        <a:buNone/>
                        <a:tabLst/>
                      </a:pPr>
                      <a:r>
                        <a:rPr kumimoji="0" lang="en-US" sz="1600" b="0" i="0" u="none" strike="noStrike" cap="none" normalizeH="0" baseline="0" dirty="0" smtClean="0">
                          <a:ln>
                            <a:noFill/>
                          </a:ln>
                          <a:solidFill>
                            <a:schemeClr val="tx1"/>
                          </a:solidFill>
                          <a:effectLst/>
                          <a:latin typeface="Arial" charset="0"/>
                          <a:cs typeface="Arial" charset="0"/>
                        </a:rPr>
                        <a:t>8370</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3300"/>
                        </a:buClr>
                        <a:buSzPct val="85000"/>
                        <a:buFont typeface="Wingdings" pitchFamily="2" charset="2"/>
                        <a:buNone/>
                        <a:tabLst/>
                      </a:pPr>
                      <a:r>
                        <a:rPr kumimoji="0" lang="en-US" sz="1600" b="0" i="0" u="none" strike="noStrike" cap="none" normalizeH="0" baseline="0" dirty="0" smtClean="0">
                          <a:ln>
                            <a:noFill/>
                          </a:ln>
                          <a:solidFill>
                            <a:schemeClr val="tx1"/>
                          </a:solidFill>
                          <a:effectLst/>
                          <a:latin typeface="Arial" charset="0"/>
                          <a:cs typeface="Arial" charset="0"/>
                        </a:rPr>
                        <a:t>122320</a:t>
                      </a: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6650">
                <a:tc>
                  <a:txBody>
                    <a:bodyPr/>
                    <a:lstStyle/>
                    <a:p>
                      <a:pPr marL="0" marR="0" lvl="0" indent="0" algn="l" defTabSz="914400" rtl="0" eaLnBrk="0" fontAlgn="base" latinLnBrk="0" hangingPunct="0">
                        <a:lnSpc>
                          <a:spcPct val="100000"/>
                        </a:lnSpc>
                        <a:spcBef>
                          <a:spcPct val="20000"/>
                        </a:spcBef>
                        <a:spcAft>
                          <a:spcPct val="0"/>
                        </a:spcAft>
                        <a:buClr>
                          <a:srgbClr val="CC3300"/>
                        </a:buClr>
                        <a:buSzPct val="85000"/>
                        <a:buFont typeface="Wingdings" pitchFamily="2" charset="2"/>
                        <a:buNone/>
                        <a:tabLst/>
                      </a:pPr>
                      <a:r>
                        <a:rPr kumimoji="0" lang="en-US" sz="1600" b="1" i="0" u="none" strike="noStrike" cap="none" normalizeH="0" baseline="0" dirty="0" smtClean="0">
                          <a:ln>
                            <a:noFill/>
                          </a:ln>
                          <a:solidFill>
                            <a:schemeClr val="tx1"/>
                          </a:solidFill>
                          <a:effectLst/>
                          <a:latin typeface="Arial" charset="0"/>
                          <a:cs typeface="Arial" charset="0"/>
                        </a:rPr>
                        <a:t>220</a:t>
                      </a: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3300"/>
                        </a:buClr>
                        <a:buSzPct val="85000"/>
                        <a:buFont typeface="Wingdings" pitchFamily="2" charset="2"/>
                        <a:buNone/>
                        <a:tabLst/>
                      </a:pPr>
                      <a:r>
                        <a:rPr kumimoji="0" lang="en-US" sz="1600" b="0" i="0" u="none" strike="noStrike" cap="none" normalizeH="0" baseline="0" dirty="0" smtClean="0">
                          <a:ln>
                            <a:noFill/>
                          </a:ln>
                          <a:solidFill>
                            <a:schemeClr val="tx1"/>
                          </a:solidFill>
                          <a:effectLst/>
                          <a:latin typeface="Arial" charset="0"/>
                          <a:cs typeface="Arial" charset="0"/>
                        </a:rPr>
                        <a:t>10474</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3300"/>
                        </a:buClr>
                        <a:buSzPct val="85000"/>
                        <a:buFont typeface="Wingdings" pitchFamily="2" charset="2"/>
                        <a:buNone/>
                        <a:tabLst/>
                      </a:pPr>
                      <a:r>
                        <a:rPr kumimoji="0" lang="en-US" sz="1600" b="0" i="0" u="none" strike="noStrike" cap="none" normalizeH="0" baseline="0" dirty="0" smtClean="0">
                          <a:ln>
                            <a:noFill/>
                          </a:ln>
                          <a:solidFill>
                            <a:schemeClr val="tx1"/>
                          </a:solidFill>
                          <a:effectLst/>
                          <a:latin typeface="Arial" charset="0"/>
                          <a:cs typeface="Arial" charset="0"/>
                        </a:rPr>
                        <a:t>133413</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3300"/>
                        </a:buClr>
                        <a:buSzPct val="85000"/>
                        <a:buFont typeface="Wingdings" pitchFamily="2" charset="2"/>
                        <a:buNone/>
                        <a:tabLst/>
                      </a:pPr>
                      <a:r>
                        <a:rPr kumimoji="0" lang="en-US" sz="1600" b="0" i="0" u="none" strike="noStrike" cap="none" normalizeH="0" baseline="0" dirty="0" smtClean="0">
                          <a:ln>
                            <a:noFill/>
                          </a:ln>
                          <a:solidFill>
                            <a:schemeClr val="tx1"/>
                          </a:solidFill>
                          <a:effectLst/>
                          <a:latin typeface="Arial" charset="0"/>
                          <a:cs typeface="Arial" charset="0"/>
                        </a:rPr>
                        <a:t> 830</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3300"/>
                        </a:buClr>
                        <a:buSzPct val="85000"/>
                        <a:buFont typeface="Wingdings" pitchFamily="2" charset="2"/>
                        <a:buNone/>
                        <a:tabLst/>
                      </a:pPr>
                      <a:r>
                        <a:rPr kumimoji="0" lang="en-US" sz="1600" b="0" i="0" u="none" strike="noStrike" cap="none" normalizeH="0" baseline="0" dirty="0" smtClean="0">
                          <a:ln>
                            <a:noFill/>
                          </a:ln>
                          <a:solidFill>
                            <a:schemeClr val="tx1"/>
                          </a:solidFill>
                          <a:effectLst/>
                          <a:latin typeface="Arial" charset="0"/>
                          <a:cs typeface="Arial" charset="0"/>
                        </a:rPr>
                        <a:t>144717</a:t>
                      </a: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5263">
                <a:tc>
                  <a:txBody>
                    <a:bodyPr/>
                    <a:lstStyle/>
                    <a:p>
                      <a:pPr marL="0" marR="0" lvl="0" indent="0" algn="l" defTabSz="914400" rtl="0" eaLnBrk="0" fontAlgn="base" latinLnBrk="0" hangingPunct="0">
                        <a:lnSpc>
                          <a:spcPct val="100000"/>
                        </a:lnSpc>
                        <a:spcBef>
                          <a:spcPct val="20000"/>
                        </a:spcBef>
                        <a:spcAft>
                          <a:spcPct val="0"/>
                        </a:spcAft>
                        <a:buClr>
                          <a:srgbClr val="CC3300"/>
                        </a:buClr>
                        <a:buSzPct val="85000"/>
                        <a:buFont typeface="Wingdings" pitchFamily="2" charset="2"/>
                        <a:buNone/>
                        <a:tabLst/>
                      </a:pPr>
                      <a:r>
                        <a:rPr kumimoji="0" lang="en-US" sz="1600" b="1" i="0" u="none" strike="noStrike" cap="none" normalizeH="0" baseline="0" smtClean="0">
                          <a:ln>
                            <a:noFill/>
                          </a:ln>
                          <a:solidFill>
                            <a:schemeClr val="tx1"/>
                          </a:solidFill>
                          <a:effectLst/>
                          <a:latin typeface="Arial" charset="0"/>
                          <a:cs typeface="Arial" charset="0"/>
                        </a:rPr>
                        <a:t>+- 500 Kv HVDC lines</a:t>
                      </a: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3300"/>
                        </a:buClr>
                        <a:buSzPct val="85000"/>
                        <a:buFont typeface="Wingdings" pitchFamily="2" charset="2"/>
                        <a:buNone/>
                        <a:tabLst/>
                      </a:pPr>
                      <a:r>
                        <a:rPr kumimoji="0" lang="en-US" sz="1600" b="0" i="0" u="none" strike="noStrike" cap="none" normalizeH="0" baseline="0" dirty="0" smtClean="0">
                          <a:ln>
                            <a:noFill/>
                          </a:ln>
                          <a:solidFill>
                            <a:schemeClr val="tx1"/>
                          </a:solidFill>
                          <a:effectLst/>
                          <a:latin typeface="Arial" charset="0"/>
                          <a:cs typeface="Arial" charset="0"/>
                        </a:rPr>
                        <a:t>5948</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3300"/>
                        </a:buClr>
                        <a:buSzPct val="85000"/>
                        <a:buFont typeface="Wingdings" pitchFamily="2" charset="2"/>
                        <a:buNone/>
                        <a:tabLst/>
                      </a:pPr>
                      <a:r>
                        <a:rPr kumimoji="0" lang="en-US" sz="1600" b="0" i="0" u="none" strike="noStrike" cap="none" normalizeH="0" baseline="0" dirty="0" smtClean="0">
                          <a:ln>
                            <a:noFill/>
                          </a:ln>
                          <a:solidFill>
                            <a:schemeClr val="tx1"/>
                          </a:solidFill>
                          <a:effectLst/>
                          <a:latin typeface="Arial" charset="0"/>
                          <a:cs typeface="Arial" charset="0"/>
                        </a:rPr>
                        <a:t>1504</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3300"/>
                        </a:buClr>
                        <a:buSzPct val="85000"/>
                        <a:buFont typeface="Wingdings" pitchFamily="2" charset="2"/>
                        <a:buNone/>
                        <a:tabLst/>
                      </a:pPr>
                      <a:r>
                        <a:rPr kumimoji="0" lang="en-US" sz="1600" b="0" i="0" u="none" strike="noStrike" cap="none" normalizeH="0" baseline="0" dirty="0" smtClean="0">
                          <a:ln>
                            <a:noFill/>
                          </a:ln>
                          <a:solidFill>
                            <a:schemeClr val="tx1"/>
                          </a:solidFill>
                          <a:effectLst/>
                          <a:latin typeface="Arial" charset="0"/>
                          <a:cs typeface="Arial" charset="0"/>
                        </a:rPr>
                        <a:t>1980</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3300"/>
                        </a:buClr>
                        <a:buSzPct val="85000"/>
                        <a:buFont typeface="Wingdings" pitchFamily="2" charset="2"/>
                        <a:buNone/>
                        <a:tabLst/>
                      </a:pPr>
                      <a:r>
                        <a:rPr kumimoji="0" lang="en-US" sz="1600" b="0" i="0" u="none" strike="noStrike" cap="none" normalizeH="0" baseline="0" dirty="0" smtClean="0">
                          <a:ln>
                            <a:noFill/>
                          </a:ln>
                          <a:solidFill>
                            <a:schemeClr val="tx1"/>
                          </a:solidFill>
                          <a:effectLst/>
                          <a:latin typeface="Arial" charset="0"/>
                          <a:cs typeface="Arial" charset="0"/>
                        </a:rPr>
                        <a:t>9432</a:t>
                      </a: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2377" name="TextBox 7"/>
          <p:cNvSpPr txBox="1">
            <a:spLocks noChangeArrowheads="1"/>
          </p:cNvSpPr>
          <p:nvPr/>
        </p:nvSpPr>
        <p:spPr bwMode="auto">
          <a:xfrm>
            <a:off x="5500688" y="6500813"/>
            <a:ext cx="27146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r>
              <a:rPr lang="en-US" altLang="en-US" sz="1600" i="1"/>
              <a:t>As on 31</a:t>
            </a:r>
            <a:r>
              <a:rPr lang="en-US" altLang="en-US" sz="1600" i="1" baseline="30000"/>
              <a:t>st</a:t>
            </a:r>
            <a:r>
              <a:rPr lang="en-US" altLang="en-US" sz="1600" i="1"/>
              <a:t> March 2014</a:t>
            </a:r>
            <a:endParaRPr lang="en-IN" altLang="en-US" sz="1600" i="1"/>
          </a:p>
        </p:txBody>
      </p:sp>
      <p:sp>
        <p:nvSpPr>
          <p:cNvPr id="12378" name="TextBox 8"/>
          <p:cNvSpPr txBox="1">
            <a:spLocks noChangeArrowheads="1"/>
          </p:cNvSpPr>
          <p:nvPr/>
        </p:nvSpPr>
        <p:spPr bwMode="auto">
          <a:xfrm>
            <a:off x="1143000" y="6072188"/>
            <a:ext cx="27146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r>
              <a:rPr lang="en-US" altLang="en-US" sz="1600" i="1"/>
              <a:t>Line lengths in Ckt. Km.</a:t>
            </a:r>
            <a:endParaRPr lang="en-IN" altLang="en-US" sz="1600" i="1"/>
          </a:p>
        </p:txBody>
      </p:sp>
      <p:sp>
        <p:nvSpPr>
          <p:cNvPr id="8" name="Footer Placeholder 7"/>
          <p:cNvSpPr>
            <a:spLocks noGrp="1"/>
          </p:cNvSpPr>
          <p:nvPr>
            <p:ph type="ftr" sz="quarter" idx="11"/>
          </p:nvPr>
        </p:nvSpPr>
        <p:spPr/>
        <p:txBody>
          <a:bodyPr/>
          <a:lstStyle/>
          <a:p>
            <a:pPr>
              <a:defRPr/>
            </a:pPr>
            <a:r>
              <a:rPr lang="en-IN" altLang="en-US" dirty="0" smtClean="0"/>
              <a:t>ERLDC: POSOCO</a:t>
            </a:r>
            <a:endParaRPr lang="en-IN" alt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200" y="274638"/>
            <a:ext cx="8229600" cy="868362"/>
          </a:xfrm>
        </p:spPr>
        <p:txBody>
          <a:bodyPr/>
          <a:lstStyle/>
          <a:p>
            <a:pPr eaLnBrk="1" hangingPunct="1"/>
            <a:r>
              <a:rPr lang="en-US" altLang="en-US" sz="3600" smtClean="0"/>
              <a:t>Some Typical Numbers … </a:t>
            </a:r>
          </a:p>
        </p:txBody>
      </p:sp>
      <p:sp>
        <p:nvSpPr>
          <p:cNvPr id="13315" name="Rectangle 3"/>
          <p:cNvSpPr>
            <a:spLocks noGrp="1" noChangeArrowheads="1"/>
          </p:cNvSpPr>
          <p:nvPr>
            <p:ph idx="1"/>
          </p:nvPr>
        </p:nvSpPr>
        <p:spPr>
          <a:xfrm>
            <a:off x="500063" y="1000125"/>
            <a:ext cx="8424862" cy="5429250"/>
          </a:xfrm>
        </p:spPr>
        <p:txBody>
          <a:bodyPr/>
          <a:lstStyle/>
          <a:p>
            <a:pPr eaLnBrk="1" hangingPunct="1">
              <a:lnSpc>
                <a:spcPct val="150000"/>
              </a:lnSpc>
            </a:pPr>
            <a:r>
              <a:rPr lang="en-US" altLang="en-US" sz="2000" smtClean="0"/>
              <a:t>All India Installed Capacity 	:~ 243 GW</a:t>
            </a:r>
          </a:p>
          <a:p>
            <a:pPr eaLnBrk="1" hangingPunct="1">
              <a:lnSpc>
                <a:spcPct val="150000"/>
              </a:lnSpc>
            </a:pPr>
            <a:r>
              <a:rPr lang="en-US" altLang="en-US" sz="2000" smtClean="0"/>
              <a:t>Peak Demand met 		:~ 129  GW </a:t>
            </a:r>
          </a:p>
          <a:p>
            <a:pPr eaLnBrk="1" hangingPunct="1">
              <a:lnSpc>
                <a:spcPct val="150000"/>
              </a:lnSpc>
            </a:pPr>
            <a:r>
              <a:rPr lang="en-US" altLang="en-US" sz="2000" smtClean="0"/>
              <a:t>Max Wind Generation 	:~ 224 MU</a:t>
            </a:r>
          </a:p>
          <a:p>
            <a:pPr eaLnBrk="1" hangingPunct="1">
              <a:lnSpc>
                <a:spcPct val="150000"/>
              </a:lnSpc>
            </a:pPr>
            <a:r>
              <a:rPr lang="en-US" altLang="en-US" sz="2000" smtClean="0"/>
              <a:t>Generation outage 		:~ 27000 MW</a:t>
            </a:r>
          </a:p>
          <a:p>
            <a:pPr eaLnBrk="1" hangingPunct="1">
              <a:lnSpc>
                <a:spcPct val="150000"/>
              </a:lnSpc>
            </a:pPr>
            <a:r>
              <a:rPr lang="en-US" altLang="en-US" sz="2000" smtClean="0"/>
              <a:t>Energy			: ~ 2650 MU/day</a:t>
            </a:r>
          </a:p>
          <a:p>
            <a:pPr eaLnBrk="1" hangingPunct="1">
              <a:lnSpc>
                <a:spcPct val="150000"/>
              </a:lnSpc>
            </a:pPr>
            <a:r>
              <a:rPr lang="en-US" altLang="en-US" sz="2000" smtClean="0"/>
              <a:t>Hydro generation 		:~ 375 MU/day</a:t>
            </a:r>
          </a:p>
          <a:p>
            <a:pPr eaLnBrk="1" hangingPunct="1">
              <a:lnSpc>
                <a:spcPct val="150000"/>
              </a:lnSpc>
            </a:pPr>
            <a:r>
              <a:rPr lang="en-US" altLang="en-US" sz="2000" smtClean="0"/>
              <a:t>400kV &amp; above Trans. Line	:~  780 nos</a:t>
            </a:r>
          </a:p>
          <a:p>
            <a:pPr eaLnBrk="1" hangingPunct="1">
              <a:lnSpc>
                <a:spcPct val="150000"/>
              </a:lnSpc>
            </a:pPr>
            <a:r>
              <a:rPr lang="en-US" altLang="en-US" sz="2000" smtClean="0"/>
              <a:t>Short Term Open Access 	:~ 240 MU/day</a:t>
            </a:r>
          </a:p>
          <a:p>
            <a:pPr lvl="1" eaLnBrk="1" hangingPunct="1">
              <a:lnSpc>
                <a:spcPct val="150000"/>
              </a:lnSpc>
            </a:pPr>
            <a:r>
              <a:rPr lang="en-US" altLang="en-US" sz="1800" smtClean="0"/>
              <a:t>Power Exchange volume		: ~ 80 MU/day</a:t>
            </a:r>
          </a:p>
          <a:p>
            <a:pPr lvl="1" eaLnBrk="1" hangingPunct="1">
              <a:lnSpc>
                <a:spcPct val="150000"/>
              </a:lnSpc>
            </a:pPr>
            <a:r>
              <a:rPr lang="en-US" altLang="en-US" sz="1800" smtClean="0"/>
              <a:t>Bilateral volume			: ~ 160 MU/day</a:t>
            </a:r>
          </a:p>
        </p:txBody>
      </p:sp>
      <p:sp>
        <p:nvSpPr>
          <p:cNvPr id="6" name="Footer Placeholder 2"/>
          <p:cNvSpPr>
            <a:spLocks noGrp="1"/>
          </p:cNvSpPr>
          <p:nvPr>
            <p:ph type="ftr" sz="quarter" idx="11"/>
          </p:nvPr>
        </p:nvSpPr>
        <p:spPr/>
        <p:txBody>
          <a:bodyPr/>
          <a:lstStyle/>
          <a:p>
            <a:pPr>
              <a:defRPr/>
            </a:pPr>
            <a:r>
              <a:rPr lang="en-IN" altLang="en-US"/>
              <a:t>POSOCO</a:t>
            </a:r>
            <a:endParaRPr lang="en-IN" altLang="en-US" dirty="0"/>
          </a:p>
        </p:txBody>
      </p:sp>
      <p:sp>
        <p:nvSpPr>
          <p:cNvPr id="7" name="Slide Number Placeholder 3"/>
          <p:cNvSpPr>
            <a:spLocks noGrp="1"/>
          </p:cNvSpPr>
          <p:nvPr>
            <p:ph type="sldNum" sz="quarter" idx="12"/>
          </p:nvPr>
        </p:nvSpPr>
        <p:spPr/>
        <p:txBody>
          <a:bodyPr/>
          <a:lstStyle/>
          <a:p>
            <a:pPr>
              <a:defRPr/>
            </a:pPr>
            <a:fld id="{3A607E5E-B586-48B0-99EE-A3C89A329DF1}" type="slidenum">
              <a:rPr lang="en-IN" altLang="en-US"/>
              <a:pPr>
                <a:defRPr/>
              </a:pPr>
              <a:t>8</a:t>
            </a:fld>
            <a:endParaRPr lang="en-IN" altLang="en-US"/>
          </a:p>
        </p:txBody>
      </p:sp>
      <p:sp>
        <p:nvSpPr>
          <p:cNvPr id="13318" name="TextBox 7"/>
          <p:cNvSpPr txBox="1">
            <a:spLocks noChangeArrowheads="1"/>
          </p:cNvSpPr>
          <p:nvPr/>
        </p:nvSpPr>
        <p:spPr bwMode="auto">
          <a:xfrm>
            <a:off x="5500688" y="6500813"/>
            <a:ext cx="27146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r>
              <a:rPr lang="en-US" altLang="en-US" sz="1600" i="1"/>
              <a:t>Average figures</a:t>
            </a:r>
            <a:endParaRPr lang="en-IN" altLang="en-US" sz="1600" i="1"/>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7" descr="C:\Users\SAURAV SAHAY\Desktop\2e0bf7e7ac75ccc5aa54e2281f31047e_vie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035050" y="-4763"/>
            <a:ext cx="6985000" cy="460376"/>
          </a:xfrm>
          <a:prstGeom prst="rect">
            <a:avLst/>
          </a:prstGeom>
          <a:noFill/>
        </p:spPr>
        <p:txBody>
          <a:bodyPr>
            <a:spAutoFit/>
          </a:bodyPr>
          <a:lstStyle/>
          <a:p>
            <a:pPr>
              <a:defRPr/>
            </a:pPr>
            <a:r>
              <a:rPr lang="en-US" sz="2400" dirty="0">
                <a:solidFill>
                  <a:schemeClr val="bg1">
                    <a:lumMod val="95000"/>
                  </a:schemeClr>
                </a:solidFill>
                <a:latin typeface="Arial" pitchFamily="34" charset="0"/>
                <a:cs typeface="Arial" pitchFamily="34" charset="0"/>
              </a:rPr>
              <a:t>Arial view of Indian subcontinent in Night</a:t>
            </a:r>
          </a:p>
        </p:txBody>
      </p:sp>
      <p:sp>
        <p:nvSpPr>
          <p:cNvPr id="4" name="TextBox 3"/>
          <p:cNvSpPr txBox="1"/>
          <p:nvPr/>
        </p:nvSpPr>
        <p:spPr>
          <a:xfrm>
            <a:off x="1597025" y="3981450"/>
            <a:ext cx="1158875" cy="646113"/>
          </a:xfrm>
          <a:prstGeom prst="rect">
            <a:avLst/>
          </a:prstGeom>
          <a:noFill/>
        </p:spPr>
        <p:txBody>
          <a:bodyPr wrap="none">
            <a:spAutoFit/>
          </a:bodyPr>
          <a:lstStyle/>
          <a:p>
            <a:pPr>
              <a:defRPr/>
            </a:pPr>
            <a:r>
              <a:rPr lang="en-IN" dirty="0">
                <a:solidFill>
                  <a:schemeClr val="bg1">
                    <a:lumMod val="95000"/>
                  </a:schemeClr>
                </a:solidFill>
              </a:rPr>
              <a:t>High load</a:t>
            </a:r>
          </a:p>
          <a:p>
            <a:pPr>
              <a:defRPr/>
            </a:pPr>
            <a:r>
              <a:rPr lang="en-IN" dirty="0">
                <a:solidFill>
                  <a:schemeClr val="bg1">
                    <a:lumMod val="95000"/>
                  </a:schemeClr>
                </a:solidFill>
              </a:rPr>
              <a:t> density</a:t>
            </a:r>
          </a:p>
        </p:txBody>
      </p:sp>
      <p:cxnSp>
        <p:nvCxnSpPr>
          <p:cNvPr id="5" name="Straight Arrow Connector 4"/>
          <p:cNvCxnSpPr/>
          <p:nvPr/>
        </p:nvCxnSpPr>
        <p:spPr>
          <a:xfrm flipV="1">
            <a:off x="2176463" y="1924050"/>
            <a:ext cx="1420812" cy="2057400"/>
          </a:xfrm>
          <a:prstGeom prst="straightConnector1">
            <a:avLst/>
          </a:prstGeom>
          <a:ln>
            <a:solidFill>
              <a:schemeClr val="bg1">
                <a:lumMod val="9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2606675" y="4438650"/>
            <a:ext cx="1219200" cy="533400"/>
          </a:xfrm>
          <a:prstGeom prst="straightConnector1">
            <a:avLst/>
          </a:prstGeom>
          <a:ln>
            <a:solidFill>
              <a:schemeClr val="bg1">
                <a:lumMod val="95000"/>
              </a:schemeClr>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081588" y="4438650"/>
            <a:ext cx="2249487" cy="369888"/>
          </a:xfrm>
          <a:prstGeom prst="rect">
            <a:avLst/>
          </a:prstGeom>
          <a:noFill/>
        </p:spPr>
        <p:txBody>
          <a:bodyPr wrap="none">
            <a:spAutoFit/>
          </a:bodyPr>
          <a:lstStyle/>
          <a:p>
            <a:pPr algn="r">
              <a:defRPr/>
            </a:pPr>
            <a:r>
              <a:rPr lang="en-IN" dirty="0">
                <a:solidFill>
                  <a:schemeClr val="bg1">
                    <a:lumMod val="95000"/>
                  </a:schemeClr>
                </a:solidFill>
              </a:rPr>
              <a:t>Resource rich areas</a:t>
            </a:r>
          </a:p>
        </p:txBody>
      </p:sp>
      <p:cxnSp>
        <p:nvCxnSpPr>
          <p:cNvPr id="8" name="Straight Arrow Connector 7"/>
          <p:cNvCxnSpPr/>
          <p:nvPr/>
        </p:nvCxnSpPr>
        <p:spPr>
          <a:xfrm flipH="1" flipV="1">
            <a:off x="5081588" y="2952750"/>
            <a:ext cx="992187" cy="1352550"/>
          </a:xfrm>
          <a:prstGeom prst="straightConnector1">
            <a:avLst/>
          </a:prstGeom>
          <a:ln>
            <a:solidFill>
              <a:schemeClr val="bg1">
                <a:lumMod val="9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6207125" y="2514600"/>
            <a:ext cx="1412875" cy="17907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4346" name="TextBox 10"/>
          <p:cNvSpPr txBox="1">
            <a:spLocks noChangeArrowheads="1"/>
          </p:cNvSpPr>
          <p:nvPr/>
        </p:nvSpPr>
        <p:spPr bwMode="auto">
          <a:xfrm>
            <a:off x="4165600" y="455613"/>
            <a:ext cx="41671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CC3300"/>
              </a:buClr>
              <a:buSzPct val="85000"/>
              <a:buFont typeface="Wingdings" pitchFamily="2" charset="2"/>
              <a:buChar char="n"/>
              <a:defRPr sz="3200" b="1">
                <a:solidFill>
                  <a:schemeClr val="tx1"/>
                </a:solidFill>
                <a:latin typeface="Arial" charset="0"/>
                <a:cs typeface="Arial" charset="0"/>
              </a:defRPr>
            </a:lvl1pPr>
            <a:lvl2pPr marL="742950" indent="-285750" eaLnBrk="0" hangingPunct="0">
              <a:spcBef>
                <a:spcPct val="20000"/>
              </a:spcBef>
              <a:buClr>
                <a:schemeClr val="accent2"/>
              </a:buClr>
              <a:buSzPct val="75000"/>
              <a:buFont typeface="Wingdings" pitchFamily="2" charset="2"/>
              <a:buChar char="q"/>
              <a:defRPr sz="1600">
                <a:solidFill>
                  <a:schemeClr val="tx1"/>
                </a:solidFill>
                <a:latin typeface="Arial" charset="0"/>
                <a:cs typeface="Arial" charset="0"/>
              </a:defRPr>
            </a:lvl2pPr>
            <a:lvl3pPr marL="1143000" indent="-228600" eaLnBrk="0" hangingPunct="0">
              <a:spcBef>
                <a:spcPct val="20000"/>
              </a:spcBef>
              <a:buClr>
                <a:schemeClr val="accent1"/>
              </a:buClr>
              <a:buSzPct val="75000"/>
              <a:buFont typeface="Wingdings" pitchFamily="2" charset="2"/>
              <a:buChar char="Ø"/>
              <a:defRPr sz="1400">
                <a:solidFill>
                  <a:schemeClr val="tx1"/>
                </a:solidFill>
                <a:latin typeface="Arial" charset="0"/>
                <a:cs typeface="Arial" charset="0"/>
              </a:defRPr>
            </a:lvl3pPr>
            <a:lvl4pPr marL="1600200" indent="-228600" eaLnBrk="0" hangingPunct="0">
              <a:spcBef>
                <a:spcPct val="20000"/>
              </a:spcBef>
              <a:buClr>
                <a:schemeClr val="accent2"/>
              </a:buClr>
              <a:buSzPct val="9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accent1"/>
              </a:buClr>
              <a:buSzPct val="75000"/>
              <a:buChar char="o"/>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accent1"/>
              </a:buClr>
              <a:buSzPct val="75000"/>
              <a:buChar char="o"/>
              <a:defRPr sz="2000">
                <a:solidFill>
                  <a:schemeClr val="tx1"/>
                </a:solidFill>
                <a:latin typeface="Arial" charset="0"/>
                <a:cs typeface="Arial" charset="0"/>
              </a:defRPr>
            </a:lvl9pPr>
          </a:lstStyle>
          <a:p>
            <a:pPr eaLnBrk="1" hangingPunct="1">
              <a:spcBef>
                <a:spcPct val="0"/>
              </a:spcBef>
              <a:buClrTx/>
              <a:buSzTx/>
              <a:buFontTx/>
              <a:buNone/>
            </a:pPr>
            <a:r>
              <a:rPr lang="en-US" altLang="en-US" sz="1800">
                <a:solidFill>
                  <a:srgbClr val="FFFF00"/>
                </a:solidFill>
                <a:latin typeface="Verdana" pitchFamily="34" charset="0"/>
              </a:rPr>
              <a:t>Spatial Distribution     Of Load </a:t>
            </a:r>
          </a:p>
          <a:p>
            <a:pPr eaLnBrk="1" hangingPunct="1">
              <a:spcBef>
                <a:spcPct val="0"/>
              </a:spcBef>
              <a:buClrTx/>
              <a:buSzTx/>
              <a:buFontTx/>
              <a:buNone/>
            </a:pPr>
            <a:endParaRPr lang="en-US" altLang="en-US" sz="1800" b="0"/>
          </a:p>
        </p:txBody>
      </p:sp>
    </p:spTree>
  </p:cSld>
  <p:clrMapOvr>
    <a:masterClrMapping/>
  </p:clrMapOvr>
  <p:transition spd="slow">
    <p:zoom/>
  </p:transition>
  <p:timing>
    <p:tnLst>
      <p:par>
        <p:cTn id="1" dur="indefinite" restart="never" nodeType="tmRoot"/>
      </p:par>
    </p:tnLst>
  </p:timing>
</p:sld>
</file>

<file path=ppt/theme/theme1.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themeOverride>
</file>

<file path=ppt/theme/themeOverride2.xml><?xml version="1.0" encoding="utf-8"?>
<a:themeOverride xmlns:a="http://schemas.openxmlformats.org/drawingml/2006/main">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4132</TotalTime>
  <Words>2661</Words>
  <Application>Microsoft Office PowerPoint</Application>
  <PresentationFormat>On-screen Show (4:3)</PresentationFormat>
  <Paragraphs>745</Paragraphs>
  <Slides>68</Slides>
  <Notes>14</Notes>
  <HiddenSlides>1</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68</vt:i4>
      </vt:variant>
    </vt:vector>
  </HeadingPairs>
  <TitlesOfParts>
    <vt:vector size="71" baseType="lpstr">
      <vt:lpstr>1_Edge</vt:lpstr>
      <vt:lpstr>Drawing</vt:lpstr>
      <vt:lpstr>Bitmap Image</vt:lpstr>
      <vt:lpstr>Grid Operation  Key Issues and Challenges  </vt:lpstr>
      <vt:lpstr>Contents</vt:lpstr>
      <vt:lpstr>Indian Power System : Amongst the Largest in the World</vt:lpstr>
      <vt:lpstr>Region wise Installed Generating Capacity</vt:lpstr>
      <vt:lpstr>Owner wise Sector wise Breakup </vt:lpstr>
      <vt:lpstr>All India installed capacity breakup </vt:lpstr>
      <vt:lpstr>Indian Power System (upto 132/110 kV level)</vt:lpstr>
      <vt:lpstr>Some Typical Numbers … </vt:lpstr>
      <vt:lpstr>PowerPoint Presentation</vt:lpstr>
      <vt:lpstr>PowerPoint Presentation</vt:lpstr>
      <vt:lpstr>Why Integration? Obvious Benefits of Integrated Operation</vt:lpstr>
      <vt:lpstr>NEW and Southern Region Grid Synchronization  </vt:lpstr>
      <vt:lpstr>PowerPoint Presentation</vt:lpstr>
      <vt:lpstr>Successful synchronization of Southern Grid on 31st Dec 2013 at 20:25 hours (through 765 kV Raichur (SR)- Solapur (WR) S/C) </vt:lpstr>
      <vt:lpstr>Synchronization of SR grid with NEW grid at 2025hrs on 31.12.13</vt:lpstr>
      <vt:lpstr>PowerPoint Presentation</vt:lpstr>
      <vt:lpstr>PowerPoint Presentation</vt:lpstr>
      <vt:lpstr>PowerPoint Presentation</vt:lpstr>
      <vt:lpstr>PowerPoint Presentation</vt:lpstr>
      <vt:lpstr>HVDC Set-point Variation</vt:lpstr>
      <vt:lpstr>PowerPoint Presentation</vt:lpstr>
      <vt:lpstr>Observations</vt:lpstr>
      <vt:lpstr>Challenges … (1)</vt:lpstr>
      <vt:lpstr>Challenges … (2)</vt:lpstr>
      <vt:lpstr>Challenges … (3)</vt:lpstr>
      <vt:lpstr>Peculiarities of Regional Grids in India</vt:lpstr>
      <vt:lpstr>Peculiarities of Indian Power System</vt:lpstr>
      <vt:lpstr>PowerPoint Presentation</vt:lpstr>
      <vt:lpstr>Inter-regional Transfer Capacity </vt:lpstr>
      <vt:lpstr>PowerPoint Presentation</vt:lpstr>
      <vt:lpstr>765 KV ring under construction</vt:lpstr>
      <vt:lpstr>PowerPoint Presentation</vt:lpstr>
      <vt:lpstr>Transmission technology</vt:lpstr>
      <vt:lpstr>PowerPoint Presentation</vt:lpstr>
      <vt:lpstr>PowerPoint Presentation</vt:lpstr>
      <vt:lpstr>International Connections</vt:lpstr>
      <vt:lpstr>International Connections</vt:lpstr>
      <vt:lpstr>Transnational links between ER and Nepal</vt:lpstr>
      <vt:lpstr>SAARC Grid</vt:lpstr>
      <vt:lpstr>PowerPoint Presentation</vt:lpstr>
      <vt:lpstr>Power Transfer to Bangladesh</vt:lpstr>
      <vt:lpstr>Power Map of Bangladesh</vt:lpstr>
      <vt:lpstr>PowerPoint Presentation</vt:lpstr>
      <vt:lpstr>Line Flows(in MW)</vt:lpstr>
      <vt:lpstr>PowerPoint Presentation</vt:lpstr>
      <vt:lpstr>Jeerat Voltage (Sep’13 – Dec’13)</vt:lpstr>
      <vt:lpstr>PowerPoint Presentation</vt:lpstr>
      <vt:lpstr>Special Protection scheme (SPS) to take care of contingency situation</vt:lpstr>
      <vt:lpstr>SYNCHRONOUS INTERCONNECTION WITH BHUTAN</vt:lpstr>
      <vt:lpstr>PowerPoint Presentation</vt:lpstr>
      <vt:lpstr>PowerPoint Presentation</vt:lpstr>
      <vt:lpstr>Integration of Renewable Generation</vt:lpstr>
      <vt:lpstr>PowerPoint Presentation</vt:lpstr>
      <vt:lpstr>Potential of Renewable Energy in India (MW)</vt:lpstr>
      <vt:lpstr>Fluctuations in Wind Generation</vt:lpstr>
      <vt:lpstr>Fluctuations in Wind Generation</vt:lpstr>
      <vt:lpstr>Renewable Integration</vt:lpstr>
      <vt:lpstr>Power System in Extremes</vt:lpstr>
      <vt:lpstr>UNPRECEDENTED SNOWFALL AND BLIZZARD</vt:lpstr>
      <vt:lpstr>IMPACT OF SILT ON GRID OPERATION</vt:lpstr>
      <vt:lpstr>PowerPoint Presentation</vt:lpstr>
      <vt:lpstr>PowerPoint Presentation</vt:lpstr>
      <vt:lpstr>PowerPoint Presentation</vt:lpstr>
      <vt:lpstr>UNFORESEEN LOAD CRASH 8 HOUR TEST OF NERVES</vt:lpstr>
      <vt:lpstr>‘Killer Smog’</vt:lpstr>
      <vt:lpstr>‘Killer Smog’</vt:lpstr>
      <vt:lpstr>PowerPoint Presentation</vt:lpstr>
      <vt:lpstr>Thank You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Administrator</dc:creator>
  <cp:lastModifiedBy>G Chakraborty</cp:lastModifiedBy>
  <cp:revision>394</cp:revision>
  <cp:lastPrinted>2014-06-24T07:06:53Z</cp:lastPrinted>
  <dcterms:created xsi:type="dcterms:W3CDTF">2011-10-13T04:12:32Z</dcterms:created>
  <dcterms:modified xsi:type="dcterms:W3CDTF">2014-06-27T13:10:13Z</dcterms:modified>
</cp:coreProperties>
</file>